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37"/>
  </p:notesMasterIdLst>
  <p:sldIdLst>
    <p:sldId id="256" r:id="rId3"/>
    <p:sldId id="257" r:id="rId4"/>
    <p:sldId id="258" r:id="rId5"/>
    <p:sldId id="259" r:id="rId6"/>
    <p:sldId id="260" r:id="rId7"/>
    <p:sldId id="261" r:id="rId8"/>
    <p:sldId id="263" r:id="rId9"/>
    <p:sldId id="262" r:id="rId10"/>
    <p:sldId id="264" r:id="rId11"/>
    <p:sldId id="294" r:id="rId12"/>
    <p:sldId id="265" r:id="rId13"/>
    <p:sldId id="267" r:id="rId14"/>
    <p:sldId id="268" r:id="rId15"/>
    <p:sldId id="295" r:id="rId16"/>
    <p:sldId id="269"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7" r:id="rId30"/>
    <p:sldId id="288" r:id="rId31"/>
    <p:sldId id="289" r:id="rId32"/>
    <p:sldId id="290" r:id="rId33"/>
    <p:sldId id="291" r:id="rId34"/>
    <p:sldId id="292" r:id="rId35"/>
    <p:sldId id="293" r:id="rId36"/>
  </p:sldIdLst>
  <p:sldSz cx="9144000" cy="5143500" type="screen16x9"/>
  <p:notesSz cx="6858000" cy="9144000"/>
  <p:embeddedFontLst>
    <p:embeddedFont>
      <p:font typeface="Garamond" panose="02020404030301010803" pitchFamily="18"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Source Sans Pro" panose="020B05030304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Grazier - CDHS" initials="" lastIdx="1" clrIdx="0"/>
  <p:cmAuthor id="1" name="Horntvedt, Julianne D." initials="JH" lastIdx="1" clrIdx="1">
    <p:extLst>
      <p:ext uri="{19B8F6BF-5375-455C-9EA6-DF929625EA0E}">
        <p15:presenceInfo xmlns:p15="http://schemas.microsoft.com/office/powerpoint/2012/main" userId="S::jhorntvedt@nd.gov::7860c2bc-d24f-4a99-b24c-edaff7bde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1ebc7adeb8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1ebc7adeb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303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21acfe8c77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21acfe8c77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245fe8eb5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245fe8eb5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ebc7adeb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ebc7adeb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ebc7adeb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ebc7adeb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77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28783a386c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28783a386c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21acfe8c77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21acfe8c77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ebc7adeb8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1ebc7adeb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1ebc7adeb8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1ebc7adeb8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231131b596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231131b596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1ebc7adeb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1ebc7ade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21acfe8c7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21acfe8c7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What’s our why? These were some of the needs we identified in our conversations with community members and council members. Our Theory of Change is the result of a lot of conversations about what we need and what our community needs from us.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21acfe8c77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21acfe8c77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first 4 are from the DD Act. We updated some of the language to how we talk about our work now but the heart of the values now are still true 50 years after the DD Act was passed.  We added belonging to reflect connection, safety and intersectionality as key aspects of our work.</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21acfe8c77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21acfe8c77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100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a4f393c24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a4f393c24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21acfe8c77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21acfe8c77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a4f393c24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a4f393c24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231131b596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231131b596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a4f393c244_0_11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a4f393c24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1 - allows everything to be in black print and meet visual accessibility standards, incorporates values through colored borders and use of icons.</a:t>
            </a:r>
            <a:endParaRPr/>
          </a:p>
          <a:p>
            <a:pPr marL="0" lvl="0" indent="0" algn="l" rtl="0">
              <a:spcBef>
                <a:spcPts val="0"/>
              </a:spcBef>
              <a:spcAft>
                <a:spcPts val="0"/>
              </a:spcAft>
              <a:buNone/>
            </a:pPr>
            <a:endParaRPr/>
          </a:p>
          <a:p>
            <a:pPr marL="0" lvl="0" indent="0" algn="l" rtl="0">
              <a:spcBef>
                <a:spcPts val="0"/>
              </a:spcBef>
              <a:spcAft>
                <a:spcPts val="0"/>
              </a:spcAft>
              <a:buNone/>
            </a:pPr>
            <a:r>
              <a:rPr lang="en"/>
              <a:t>Please note the words can be simplified - we originally did not provide them so people do not get stuck there but it helped workgroup members to understand and visualize it better to include the outcomes from the original presentation. What we want to highlight is whether the visuals capture everything we want to convey and allow us to build on them as we learn, and as we do our new state plan.</a:t>
            </a:r>
            <a:endParaRPr/>
          </a:p>
          <a:p>
            <a:pPr marL="0" lvl="0" indent="0" algn="l" rtl="0">
              <a:spcBef>
                <a:spcPts val="0"/>
              </a:spcBef>
              <a:spcAft>
                <a:spcPts val="0"/>
              </a:spcAft>
              <a:buNone/>
            </a:pPr>
            <a:endParaRPr/>
          </a:p>
          <a:p>
            <a:pPr marL="0" lvl="0" indent="0" algn="l" rtl="0">
              <a:spcBef>
                <a:spcPts val="0"/>
              </a:spcBef>
              <a:spcAft>
                <a:spcPts val="0"/>
              </a:spcAft>
              <a:buNone/>
            </a:pPr>
            <a:r>
              <a:rPr lang="en"/>
              <a:t>Considering adding key strategies of education, advocacy and grant making to the left hadn column under vision.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21acfe8c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21acfe8c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Use SMART framework to develop goals and objectives that are realistic, clear, and carefully written.</a:t>
            </a:r>
            <a:endParaRPr sz="1800">
              <a:solidFill>
                <a:srgbClr val="595959"/>
              </a:solidFill>
            </a:endParaRPr>
          </a:p>
          <a:p>
            <a:pPr marL="457200" lvl="0" indent="0" algn="l" rtl="0">
              <a:lnSpc>
                <a:spcPct val="115000"/>
              </a:lnSpc>
              <a:spcBef>
                <a:spcPts val="1200"/>
              </a:spcBef>
              <a:spcAft>
                <a:spcPts val="1200"/>
              </a:spcAft>
              <a:buNone/>
            </a:pPr>
            <a:endParaRPr sz="1800">
              <a:solidFill>
                <a:srgbClr val="595959"/>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21acfe8c7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21acfe8c7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CRA Guidance under the Information and Technical Assistance Center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1ebc7adeb8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1ebc7adeb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21acfe8c7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21acfe8c7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we have had multiple sessions for people for the theory of change model, we plan to apply what has been learned into this needs assessment</a:t>
            </a:r>
            <a:endParaRPr dirty="0"/>
          </a:p>
          <a:p>
            <a:pPr marL="0" lvl="0" indent="0" algn="l" rtl="0">
              <a:spcBef>
                <a:spcPts val="0"/>
              </a:spcBef>
              <a:spcAft>
                <a:spcPts val="0"/>
              </a:spcAft>
              <a:buNone/>
            </a:pPr>
            <a:r>
              <a:rPr lang="en" dirty="0"/>
              <a:t>The purpose of a literature review is to gain an understanding of existing research and relevant topics in the field. Literature is great to gain a better understanding of how research findings are presented and discussed in particular discipline. Literature review shows the reader where current gaps exists and outline the missing pieces that are looking for. This can be achieved through reviewing data sources and peer reviewed journal articles.</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21acfe8c7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21acfe8c7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Collect both quantitative and qualitative data</a:t>
            </a:r>
            <a:endParaRPr dirty="0"/>
          </a:p>
          <a:p>
            <a:pPr marL="0" lvl="0" indent="0" algn="l" rtl="0">
              <a:spcBef>
                <a:spcPts val="0"/>
              </a:spcBef>
              <a:spcAft>
                <a:spcPts val="0"/>
              </a:spcAft>
              <a:buNone/>
            </a:pPr>
            <a:r>
              <a:rPr lang="en" dirty="0"/>
              <a:t>Would like to provide funding for partner agencies to help us expand our reach, especially into rural communities.</a:t>
            </a:r>
            <a:endParaRPr dirty="0"/>
          </a:p>
          <a:p>
            <a:pPr marL="0" lvl="0" indent="0" algn="l" rtl="0">
              <a:spcBef>
                <a:spcPts val="0"/>
              </a:spcBef>
              <a:spcAft>
                <a:spcPts val="0"/>
              </a:spcAft>
              <a:buNone/>
            </a:pPr>
            <a:r>
              <a:rPr lang="en" dirty="0"/>
              <a:t>Deciding on the survey platform</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21acfe8c7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21acfe8c7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1ebc7adeb8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1ebc7adeb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264726b00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264726b00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1ebc7adeb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1ebc7adeb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ebc7adeb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1ebc7adeb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ebc7adeb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ebc7ade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ebc7adeb8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ebc7adeb8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31131b596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231131b596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1ebc7adeb8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1ebc7adeb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60538" y="196876"/>
            <a:ext cx="3309762" cy="920699"/>
          </a:xfrm>
          <a:prstGeom prst="rect">
            <a:avLst/>
          </a:prstGeom>
          <a:noFill/>
          <a:ln>
            <a:noFill/>
          </a:ln>
        </p:spPr>
        <p:txBody>
          <a:bodyPr spcFirstLastPara="1" wrap="square" lIns="34275" tIns="13700" rIns="20575" bIns="13700" anchor="ctr" anchorCtr="0">
            <a:normAutofit/>
          </a:bodyPr>
          <a:lstStyle>
            <a:lvl1pPr lvl="0" algn="ctr">
              <a:spcBef>
                <a:spcPts val="0"/>
              </a:spcBef>
              <a:spcAft>
                <a:spcPts val="0"/>
              </a:spcAft>
              <a:buClr>
                <a:schemeClr val="dk1"/>
              </a:buClr>
              <a:buSzPts val="3600"/>
              <a:buFont typeface="Garamond"/>
              <a:buNone/>
              <a:defRPr sz="3600">
                <a:latin typeface="Garamond"/>
                <a:ea typeface="Garamond"/>
                <a:cs typeface="Garamond"/>
                <a:sym typeface="Garamon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4"/>
          <p:cNvSpPr txBox="1">
            <a:spLocks noGrp="1"/>
          </p:cNvSpPr>
          <p:nvPr>
            <p:ph type="body" idx="1"/>
          </p:nvPr>
        </p:nvSpPr>
        <p:spPr>
          <a:xfrm>
            <a:off x="152400" y="4832748"/>
            <a:ext cx="4064000" cy="196453"/>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200"/>
              <a:buNone/>
              <a:defRPr sz="800">
                <a:solidFill>
                  <a:schemeClr val="dk2"/>
                </a:solidFill>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66" name="Google Shape;66;p14"/>
          <p:cNvSpPr txBox="1">
            <a:spLocks noGrp="1"/>
          </p:cNvSpPr>
          <p:nvPr>
            <p:ph type="body" idx="2"/>
          </p:nvPr>
        </p:nvSpPr>
        <p:spPr>
          <a:xfrm>
            <a:off x="360364" y="1245004"/>
            <a:ext cx="3309937" cy="285750"/>
          </a:xfrm>
          <a:prstGeom prst="rect">
            <a:avLst/>
          </a:prstGeom>
          <a:noFill/>
          <a:ln>
            <a:noFill/>
          </a:ln>
        </p:spPr>
        <p:txBody>
          <a:bodyPr spcFirstLastPara="1" wrap="square" lIns="68575" tIns="34275" rIns="68575" bIns="34275" anchor="ctr" anchorCtr="0">
            <a:normAutofit/>
          </a:bodyPr>
          <a:lstStyle>
            <a:lvl1pPr marL="457200" lvl="0" indent="-228600" algn="l">
              <a:spcBef>
                <a:spcPts val="400"/>
              </a:spcBef>
              <a:spcAft>
                <a:spcPts val="0"/>
              </a:spcAft>
              <a:buSzPts val="2600"/>
              <a:buNone/>
              <a:defRPr>
                <a:solidFill>
                  <a:schemeClr val="dk2"/>
                </a:solidFill>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grpSp>
        <p:nvGrpSpPr>
          <p:cNvPr id="67" name="Google Shape;67;p14"/>
          <p:cNvGrpSpPr/>
          <p:nvPr/>
        </p:nvGrpSpPr>
        <p:grpSpPr>
          <a:xfrm>
            <a:off x="4114800" y="1424293"/>
            <a:ext cx="3003976" cy="2908612"/>
            <a:chOff x="2133600" y="914400"/>
            <a:chExt cx="4800600" cy="4648200"/>
          </a:xfrm>
        </p:grpSpPr>
        <p:sp>
          <p:nvSpPr>
            <p:cNvPr id="68" name="Google Shape;68;p14"/>
            <p:cNvSpPr/>
            <p:nvPr/>
          </p:nvSpPr>
          <p:spPr>
            <a:xfrm>
              <a:off x="3733800" y="1600200"/>
              <a:ext cx="2133600" cy="2133600"/>
            </a:xfrm>
            <a:prstGeom prst="ellipse">
              <a:avLst/>
            </a:prstGeom>
            <a:solidFill>
              <a:schemeClr val="accent3">
                <a:alpha val="29803"/>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Garamond"/>
                <a:ea typeface="Garamond"/>
                <a:cs typeface="Garamond"/>
                <a:sym typeface="Garamond"/>
              </a:endParaRPr>
            </a:p>
          </p:txBody>
        </p:sp>
        <p:sp>
          <p:nvSpPr>
            <p:cNvPr id="69" name="Google Shape;69;p14"/>
            <p:cNvSpPr/>
            <p:nvPr/>
          </p:nvSpPr>
          <p:spPr>
            <a:xfrm>
              <a:off x="4800600" y="3276600"/>
              <a:ext cx="2133600" cy="2133600"/>
            </a:xfrm>
            <a:prstGeom prst="ellipse">
              <a:avLst/>
            </a:prstGeom>
            <a:solidFill>
              <a:schemeClr val="accent5">
                <a:alpha val="49803"/>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Garamond"/>
                <a:ea typeface="Garamond"/>
                <a:cs typeface="Garamond"/>
                <a:sym typeface="Garamond"/>
              </a:endParaRPr>
            </a:p>
          </p:txBody>
        </p:sp>
        <p:sp>
          <p:nvSpPr>
            <p:cNvPr id="70" name="Google Shape;70;p14"/>
            <p:cNvSpPr/>
            <p:nvPr/>
          </p:nvSpPr>
          <p:spPr>
            <a:xfrm>
              <a:off x="2514600" y="1676400"/>
              <a:ext cx="1371600" cy="1371600"/>
            </a:xfrm>
            <a:prstGeom prst="ellipse">
              <a:avLst/>
            </a:prstGeom>
            <a:solidFill>
              <a:schemeClr val="accent6">
                <a:alpha val="29803"/>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Garamond"/>
                <a:ea typeface="Garamond"/>
                <a:cs typeface="Garamond"/>
                <a:sym typeface="Garamond"/>
              </a:endParaRPr>
            </a:p>
          </p:txBody>
        </p:sp>
        <p:sp>
          <p:nvSpPr>
            <p:cNvPr id="71" name="Google Shape;71;p14"/>
            <p:cNvSpPr/>
            <p:nvPr/>
          </p:nvSpPr>
          <p:spPr>
            <a:xfrm>
              <a:off x="2133600" y="2971800"/>
              <a:ext cx="1066800" cy="1066800"/>
            </a:xfrm>
            <a:prstGeom prst="ellipse">
              <a:avLst/>
            </a:prstGeom>
            <a:solidFill>
              <a:schemeClr val="accent2">
                <a:alpha val="29803"/>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72" name="Google Shape;72;p14"/>
            <p:cNvSpPr/>
            <p:nvPr/>
          </p:nvSpPr>
          <p:spPr>
            <a:xfrm>
              <a:off x="5562600" y="1905000"/>
              <a:ext cx="1066800" cy="1066800"/>
            </a:xfrm>
            <a:prstGeom prst="ellipse">
              <a:avLst/>
            </a:prstGeom>
            <a:solidFill>
              <a:schemeClr val="accent4">
                <a:alpha val="34901"/>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73" name="Google Shape;73;p14"/>
            <p:cNvSpPr/>
            <p:nvPr/>
          </p:nvSpPr>
          <p:spPr>
            <a:xfrm>
              <a:off x="3733800" y="914400"/>
              <a:ext cx="1066800" cy="1066800"/>
            </a:xfrm>
            <a:prstGeom prst="ellipse">
              <a:avLst/>
            </a:prstGeom>
            <a:solidFill>
              <a:schemeClr val="accent6">
                <a:alpha val="34901"/>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74" name="Google Shape;74;p14"/>
            <p:cNvSpPr/>
            <p:nvPr/>
          </p:nvSpPr>
          <p:spPr>
            <a:xfrm>
              <a:off x="2209800" y="3429000"/>
              <a:ext cx="2133600" cy="2133600"/>
            </a:xfrm>
            <a:prstGeom prst="ellipse">
              <a:avLst/>
            </a:prstGeom>
            <a:solidFill>
              <a:srgbClr val="82CCF3">
                <a:alpha val="49803"/>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grpSp>
      <p:cxnSp>
        <p:nvCxnSpPr>
          <p:cNvPr id="75" name="Google Shape;75;p14"/>
          <p:cNvCxnSpPr/>
          <p:nvPr/>
        </p:nvCxnSpPr>
        <p:spPr>
          <a:xfrm rot="10800000" flipH="1">
            <a:off x="4305530" y="2971704"/>
            <a:ext cx="1063575" cy="26100"/>
          </a:xfrm>
          <a:prstGeom prst="bentConnector4">
            <a:avLst>
              <a:gd name="adj1" fmla="val 0"/>
              <a:gd name="adj2" fmla="val 0"/>
            </a:avLst>
          </a:prstGeom>
          <a:solidFill>
            <a:schemeClr val="accent1"/>
          </a:solidFill>
          <a:ln w="152400" cap="flat" cmpd="sng">
            <a:solidFill>
              <a:schemeClr val="dk1"/>
            </a:solidFill>
            <a:prstDash val="solid"/>
            <a:round/>
            <a:headEnd type="none" w="sm" len="sm"/>
            <a:tailEnd type="none" w="sm" len="sm"/>
          </a:ln>
        </p:spPr>
      </p:cxnSp>
      <p:cxnSp>
        <p:nvCxnSpPr>
          <p:cNvPr id="76" name="Google Shape;76;p14"/>
          <p:cNvCxnSpPr/>
          <p:nvPr/>
        </p:nvCxnSpPr>
        <p:spPr>
          <a:xfrm rot="-5400000" flipH="1">
            <a:off x="4557187" y="2400465"/>
            <a:ext cx="1203975" cy="396000"/>
          </a:xfrm>
          <a:prstGeom prst="bentConnector3">
            <a:avLst>
              <a:gd name="adj1" fmla="val 49998"/>
            </a:avLst>
          </a:prstGeom>
          <a:solidFill>
            <a:schemeClr val="accent1"/>
          </a:solidFill>
          <a:ln w="152400" cap="flat" cmpd="sng">
            <a:solidFill>
              <a:schemeClr val="dk1"/>
            </a:solidFill>
            <a:prstDash val="solid"/>
            <a:round/>
            <a:headEnd type="none" w="sm" len="sm"/>
            <a:tailEnd type="none" w="sm" len="sm"/>
          </a:ln>
        </p:spPr>
      </p:cxnSp>
      <p:cxnSp>
        <p:nvCxnSpPr>
          <p:cNvPr id="77" name="Google Shape;77;p14"/>
          <p:cNvCxnSpPr/>
          <p:nvPr/>
        </p:nvCxnSpPr>
        <p:spPr>
          <a:xfrm>
            <a:off x="4474990" y="3617672"/>
            <a:ext cx="1048950" cy="286200"/>
          </a:xfrm>
          <a:prstGeom prst="bentConnector3">
            <a:avLst>
              <a:gd name="adj1" fmla="val 50003"/>
            </a:avLst>
          </a:prstGeom>
          <a:solidFill>
            <a:schemeClr val="accent1"/>
          </a:solidFill>
          <a:ln w="152400" cap="flat" cmpd="sng">
            <a:solidFill>
              <a:schemeClr val="dk1"/>
            </a:solidFill>
            <a:prstDash val="solid"/>
            <a:round/>
            <a:headEnd type="none" w="sm" len="sm"/>
            <a:tailEnd type="none" w="sm" len="sm"/>
          </a:ln>
        </p:spPr>
      </p:cxnSp>
      <p:cxnSp>
        <p:nvCxnSpPr>
          <p:cNvPr id="78" name="Google Shape;78;p14"/>
          <p:cNvCxnSpPr/>
          <p:nvPr/>
        </p:nvCxnSpPr>
        <p:spPr>
          <a:xfrm rot="5400000">
            <a:off x="5621223" y="2358846"/>
            <a:ext cx="953550" cy="619875"/>
          </a:xfrm>
          <a:prstGeom prst="bentConnector3">
            <a:avLst>
              <a:gd name="adj1" fmla="val 20629"/>
            </a:avLst>
          </a:prstGeom>
          <a:solidFill>
            <a:schemeClr val="accent1"/>
          </a:solidFill>
          <a:ln w="152400" cap="flat" cmpd="sng">
            <a:solidFill>
              <a:schemeClr val="dk1"/>
            </a:solidFill>
            <a:prstDash val="solid"/>
            <a:round/>
            <a:headEnd type="none" w="sm" len="sm"/>
            <a:tailEnd type="none" w="sm" len="sm"/>
          </a:ln>
        </p:spPr>
      </p:cxnSp>
      <p:cxnSp>
        <p:nvCxnSpPr>
          <p:cNvPr id="79" name="Google Shape;79;p14"/>
          <p:cNvCxnSpPr/>
          <p:nvPr/>
        </p:nvCxnSpPr>
        <p:spPr>
          <a:xfrm flipH="1">
            <a:off x="5826383" y="2616347"/>
            <a:ext cx="672525" cy="241200"/>
          </a:xfrm>
          <a:prstGeom prst="bentConnector3">
            <a:avLst>
              <a:gd name="adj1" fmla="val 50008"/>
            </a:avLst>
          </a:prstGeom>
          <a:solidFill>
            <a:schemeClr val="accent1"/>
          </a:solidFill>
          <a:ln w="152400" cap="flat" cmpd="sng">
            <a:solidFill>
              <a:schemeClr val="dk1"/>
            </a:solidFill>
            <a:prstDash val="solid"/>
            <a:round/>
            <a:headEnd type="none" w="sm" len="sm"/>
            <a:tailEnd type="none" w="sm" len="sm"/>
          </a:ln>
        </p:spPr>
      </p:cxnSp>
      <p:cxnSp>
        <p:nvCxnSpPr>
          <p:cNvPr id="80" name="Google Shape;80;p14"/>
          <p:cNvCxnSpPr/>
          <p:nvPr/>
        </p:nvCxnSpPr>
        <p:spPr>
          <a:xfrm rot="10800000">
            <a:off x="5776274" y="3379343"/>
            <a:ext cx="1001250" cy="381375"/>
          </a:xfrm>
          <a:prstGeom prst="bentConnector3">
            <a:avLst>
              <a:gd name="adj1" fmla="val 25726"/>
            </a:avLst>
          </a:prstGeom>
          <a:solidFill>
            <a:schemeClr val="accent1"/>
          </a:solidFill>
          <a:ln w="152400" cap="flat" cmpd="sng">
            <a:solidFill>
              <a:schemeClr val="dk1"/>
            </a:solidFill>
            <a:prstDash val="solid"/>
            <a:round/>
            <a:headEnd type="none" w="sm" len="sm"/>
            <a:tailEnd type="none" w="sm" len="sm"/>
          </a:ln>
        </p:spPr>
      </p:cxnSp>
      <p:cxnSp>
        <p:nvCxnSpPr>
          <p:cNvPr id="81" name="Google Shape;81;p14"/>
          <p:cNvCxnSpPr/>
          <p:nvPr/>
        </p:nvCxnSpPr>
        <p:spPr>
          <a:xfrm rot="5400000">
            <a:off x="4775561" y="2086108"/>
            <a:ext cx="1831275" cy="176175"/>
          </a:xfrm>
          <a:prstGeom prst="bentConnector3">
            <a:avLst>
              <a:gd name="adj1" fmla="val 50001"/>
            </a:avLst>
          </a:prstGeom>
          <a:solidFill>
            <a:schemeClr val="accent1"/>
          </a:solidFill>
          <a:ln w="152400" cap="flat" cmpd="sng">
            <a:solidFill>
              <a:schemeClr val="dk1"/>
            </a:solidFill>
            <a:prstDash val="solid"/>
            <a:round/>
            <a:headEnd type="none" w="sm" len="sm"/>
            <a:tailEnd type="none" w="sm" len="sm"/>
          </a:ln>
        </p:spPr>
      </p:cxnSp>
      <p:grpSp>
        <p:nvGrpSpPr>
          <p:cNvPr id="82" name="Google Shape;82;p14"/>
          <p:cNvGrpSpPr/>
          <p:nvPr/>
        </p:nvGrpSpPr>
        <p:grpSpPr>
          <a:xfrm>
            <a:off x="5004867" y="3084305"/>
            <a:ext cx="1287419" cy="2059196"/>
            <a:chOff x="2435225" y="22552"/>
            <a:chExt cx="4273550" cy="6835448"/>
          </a:xfrm>
        </p:grpSpPr>
        <p:sp>
          <p:nvSpPr>
            <p:cNvPr id="83" name="Google Shape;83;p14"/>
            <p:cNvSpPr/>
            <p:nvPr/>
          </p:nvSpPr>
          <p:spPr>
            <a:xfrm>
              <a:off x="3413126" y="22552"/>
              <a:ext cx="2317751" cy="634999"/>
            </a:xfrm>
            <a:custGeom>
              <a:avLst/>
              <a:gdLst/>
              <a:ahLst/>
              <a:cxnLst/>
              <a:rect l="l" t="t" r="r" b="b"/>
              <a:pathLst>
                <a:path w="1460" h="400" extrusionOk="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Garamond"/>
                <a:ea typeface="Garamond"/>
                <a:cs typeface="Garamond"/>
                <a:sym typeface="Garamond"/>
              </a:endParaRPr>
            </a:p>
          </p:txBody>
        </p:sp>
        <p:sp>
          <p:nvSpPr>
            <p:cNvPr id="84" name="Google Shape;84;p14"/>
            <p:cNvSpPr/>
            <p:nvPr/>
          </p:nvSpPr>
          <p:spPr>
            <a:xfrm>
              <a:off x="2435225" y="5880100"/>
              <a:ext cx="4273550" cy="977900"/>
            </a:xfrm>
            <a:custGeom>
              <a:avLst/>
              <a:gdLst/>
              <a:ahLst/>
              <a:cxnLst/>
              <a:rect l="l" t="t" r="r" b="b"/>
              <a:pathLst>
                <a:path w="2692" h="616" extrusionOk="0">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Garamond"/>
                <a:ea typeface="Garamond"/>
                <a:cs typeface="Garamond"/>
                <a:sym typeface="Garamond"/>
              </a:endParaRPr>
            </a:p>
          </p:txBody>
        </p:sp>
        <p:sp>
          <p:nvSpPr>
            <p:cNvPr id="85" name="Google Shape;85;p14"/>
            <p:cNvSpPr/>
            <p:nvPr/>
          </p:nvSpPr>
          <p:spPr>
            <a:xfrm>
              <a:off x="3413126" y="646276"/>
              <a:ext cx="2317751" cy="5251452"/>
            </a:xfrm>
            <a:prstGeom prst="rect">
              <a:avLst/>
            </a:pr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Garamond"/>
                <a:ea typeface="Garamond"/>
                <a:cs typeface="Garamond"/>
                <a:sym typeface="Garamond"/>
              </a:endParaRPr>
            </a:p>
          </p:txBody>
        </p:sp>
      </p:grpSp>
      <p:sp>
        <p:nvSpPr>
          <p:cNvPr id="86" name="Google Shape;86;p14"/>
          <p:cNvSpPr/>
          <p:nvPr/>
        </p:nvSpPr>
        <p:spPr>
          <a:xfrm>
            <a:off x="3425982" y="3122943"/>
            <a:ext cx="1049008" cy="1049008"/>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500">
              <a:solidFill>
                <a:schemeClr val="dk1"/>
              </a:solidFill>
              <a:latin typeface="Garamond"/>
              <a:ea typeface="Garamond"/>
              <a:cs typeface="Garamond"/>
              <a:sym typeface="Garamond"/>
            </a:endParaRPr>
          </a:p>
        </p:txBody>
      </p:sp>
      <p:sp>
        <p:nvSpPr>
          <p:cNvPr id="87" name="Google Shape;87;p14"/>
          <p:cNvSpPr/>
          <p:nvPr/>
        </p:nvSpPr>
        <p:spPr>
          <a:xfrm>
            <a:off x="3781026" y="1948796"/>
            <a:ext cx="1049008" cy="1049008"/>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500">
              <a:solidFill>
                <a:schemeClr val="dk1"/>
              </a:solidFill>
              <a:latin typeface="Garamond"/>
              <a:ea typeface="Garamond"/>
              <a:cs typeface="Garamond"/>
              <a:sym typeface="Garamond"/>
            </a:endParaRPr>
          </a:p>
        </p:txBody>
      </p:sp>
      <p:sp>
        <p:nvSpPr>
          <p:cNvPr id="88" name="Google Shape;88;p14"/>
          <p:cNvSpPr/>
          <p:nvPr/>
        </p:nvSpPr>
        <p:spPr>
          <a:xfrm>
            <a:off x="6498909" y="2091843"/>
            <a:ext cx="1049008" cy="1049008"/>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500">
              <a:solidFill>
                <a:schemeClr val="dk1"/>
              </a:solidFill>
              <a:latin typeface="Garamond"/>
              <a:ea typeface="Garamond"/>
              <a:cs typeface="Garamond"/>
              <a:sym typeface="Garamond"/>
            </a:endParaRPr>
          </a:p>
        </p:txBody>
      </p:sp>
      <p:sp>
        <p:nvSpPr>
          <p:cNvPr id="89" name="Google Shape;89;p14"/>
          <p:cNvSpPr/>
          <p:nvPr/>
        </p:nvSpPr>
        <p:spPr>
          <a:xfrm>
            <a:off x="6777524" y="3236216"/>
            <a:ext cx="1049008" cy="1049008"/>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500">
              <a:solidFill>
                <a:schemeClr val="dk1"/>
              </a:solidFill>
              <a:latin typeface="Garamond"/>
              <a:ea typeface="Garamond"/>
              <a:cs typeface="Garamond"/>
              <a:sym typeface="Garamond"/>
            </a:endParaRPr>
          </a:p>
        </p:txBody>
      </p:sp>
      <p:sp>
        <p:nvSpPr>
          <p:cNvPr id="90" name="Google Shape;90;p14"/>
          <p:cNvSpPr/>
          <p:nvPr/>
        </p:nvSpPr>
        <p:spPr>
          <a:xfrm>
            <a:off x="4436670" y="947471"/>
            <a:ext cx="1049008" cy="1049008"/>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500">
              <a:solidFill>
                <a:schemeClr val="dk1"/>
              </a:solidFill>
              <a:latin typeface="Garamond"/>
              <a:ea typeface="Garamond"/>
              <a:cs typeface="Garamond"/>
              <a:sym typeface="Garamond"/>
            </a:endParaRPr>
          </a:p>
        </p:txBody>
      </p:sp>
      <p:sp>
        <p:nvSpPr>
          <p:cNvPr id="91" name="Google Shape;91;p14"/>
          <p:cNvSpPr/>
          <p:nvPr/>
        </p:nvSpPr>
        <p:spPr>
          <a:xfrm>
            <a:off x="5883432" y="1143001"/>
            <a:ext cx="1049008" cy="1049008"/>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500">
              <a:solidFill>
                <a:schemeClr val="dk1"/>
              </a:solidFill>
              <a:latin typeface="Garamond"/>
              <a:ea typeface="Garamond"/>
              <a:cs typeface="Garamond"/>
              <a:sym typeface="Garamond"/>
            </a:endParaRPr>
          </a:p>
        </p:txBody>
      </p:sp>
      <p:sp>
        <p:nvSpPr>
          <p:cNvPr id="92" name="Google Shape;92;p14"/>
          <p:cNvSpPr/>
          <p:nvPr/>
        </p:nvSpPr>
        <p:spPr>
          <a:xfrm>
            <a:off x="5254782" y="209551"/>
            <a:ext cx="1049008" cy="1049008"/>
          </a:xfrm>
          <a:prstGeom prst="ellipse">
            <a:avLst/>
          </a:prstGeom>
          <a:solidFill>
            <a:srgbClr val="C9E34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500">
              <a:solidFill>
                <a:schemeClr val="dk1"/>
              </a:solidFill>
              <a:latin typeface="Garamond"/>
              <a:ea typeface="Garamond"/>
              <a:cs typeface="Garamond"/>
              <a:sym typeface="Garamond"/>
            </a:endParaRPr>
          </a:p>
        </p:txBody>
      </p:sp>
      <p:sp>
        <p:nvSpPr>
          <p:cNvPr id="93" name="Google Shape;93;p14"/>
          <p:cNvSpPr txBox="1">
            <a:spLocks noGrp="1"/>
          </p:cNvSpPr>
          <p:nvPr>
            <p:ph type="body" idx="3"/>
          </p:nvPr>
        </p:nvSpPr>
        <p:spPr>
          <a:xfrm>
            <a:off x="3422650" y="3550935"/>
            <a:ext cx="1092200" cy="392415"/>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500"/>
              <a:buNone/>
              <a:defRPr sz="11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94" name="Google Shape;94;p14"/>
          <p:cNvSpPr txBox="1">
            <a:spLocks noGrp="1"/>
          </p:cNvSpPr>
          <p:nvPr>
            <p:ph type="body" idx="4"/>
          </p:nvPr>
        </p:nvSpPr>
        <p:spPr>
          <a:xfrm>
            <a:off x="3765550" y="2404766"/>
            <a:ext cx="1092200" cy="392415"/>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500"/>
              <a:buNone/>
              <a:defRPr sz="11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95" name="Google Shape;95;p14"/>
          <p:cNvSpPr txBox="1">
            <a:spLocks noGrp="1"/>
          </p:cNvSpPr>
          <p:nvPr>
            <p:ph type="body" idx="5"/>
          </p:nvPr>
        </p:nvSpPr>
        <p:spPr>
          <a:xfrm>
            <a:off x="4394200" y="1441211"/>
            <a:ext cx="1092200" cy="392415"/>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500"/>
              <a:buNone/>
              <a:defRPr sz="11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96" name="Google Shape;96;p14"/>
          <p:cNvSpPr txBox="1">
            <a:spLocks noGrp="1"/>
          </p:cNvSpPr>
          <p:nvPr>
            <p:ph type="body" idx="6"/>
          </p:nvPr>
        </p:nvSpPr>
        <p:spPr>
          <a:xfrm>
            <a:off x="5200650" y="628650"/>
            <a:ext cx="1092200" cy="392415"/>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500"/>
              <a:buNone/>
              <a:defRPr sz="11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97" name="Google Shape;97;p14"/>
          <p:cNvSpPr txBox="1">
            <a:spLocks noGrp="1"/>
          </p:cNvSpPr>
          <p:nvPr>
            <p:ph type="body" idx="7"/>
          </p:nvPr>
        </p:nvSpPr>
        <p:spPr>
          <a:xfrm>
            <a:off x="5880100" y="1607835"/>
            <a:ext cx="1092200" cy="392415"/>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500"/>
              <a:buNone/>
              <a:defRPr sz="11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98" name="Google Shape;98;p14"/>
          <p:cNvSpPr txBox="1">
            <a:spLocks noGrp="1"/>
          </p:cNvSpPr>
          <p:nvPr>
            <p:ph type="body" idx="8"/>
          </p:nvPr>
        </p:nvSpPr>
        <p:spPr>
          <a:xfrm>
            <a:off x="6457950" y="2579385"/>
            <a:ext cx="1092200" cy="392415"/>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500"/>
              <a:buNone/>
              <a:defRPr sz="11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99" name="Google Shape;99;p14"/>
          <p:cNvSpPr txBox="1">
            <a:spLocks noGrp="1"/>
          </p:cNvSpPr>
          <p:nvPr>
            <p:ph type="body" idx="9"/>
          </p:nvPr>
        </p:nvSpPr>
        <p:spPr>
          <a:xfrm>
            <a:off x="6737350" y="3665235"/>
            <a:ext cx="1092200" cy="392415"/>
          </a:xfrm>
          <a:prstGeom prst="rect">
            <a:avLst/>
          </a:prstGeom>
          <a:noFill/>
          <a:ln>
            <a:noFill/>
          </a:ln>
        </p:spPr>
        <p:txBody>
          <a:bodyPr spcFirstLastPara="1" wrap="square" lIns="68575" tIns="34275" rIns="68575" bIns="34275" anchor="ctr" anchorCtr="0">
            <a:spAutoFit/>
          </a:bodyPr>
          <a:lstStyle>
            <a:lvl1pPr marL="457200" lvl="0" indent="-228600" algn="l">
              <a:spcBef>
                <a:spcPts val="200"/>
              </a:spcBef>
              <a:spcAft>
                <a:spcPts val="0"/>
              </a:spcAft>
              <a:buSzPts val="1500"/>
              <a:buNone/>
              <a:defRPr sz="11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100" name="Google Shape;100;p14"/>
          <p:cNvSpPr txBox="1">
            <a:spLocks noGrp="1"/>
          </p:cNvSpPr>
          <p:nvPr>
            <p:ph type="body" idx="13"/>
          </p:nvPr>
        </p:nvSpPr>
        <p:spPr>
          <a:xfrm>
            <a:off x="3409950" y="3848100"/>
            <a:ext cx="1092200" cy="209550"/>
          </a:xfrm>
          <a:prstGeom prst="rect">
            <a:avLst/>
          </a:prstGeom>
          <a:noFill/>
          <a:ln>
            <a:noFill/>
          </a:ln>
        </p:spPr>
        <p:txBody>
          <a:bodyPr spcFirstLastPara="1" wrap="square" lIns="34275" tIns="13700" rIns="20575" bIns="13700" anchor="ctr" anchorCtr="0">
            <a:normAutofit/>
          </a:bodyPr>
          <a:lstStyle>
            <a:lvl1pPr marL="457200" lvl="0" indent="-228600" algn="l">
              <a:spcBef>
                <a:spcPts val="200"/>
              </a:spcBef>
              <a:spcAft>
                <a:spcPts val="0"/>
              </a:spcAft>
              <a:buSzPts val="1200"/>
              <a:buNone/>
              <a:defRPr sz="8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101" name="Google Shape;101;p14"/>
          <p:cNvSpPr txBox="1">
            <a:spLocks noGrp="1"/>
          </p:cNvSpPr>
          <p:nvPr>
            <p:ph type="body" idx="14"/>
          </p:nvPr>
        </p:nvSpPr>
        <p:spPr>
          <a:xfrm>
            <a:off x="3765550" y="2686050"/>
            <a:ext cx="1092200" cy="209550"/>
          </a:xfrm>
          <a:prstGeom prst="rect">
            <a:avLst/>
          </a:prstGeom>
          <a:noFill/>
          <a:ln>
            <a:noFill/>
          </a:ln>
        </p:spPr>
        <p:txBody>
          <a:bodyPr spcFirstLastPara="1" wrap="square" lIns="34275" tIns="13700" rIns="20575" bIns="13700" anchor="ctr" anchorCtr="0">
            <a:normAutofit/>
          </a:bodyPr>
          <a:lstStyle>
            <a:lvl1pPr marL="457200" lvl="0" indent="-228600" algn="l">
              <a:spcBef>
                <a:spcPts val="200"/>
              </a:spcBef>
              <a:spcAft>
                <a:spcPts val="0"/>
              </a:spcAft>
              <a:buSzPts val="1200"/>
              <a:buNone/>
              <a:defRPr sz="8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102" name="Google Shape;102;p14"/>
          <p:cNvSpPr txBox="1">
            <a:spLocks noGrp="1"/>
          </p:cNvSpPr>
          <p:nvPr>
            <p:ph type="body" idx="15"/>
          </p:nvPr>
        </p:nvSpPr>
        <p:spPr>
          <a:xfrm>
            <a:off x="4394200" y="1714500"/>
            <a:ext cx="1092200" cy="209550"/>
          </a:xfrm>
          <a:prstGeom prst="rect">
            <a:avLst/>
          </a:prstGeom>
          <a:noFill/>
          <a:ln>
            <a:noFill/>
          </a:ln>
        </p:spPr>
        <p:txBody>
          <a:bodyPr spcFirstLastPara="1" wrap="square" lIns="34275" tIns="13700" rIns="20575" bIns="13700" anchor="ctr" anchorCtr="0">
            <a:normAutofit/>
          </a:bodyPr>
          <a:lstStyle>
            <a:lvl1pPr marL="457200" lvl="0" indent="-228600" algn="l">
              <a:spcBef>
                <a:spcPts val="200"/>
              </a:spcBef>
              <a:spcAft>
                <a:spcPts val="0"/>
              </a:spcAft>
              <a:buSzPts val="1200"/>
              <a:buNone/>
              <a:defRPr sz="8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103" name="Google Shape;103;p14"/>
          <p:cNvSpPr txBox="1">
            <a:spLocks noGrp="1"/>
          </p:cNvSpPr>
          <p:nvPr>
            <p:ph type="body" idx="16"/>
          </p:nvPr>
        </p:nvSpPr>
        <p:spPr>
          <a:xfrm>
            <a:off x="5200650" y="914400"/>
            <a:ext cx="1092200" cy="209550"/>
          </a:xfrm>
          <a:prstGeom prst="rect">
            <a:avLst/>
          </a:prstGeom>
          <a:noFill/>
          <a:ln>
            <a:noFill/>
          </a:ln>
        </p:spPr>
        <p:txBody>
          <a:bodyPr spcFirstLastPara="1" wrap="square" lIns="34275" tIns="13700" rIns="20575" bIns="13700" anchor="ctr" anchorCtr="0">
            <a:normAutofit/>
          </a:bodyPr>
          <a:lstStyle>
            <a:lvl1pPr marL="457200" lvl="0" indent="-228600" algn="l">
              <a:spcBef>
                <a:spcPts val="200"/>
              </a:spcBef>
              <a:spcAft>
                <a:spcPts val="0"/>
              </a:spcAft>
              <a:buSzPts val="1200"/>
              <a:buNone/>
              <a:defRPr sz="8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104" name="Google Shape;104;p14"/>
          <p:cNvSpPr txBox="1">
            <a:spLocks noGrp="1"/>
          </p:cNvSpPr>
          <p:nvPr>
            <p:ph type="body" idx="17"/>
          </p:nvPr>
        </p:nvSpPr>
        <p:spPr>
          <a:xfrm>
            <a:off x="5886450" y="1905000"/>
            <a:ext cx="1092200" cy="209550"/>
          </a:xfrm>
          <a:prstGeom prst="rect">
            <a:avLst/>
          </a:prstGeom>
          <a:noFill/>
          <a:ln>
            <a:noFill/>
          </a:ln>
        </p:spPr>
        <p:txBody>
          <a:bodyPr spcFirstLastPara="1" wrap="square" lIns="34275" tIns="13700" rIns="20575" bIns="13700" anchor="ctr" anchorCtr="0">
            <a:normAutofit/>
          </a:bodyPr>
          <a:lstStyle>
            <a:lvl1pPr marL="457200" lvl="0" indent="-228600" algn="l">
              <a:spcBef>
                <a:spcPts val="200"/>
              </a:spcBef>
              <a:spcAft>
                <a:spcPts val="0"/>
              </a:spcAft>
              <a:buSzPts val="1200"/>
              <a:buNone/>
              <a:defRPr sz="8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105" name="Google Shape;105;p14"/>
          <p:cNvSpPr txBox="1">
            <a:spLocks noGrp="1"/>
          </p:cNvSpPr>
          <p:nvPr>
            <p:ph type="body" idx="18"/>
          </p:nvPr>
        </p:nvSpPr>
        <p:spPr>
          <a:xfrm>
            <a:off x="6457950" y="2876550"/>
            <a:ext cx="1092200" cy="209550"/>
          </a:xfrm>
          <a:prstGeom prst="rect">
            <a:avLst/>
          </a:prstGeom>
          <a:noFill/>
          <a:ln>
            <a:noFill/>
          </a:ln>
        </p:spPr>
        <p:txBody>
          <a:bodyPr spcFirstLastPara="1" wrap="square" lIns="34275" tIns="13700" rIns="20575" bIns="13700" anchor="ctr" anchorCtr="0">
            <a:normAutofit/>
          </a:bodyPr>
          <a:lstStyle>
            <a:lvl1pPr marL="457200" lvl="0" indent="-228600" algn="l">
              <a:spcBef>
                <a:spcPts val="200"/>
              </a:spcBef>
              <a:spcAft>
                <a:spcPts val="0"/>
              </a:spcAft>
              <a:buSzPts val="1200"/>
              <a:buNone/>
              <a:defRPr sz="8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
        <p:nvSpPr>
          <p:cNvPr id="106" name="Google Shape;106;p14"/>
          <p:cNvSpPr txBox="1">
            <a:spLocks noGrp="1"/>
          </p:cNvSpPr>
          <p:nvPr>
            <p:ph type="body" idx="19"/>
          </p:nvPr>
        </p:nvSpPr>
        <p:spPr>
          <a:xfrm>
            <a:off x="6743700" y="4000500"/>
            <a:ext cx="1092200" cy="209550"/>
          </a:xfrm>
          <a:prstGeom prst="rect">
            <a:avLst/>
          </a:prstGeom>
          <a:noFill/>
          <a:ln>
            <a:noFill/>
          </a:ln>
        </p:spPr>
        <p:txBody>
          <a:bodyPr spcFirstLastPara="1" wrap="square" lIns="34275" tIns="13700" rIns="20575" bIns="13700" anchor="ctr" anchorCtr="0">
            <a:normAutofit/>
          </a:bodyPr>
          <a:lstStyle>
            <a:lvl1pPr marL="457200" lvl="0" indent="-228600" algn="l">
              <a:spcBef>
                <a:spcPts val="200"/>
              </a:spcBef>
              <a:spcAft>
                <a:spcPts val="0"/>
              </a:spcAft>
              <a:buSzPts val="1200"/>
              <a:buNone/>
              <a:defRPr sz="800">
                <a:latin typeface="Garamond"/>
                <a:ea typeface="Garamond"/>
                <a:cs typeface="Garamond"/>
                <a:sym typeface="Garamond"/>
              </a:defRPr>
            </a:lvl1pPr>
            <a:lvl2pPr marL="914400" lvl="1" indent="-355600" algn="l">
              <a:spcBef>
                <a:spcPts val="500"/>
              </a:spcBef>
              <a:spcAft>
                <a:spcPts val="0"/>
              </a:spcAft>
              <a:buSzPts val="2000"/>
              <a:buChar char="•"/>
              <a:defRPr/>
            </a:lvl2pPr>
            <a:lvl3pPr marL="1371600" lvl="2" indent="-355600" algn="l">
              <a:spcBef>
                <a:spcPts val="500"/>
              </a:spcBef>
              <a:spcAft>
                <a:spcPts val="0"/>
              </a:spcAft>
              <a:buSzPts val="2000"/>
              <a:buChar char="•"/>
              <a:defRPr/>
            </a:lvl3pPr>
            <a:lvl4pPr marL="1828800" lvl="3" indent="-355600" algn="l">
              <a:spcBef>
                <a:spcPts val="500"/>
              </a:spcBef>
              <a:spcAft>
                <a:spcPts val="0"/>
              </a:spcAft>
              <a:buSzPts val="2000"/>
              <a:buChar char="•"/>
              <a:defRPr/>
            </a:lvl4pPr>
            <a:lvl5pPr marL="2286000" lvl="4" indent="-355600" algn="l">
              <a:spcBef>
                <a:spcPts val="500"/>
              </a:spcBef>
              <a:spcAft>
                <a:spcPts val="0"/>
              </a:spcAft>
              <a:buSzPts val="2000"/>
              <a:buChar char="•"/>
              <a:defRPr/>
            </a:lvl5pPr>
            <a:lvl6pPr marL="2743200" lvl="5" indent="-355600" algn="l">
              <a:spcBef>
                <a:spcPts val="500"/>
              </a:spcBef>
              <a:spcAft>
                <a:spcPts val="0"/>
              </a:spcAft>
              <a:buSzPts val="2000"/>
              <a:buChar char="•"/>
              <a:defRPr/>
            </a:lvl6pPr>
            <a:lvl7pPr marL="3200400" lvl="6" indent="-355600" algn="l">
              <a:spcBef>
                <a:spcPts val="500"/>
              </a:spcBef>
              <a:spcAft>
                <a:spcPts val="0"/>
              </a:spcAft>
              <a:buSzPts val="2000"/>
              <a:buChar char="•"/>
              <a:defRPr/>
            </a:lvl7pPr>
            <a:lvl8pPr marL="3657600" lvl="7" indent="-355600" algn="l">
              <a:spcBef>
                <a:spcPts val="500"/>
              </a:spcBef>
              <a:spcAft>
                <a:spcPts val="0"/>
              </a:spcAft>
              <a:buSzPts val="2000"/>
              <a:buChar char="•"/>
              <a:defRPr/>
            </a:lvl8pPr>
            <a:lvl9pPr marL="4114800" lvl="8" indent="-355600" algn="l">
              <a:spcBef>
                <a:spcPts val="500"/>
              </a:spcBef>
              <a:spcAft>
                <a:spcPts val="500"/>
              </a:spcAft>
              <a:buSzPts val="20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982134" y="342901"/>
            <a:ext cx="7704667" cy="1485900"/>
          </a:xfrm>
          <a:prstGeom prst="rect">
            <a:avLst/>
          </a:prstGeom>
          <a:noFill/>
          <a:ln>
            <a:noFill/>
          </a:ln>
        </p:spPr>
        <p:txBody>
          <a:bodyPr spcFirstLastPara="1" wrap="square" lIns="68575" tIns="34275" rIns="68575" bIns="34275" anchor="ctr" anchorCtr="0">
            <a:normAutofit/>
          </a:bodyPr>
          <a:lstStyle>
            <a:lvl1pPr lvl="0" algn="ctr">
              <a:spcBef>
                <a:spcPts val="0"/>
              </a:spcBef>
              <a:spcAft>
                <a:spcPts val="0"/>
              </a:spcAft>
              <a:buClr>
                <a:schemeClr val="dk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1" y="1"/>
            <a:ext cx="2132013" cy="5143501"/>
            <a:chOff x="0" y="0"/>
            <a:chExt cx="2132013" cy="6858001"/>
          </a:xfrm>
        </p:grpSpPr>
        <p:sp>
          <p:nvSpPr>
            <p:cNvPr id="52" name="Google Shape;52;p13"/>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53" name="Google Shape;53;p13"/>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54" name="Google Shape;54;p13"/>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55" name="Google Shape;55;p13"/>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56" name="Google Shape;56;p13"/>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57" name="Google Shape;57;p13"/>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58" name="Google Shape;58;p13"/>
          <p:cNvSpPr txBox="1">
            <a:spLocks noGrp="1"/>
          </p:cNvSpPr>
          <p:nvPr>
            <p:ph type="title"/>
          </p:nvPr>
        </p:nvSpPr>
        <p:spPr>
          <a:xfrm>
            <a:off x="982134" y="342901"/>
            <a:ext cx="7704667" cy="1485900"/>
          </a:xfrm>
          <a:prstGeom prst="rect">
            <a:avLst/>
          </a:prstGeom>
          <a:noFill/>
          <a:ln>
            <a:noFill/>
          </a:ln>
        </p:spPr>
        <p:txBody>
          <a:bodyPr spcFirstLastPara="1" wrap="square" lIns="68575" tIns="34275" rIns="68575" bIns="34275" anchor="ctr" anchorCtr="0">
            <a:normAutofit/>
          </a:bodyPr>
          <a:lstStyle>
            <a:lvl1pPr marR="0" lvl="0" algn="ctr" rtl="0">
              <a:spcBef>
                <a:spcPts val="0"/>
              </a:spcBef>
              <a:spcAft>
                <a:spcPts val="0"/>
              </a:spcAft>
              <a:buClr>
                <a:schemeClr val="dk1"/>
              </a:buClr>
              <a:buSzPts val="3000"/>
              <a:buFont typeface="Garamond"/>
              <a:buNone/>
              <a:defRPr sz="3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59" name="Google Shape;59;p13"/>
          <p:cNvSpPr txBox="1">
            <a:spLocks noGrp="1"/>
          </p:cNvSpPr>
          <p:nvPr>
            <p:ph type="body" idx="1"/>
          </p:nvPr>
        </p:nvSpPr>
        <p:spPr>
          <a:xfrm>
            <a:off x="982134" y="2000251"/>
            <a:ext cx="7704666" cy="2517746"/>
          </a:xfrm>
          <a:prstGeom prst="rect">
            <a:avLst/>
          </a:prstGeom>
          <a:noFill/>
          <a:ln>
            <a:noFill/>
          </a:ln>
        </p:spPr>
        <p:txBody>
          <a:bodyPr spcFirstLastPara="1" wrap="square" lIns="68575" tIns="34275" rIns="68575" bIns="34275" anchor="ctr" anchorCtr="0">
            <a:normAutofit/>
          </a:bodyPr>
          <a:lstStyle>
            <a:lvl1pPr marL="457200" marR="0" lvl="0" indent="-393700" algn="l" rtl="0">
              <a:spcBef>
                <a:spcPts val="400"/>
              </a:spcBef>
              <a:spcAft>
                <a:spcPts val="0"/>
              </a:spcAft>
              <a:buClr>
                <a:srgbClr val="1186C3"/>
              </a:buClr>
              <a:buSzPts val="2600"/>
              <a:buFont typeface="Arial"/>
              <a:buChar char="•"/>
              <a:defRPr sz="1800" b="0" i="0" u="none" strike="noStrike" cap="none">
                <a:solidFill>
                  <a:schemeClr val="dk1"/>
                </a:solidFill>
                <a:latin typeface="Garamond"/>
                <a:ea typeface="Garamond"/>
                <a:cs typeface="Garamond"/>
                <a:sym typeface="Garamond"/>
              </a:defRPr>
            </a:lvl1pPr>
            <a:lvl2pPr marL="914400" marR="0" lvl="1" indent="-368300" algn="l" rtl="0">
              <a:spcBef>
                <a:spcPts val="500"/>
              </a:spcBef>
              <a:spcAft>
                <a:spcPts val="0"/>
              </a:spcAft>
              <a:buClr>
                <a:srgbClr val="1186C3"/>
              </a:buClr>
              <a:buSzPts val="2200"/>
              <a:buFont typeface="Arial"/>
              <a:buChar char="•"/>
              <a:defRPr sz="1500" b="0" i="0" u="none" strike="noStrike" cap="none">
                <a:solidFill>
                  <a:schemeClr val="dk1"/>
                </a:solidFill>
                <a:latin typeface="Garamond"/>
                <a:ea typeface="Garamond"/>
                <a:cs typeface="Garamond"/>
                <a:sym typeface="Garamond"/>
              </a:defRPr>
            </a:lvl2pPr>
            <a:lvl3pPr marL="1371600" marR="0" lvl="2" indent="-355600" algn="l" rtl="0">
              <a:spcBef>
                <a:spcPts val="500"/>
              </a:spcBef>
              <a:spcAft>
                <a:spcPts val="0"/>
              </a:spcAft>
              <a:buClr>
                <a:srgbClr val="1186C3"/>
              </a:buClr>
              <a:buSzPts val="2000"/>
              <a:buFont typeface="Arial"/>
              <a:buChar char="•"/>
              <a:defRPr sz="1400" b="0" i="0" u="none" strike="noStrike" cap="none">
                <a:solidFill>
                  <a:schemeClr val="dk1"/>
                </a:solidFill>
                <a:latin typeface="Garamond"/>
                <a:ea typeface="Garamond"/>
                <a:cs typeface="Garamond"/>
                <a:sym typeface="Garamond"/>
              </a:defRPr>
            </a:lvl3pPr>
            <a:lvl4pPr marL="1828800" marR="0" lvl="3" indent="-336550" algn="l" rtl="0">
              <a:spcBef>
                <a:spcPts val="500"/>
              </a:spcBef>
              <a:spcAft>
                <a:spcPts val="0"/>
              </a:spcAft>
              <a:buClr>
                <a:srgbClr val="1186C3"/>
              </a:buClr>
              <a:buSzPts val="1700"/>
              <a:buFont typeface="Arial"/>
              <a:buChar char="•"/>
              <a:defRPr sz="1200" b="0" i="0" u="none" strike="noStrike" cap="none">
                <a:solidFill>
                  <a:schemeClr val="dk1"/>
                </a:solidFill>
                <a:latin typeface="Garamond"/>
                <a:ea typeface="Garamond"/>
                <a:cs typeface="Garamond"/>
                <a:sym typeface="Garamond"/>
              </a:defRPr>
            </a:lvl4pPr>
            <a:lvl5pPr marL="2286000" marR="0" lvl="4" indent="-323850" algn="l" rtl="0">
              <a:spcBef>
                <a:spcPts val="500"/>
              </a:spcBef>
              <a:spcAft>
                <a:spcPts val="0"/>
              </a:spcAft>
              <a:buClr>
                <a:srgbClr val="1186C3"/>
              </a:buClr>
              <a:buSzPts val="1500"/>
              <a:buFont typeface="Arial"/>
              <a:buChar char="•"/>
              <a:defRPr sz="1100" b="0" i="0" u="none" strike="noStrike" cap="none">
                <a:solidFill>
                  <a:schemeClr val="dk1"/>
                </a:solidFill>
                <a:latin typeface="Garamond"/>
                <a:ea typeface="Garamond"/>
                <a:cs typeface="Garamond"/>
                <a:sym typeface="Garamond"/>
              </a:defRPr>
            </a:lvl5pPr>
            <a:lvl6pPr marL="2743200" marR="0" lvl="5" indent="-323850" algn="l" rtl="0">
              <a:spcBef>
                <a:spcPts val="500"/>
              </a:spcBef>
              <a:spcAft>
                <a:spcPts val="0"/>
              </a:spcAft>
              <a:buClr>
                <a:srgbClr val="1186C3"/>
              </a:buClr>
              <a:buSzPts val="1500"/>
              <a:buFont typeface="Arial"/>
              <a:buChar char="•"/>
              <a:defRPr sz="1100" b="0" i="0" u="none" strike="noStrike" cap="none">
                <a:solidFill>
                  <a:schemeClr val="dk1"/>
                </a:solidFill>
                <a:latin typeface="Garamond"/>
                <a:ea typeface="Garamond"/>
                <a:cs typeface="Garamond"/>
                <a:sym typeface="Garamond"/>
              </a:defRPr>
            </a:lvl6pPr>
            <a:lvl7pPr marL="3200400" marR="0" lvl="6" indent="-323850" algn="l" rtl="0">
              <a:spcBef>
                <a:spcPts val="500"/>
              </a:spcBef>
              <a:spcAft>
                <a:spcPts val="0"/>
              </a:spcAft>
              <a:buClr>
                <a:srgbClr val="1186C3"/>
              </a:buClr>
              <a:buSzPts val="1500"/>
              <a:buFont typeface="Arial"/>
              <a:buChar char="•"/>
              <a:defRPr sz="1100" b="0" i="0" u="none" strike="noStrike" cap="none">
                <a:solidFill>
                  <a:schemeClr val="dk1"/>
                </a:solidFill>
                <a:latin typeface="Garamond"/>
                <a:ea typeface="Garamond"/>
                <a:cs typeface="Garamond"/>
                <a:sym typeface="Garamond"/>
              </a:defRPr>
            </a:lvl7pPr>
            <a:lvl8pPr marL="3657600" marR="0" lvl="7" indent="-323850" algn="l" rtl="0">
              <a:spcBef>
                <a:spcPts val="500"/>
              </a:spcBef>
              <a:spcAft>
                <a:spcPts val="0"/>
              </a:spcAft>
              <a:buClr>
                <a:srgbClr val="1186C3"/>
              </a:buClr>
              <a:buSzPts val="1500"/>
              <a:buFont typeface="Arial"/>
              <a:buChar char="•"/>
              <a:defRPr sz="1100" b="0" i="0" u="none" strike="noStrike" cap="none">
                <a:solidFill>
                  <a:schemeClr val="dk1"/>
                </a:solidFill>
                <a:latin typeface="Garamond"/>
                <a:ea typeface="Garamond"/>
                <a:cs typeface="Garamond"/>
                <a:sym typeface="Garamond"/>
              </a:defRPr>
            </a:lvl8pPr>
            <a:lvl9pPr marL="4114800" marR="0" lvl="8" indent="-323850" algn="l" rtl="0">
              <a:spcBef>
                <a:spcPts val="500"/>
              </a:spcBef>
              <a:spcAft>
                <a:spcPts val="500"/>
              </a:spcAft>
              <a:buClr>
                <a:srgbClr val="1186C3"/>
              </a:buClr>
              <a:buSzPts val="1500"/>
              <a:buFont typeface="Arial"/>
              <a:buChar char="•"/>
              <a:defRPr sz="1100" b="0" i="0" u="none" strike="noStrike" cap="none">
                <a:solidFill>
                  <a:schemeClr val="dk1"/>
                </a:solidFill>
                <a:latin typeface="Garamond"/>
                <a:ea typeface="Garamond"/>
                <a:cs typeface="Garamond"/>
                <a:sym typeface="Garamond"/>
              </a:defRPr>
            </a:lvl9pPr>
          </a:lstStyle>
          <a:p>
            <a:endParaRPr/>
          </a:p>
        </p:txBody>
      </p:sp>
      <p:sp>
        <p:nvSpPr>
          <p:cNvPr id="60" name="Google Shape;60;p13"/>
          <p:cNvSpPr txBox="1">
            <a:spLocks noGrp="1"/>
          </p:cNvSpPr>
          <p:nvPr>
            <p:ph type="dt" idx="10"/>
          </p:nvPr>
        </p:nvSpPr>
        <p:spPr>
          <a:xfrm>
            <a:off x="7358680" y="4587053"/>
            <a:ext cx="857473"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9pPr>
          </a:lstStyle>
          <a:p>
            <a:endParaRPr/>
          </a:p>
        </p:txBody>
      </p:sp>
      <p:sp>
        <p:nvSpPr>
          <p:cNvPr id="61" name="Google Shape;61;p13"/>
          <p:cNvSpPr txBox="1">
            <a:spLocks noGrp="1"/>
          </p:cNvSpPr>
          <p:nvPr>
            <p:ph type="ftr" idx="11"/>
          </p:nvPr>
        </p:nvSpPr>
        <p:spPr>
          <a:xfrm>
            <a:off x="1986998" y="4587053"/>
            <a:ext cx="5314517"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100"/>
              <a:buNone/>
              <a:defRPr sz="1400" b="0" i="0" u="none" strike="noStrike" cap="none">
                <a:solidFill>
                  <a:schemeClr val="dk1"/>
                </a:solidFill>
                <a:latin typeface="Garamond"/>
                <a:ea typeface="Garamond"/>
                <a:cs typeface="Garamond"/>
                <a:sym typeface="Garamond"/>
              </a:defRPr>
            </a:lvl9pPr>
          </a:lstStyle>
          <a:p>
            <a:endParaRPr/>
          </a:p>
        </p:txBody>
      </p:sp>
      <p:sp>
        <p:nvSpPr>
          <p:cNvPr id="62" name="Google Shape;62;p13"/>
          <p:cNvSpPr txBox="1">
            <a:spLocks noGrp="1"/>
          </p:cNvSpPr>
          <p:nvPr>
            <p:ph type="sldNum" idx="12"/>
          </p:nvPr>
        </p:nvSpPr>
        <p:spPr>
          <a:xfrm>
            <a:off x="8273317" y="4587053"/>
            <a:ext cx="413483"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dk1"/>
                </a:solidFill>
                <a:latin typeface="Garamond"/>
                <a:ea typeface="Garamond"/>
                <a:cs typeface="Garamond"/>
                <a:sym typeface="Garamond"/>
              </a:defRPr>
            </a:lvl1pPr>
            <a:lvl2pPr marL="0" marR="0" lvl="1" indent="0" algn="r" rtl="0">
              <a:spcBef>
                <a:spcPts val="0"/>
              </a:spcBef>
              <a:buNone/>
              <a:defRPr sz="800" b="0" i="0" u="none" strike="noStrike" cap="none">
                <a:solidFill>
                  <a:schemeClr val="dk1"/>
                </a:solidFill>
                <a:latin typeface="Garamond"/>
                <a:ea typeface="Garamond"/>
                <a:cs typeface="Garamond"/>
                <a:sym typeface="Garamond"/>
              </a:defRPr>
            </a:lvl2pPr>
            <a:lvl3pPr marL="0" marR="0" lvl="2" indent="0" algn="r" rtl="0">
              <a:spcBef>
                <a:spcPts val="0"/>
              </a:spcBef>
              <a:buNone/>
              <a:defRPr sz="800" b="0" i="0" u="none" strike="noStrike" cap="none">
                <a:solidFill>
                  <a:schemeClr val="dk1"/>
                </a:solidFill>
                <a:latin typeface="Garamond"/>
                <a:ea typeface="Garamond"/>
                <a:cs typeface="Garamond"/>
                <a:sym typeface="Garamond"/>
              </a:defRPr>
            </a:lvl3pPr>
            <a:lvl4pPr marL="0" marR="0" lvl="3" indent="0" algn="r" rtl="0">
              <a:spcBef>
                <a:spcPts val="0"/>
              </a:spcBef>
              <a:buNone/>
              <a:defRPr sz="800" b="0" i="0" u="none" strike="noStrike" cap="none">
                <a:solidFill>
                  <a:schemeClr val="dk1"/>
                </a:solidFill>
                <a:latin typeface="Garamond"/>
                <a:ea typeface="Garamond"/>
                <a:cs typeface="Garamond"/>
                <a:sym typeface="Garamond"/>
              </a:defRPr>
            </a:lvl4pPr>
            <a:lvl5pPr marL="0" marR="0" lvl="4" indent="0" algn="r" rtl="0">
              <a:spcBef>
                <a:spcPts val="0"/>
              </a:spcBef>
              <a:buNone/>
              <a:defRPr sz="800" b="0" i="0" u="none" strike="noStrike" cap="none">
                <a:solidFill>
                  <a:schemeClr val="dk1"/>
                </a:solidFill>
                <a:latin typeface="Garamond"/>
                <a:ea typeface="Garamond"/>
                <a:cs typeface="Garamond"/>
                <a:sym typeface="Garamond"/>
              </a:defRPr>
            </a:lvl5pPr>
            <a:lvl6pPr marL="0" marR="0" lvl="5" indent="0" algn="r" rtl="0">
              <a:spcBef>
                <a:spcPts val="0"/>
              </a:spcBef>
              <a:buNone/>
              <a:defRPr sz="800" b="0" i="0" u="none" strike="noStrike" cap="none">
                <a:solidFill>
                  <a:schemeClr val="dk1"/>
                </a:solidFill>
                <a:latin typeface="Garamond"/>
                <a:ea typeface="Garamond"/>
                <a:cs typeface="Garamond"/>
                <a:sym typeface="Garamond"/>
              </a:defRPr>
            </a:lvl6pPr>
            <a:lvl7pPr marL="0" marR="0" lvl="6" indent="0" algn="r" rtl="0">
              <a:spcBef>
                <a:spcPts val="0"/>
              </a:spcBef>
              <a:buNone/>
              <a:defRPr sz="800" b="0" i="0" u="none" strike="noStrike" cap="none">
                <a:solidFill>
                  <a:schemeClr val="dk1"/>
                </a:solidFill>
                <a:latin typeface="Garamond"/>
                <a:ea typeface="Garamond"/>
                <a:cs typeface="Garamond"/>
                <a:sym typeface="Garamond"/>
              </a:defRPr>
            </a:lvl7pPr>
            <a:lvl8pPr marL="0" marR="0" lvl="7" indent="0" algn="r" rtl="0">
              <a:spcBef>
                <a:spcPts val="0"/>
              </a:spcBef>
              <a:buNone/>
              <a:defRPr sz="800" b="0" i="0" u="none" strike="noStrike" cap="none">
                <a:solidFill>
                  <a:schemeClr val="dk1"/>
                </a:solidFill>
                <a:latin typeface="Garamond"/>
                <a:ea typeface="Garamond"/>
                <a:cs typeface="Garamond"/>
                <a:sym typeface="Garamond"/>
              </a:defRPr>
            </a:lvl8pPr>
            <a:lvl9pPr marL="0" marR="0" lvl="8" indent="0" algn="r" rtl="0">
              <a:spcBef>
                <a:spcPts val="0"/>
              </a:spcBef>
              <a:buNone/>
              <a:defRPr sz="8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State%20Plan/State%20Plan%202022-2026/2022-2026%20State%20Plan%20Goals%20Objectives%20Activities%20Final.doc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apps.nd.gov/gov/board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nd.gov/scdd" TargetMode="External"/><Relationship Id="rId7" Type="http://schemas.openxmlformats.org/officeDocument/2006/relationships/hyperlink" Target="mailto:chnbrobst@nd.gov"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jhorntvedt@nd.gov" TargetMode="External"/><Relationship Id="rId5" Type="http://schemas.openxmlformats.org/officeDocument/2006/relationships/hyperlink" Target="https://www.facebook.com/ndscdd/" TargetMode="External"/><Relationship Id="rId4" Type="http://schemas.openxmlformats.org/officeDocument/2006/relationships/hyperlink" Target="https://intranetapps.nd.gov/sos/ndpmn/mainmenu.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ddac.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forms.gle/LKEYDV3otrMzzpZ8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facebook.com/ndscdd/" TargetMode="External"/><Relationship Id="rId5" Type="http://schemas.openxmlformats.org/officeDocument/2006/relationships/hyperlink" Target="https://www.sos.nd.gov/services/public-meeting-notices" TargetMode="External"/><Relationship Id="rId4" Type="http://schemas.openxmlformats.org/officeDocument/2006/relationships/hyperlink" Target="http://www.nd.gov/scd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cl.gov/sites/default/files/about-acl/2016-12/dd_act_2000.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www.nd.gov/scdd/campaign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Annual Celebration</a:t>
            </a:r>
            <a:endParaRPr/>
          </a:p>
        </p:txBody>
      </p:sp>
      <p:sp>
        <p:nvSpPr>
          <p:cNvPr id="114" name="Google Shape;114;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February 4, 2025</a:t>
            </a:r>
            <a:endParaRPr dirty="0"/>
          </a:p>
        </p:txBody>
      </p:sp>
      <p:pic>
        <p:nvPicPr>
          <p:cNvPr id="115" name="Google Shape;115;p16"/>
          <p:cNvPicPr preferRelativeResize="0"/>
          <p:nvPr/>
        </p:nvPicPr>
        <p:blipFill>
          <a:blip r:embed="rId3">
            <a:alphaModFix/>
          </a:blip>
          <a:stretch>
            <a:fillRect/>
          </a:stretch>
        </p:blipFill>
        <p:spPr>
          <a:xfrm>
            <a:off x="0" y="342741"/>
            <a:ext cx="9143999" cy="15188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311700" y="1314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Advocacy</a:t>
            </a:r>
            <a:endParaRPr b="1"/>
          </a:p>
        </p:txBody>
      </p:sp>
      <p:sp>
        <p:nvSpPr>
          <p:cNvPr id="174" name="Google Shape;174;p24"/>
          <p:cNvSpPr txBox="1"/>
          <p:nvPr/>
        </p:nvSpPr>
        <p:spPr>
          <a:xfrm>
            <a:off x="570100" y="1324125"/>
            <a:ext cx="3359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Roboto"/>
              <a:ea typeface="Roboto"/>
              <a:cs typeface="Roboto"/>
              <a:sym typeface="Roboto"/>
            </a:endParaRPr>
          </a:p>
        </p:txBody>
      </p:sp>
      <p:sp>
        <p:nvSpPr>
          <p:cNvPr id="175" name="Google Shape;175;p24"/>
          <p:cNvSpPr txBox="1"/>
          <p:nvPr/>
        </p:nvSpPr>
        <p:spPr>
          <a:xfrm>
            <a:off x="256725" y="739275"/>
            <a:ext cx="8575500" cy="3672770"/>
          </a:xfrm>
          <a:prstGeom prst="rect">
            <a:avLst/>
          </a:prstGeom>
          <a:noFill/>
          <a:ln>
            <a:noFill/>
          </a:ln>
        </p:spPr>
        <p:txBody>
          <a:bodyPr spcFirstLastPara="1" wrap="square" lIns="91425" tIns="91425" rIns="91425" bIns="91425" anchor="t" anchorCtr="0">
            <a:spAutoFit/>
          </a:bodyPr>
          <a:lstStyle/>
          <a:p>
            <a:r>
              <a:rPr lang="en" sz="1600" dirty="0">
                <a:solidFill>
                  <a:schemeClr val="dk2"/>
                </a:solidFill>
                <a:latin typeface="Roboto"/>
                <a:ea typeface="Roboto"/>
                <a:cs typeface="Roboto"/>
                <a:sym typeface="Roboto"/>
              </a:rPr>
              <a:t>The Council’s Advocacy </a:t>
            </a:r>
            <a:r>
              <a:rPr lang="en-US" sz="1600" dirty="0">
                <a:solidFill>
                  <a:schemeClr val="dk2"/>
                </a:solidFill>
                <a:latin typeface="Roboto"/>
                <a:ea typeface="Roboto"/>
                <a:cs typeface="Roboto"/>
                <a:sym typeface="Roboto"/>
              </a:rPr>
              <a:t>Staff continues to travel the state and provide education and training to advocates in their local community. We had meetings in 7 communities in 2024.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000"/>
              </a:spcBef>
              <a:spcAft>
                <a:spcPts val="0"/>
              </a:spcAft>
              <a:buNone/>
            </a:pPr>
            <a:r>
              <a:rPr lang="en" sz="1600" b="1" dirty="0">
                <a:solidFill>
                  <a:schemeClr val="dk2"/>
                </a:solidFill>
                <a:latin typeface="Roboto"/>
                <a:ea typeface="Roboto"/>
                <a:cs typeface="Roboto"/>
                <a:sym typeface="Roboto"/>
              </a:rPr>
              <a:t>Communities Served: </a:t>
            </a:r>
          </a:p>
          <a:p>
            <a:pPr marL="285750" lvl="0" indent="-285750" algn="l" rtl="0">
              <a:spcBef>
                <a:spcPts val="1000"/>
              </a:spcBef>
              <a:spcAft>
                <a:spcPts val="0"/>
              </a:spcAft>
              <a:buFont typeface="Arial" panose="020B0604020202020204" pitchFamily="34" charset="0"/>
              <a:buChar char="•"/>
            </a:pPr>
            <a:r>
              <a:rPr lang="en" sz="1600" dirty="0">
                <a:solidFill>
                  <a:schemeClr val="dk2"/>
                </a:solidFill>
                <a:latin typeface="Roboto"/>
                <a:ea typeface="Roboto"/>
                <a:cs typeface="Roboto"/>
                <a:sym typeface="Roboto"/>
              </a:rPr>
              <a:t>Jamestown-Together We Stand</a:t>
            </a:r>
          </a:p>
          <a:p>
            <a:pPr marL="285750" lvl="0" indent="-285750" algn="l" rtl="0">
              <a:spcBef>
                <a:spcPts val="1000"/>
              </a:spcBef>
              <a:spcAft>
                <a:spcPts val="0"/>
              </a:spcAft>
              <a:buFont typeface="Arial" panose="020B0604020202020204" pitchFamily="34" charset="0"/>
              <a:buChar char="•"/>
            </a:pPr>
            <a:r>
              <a:rPr lang="en" sz="1600" dirty="0">
                <a:solidFill>
                  <a:schemeClr val="dk2"/>
                </a:solidFill>
                <a:latin typeface="Roboto"/>
                <a:ea typeface="Roboto"/>
                <a:cs typeface="Roboto"/>
                <a:sym typeface="Roboto"/>
              </a:rPr>
              <a:t>Fargo-Fargo Friends Moving Forward</a:t>
            </a:r>
          </a:p>
          <a:p>
            <a:pPr marL="285750" lvl="0" indent="-285750" algn="l" rtl="0">
              <a:spcBef>
                <a:spcPts val="1000"/>
              </a:spcBef>
              <a:spcAft>
                <a:spcPts val="0"/>
              </a:spcAft>
              <a:buFont typeface="Arial" panose="020B0604020202020204" pitchFamily="34" charset="0"/>
              <a:buChar char="•"/>
            </a:pPr>
            <a:r>
              <a:rPr lang="en" sz="1600" dirty="0">
                <a:solidFill>
                  <a:schemeClr val="dk2"/>
                </a:solidFill>
                <a:latin typeface="Roboto"/>
                <a:ea typeface="Roboto"/>
                <a:cs typeface="Roboto"/>
                <a:sym typeface="Roboto"/>
              </a:rPr>
              <a:t>Minot-Hands for Change</a:t>
            </a:r>
          </a:p>
          <a:p>
            <a:pPr marL="285750" lvl="0" indent="-285750" algn="l" rtl="0">
              <a:spcBef>
                <a:spcPts val="1000"/>
              </a:spcBef>
              <a:spcAft>
                <a:spcPts val="0"/>
              </a:spcAft>
              <a:buFont typeface="Arial" panose="020B0604020202020204" pitchFamily="34" charset="0"/>
              <a:buChar char="•"/>
            </a:pPr>
            <a:r>
              <a:rPr lang="en" sz="1600" dirty="0">
                <a:solidFill>
                  <a:schemeClr val="dk2"/>
                </a:solidFill>
                <a:latin typeface="Roboto"/>
                <a:ea typeface="Roboto"/>
                <a:cs typeface="Roboto"/>
                <a:sym typeface="Roboto"/>
              </a:rPr>
              <a:t>Williston</a:t>
            </a:r>
          </a:p>
          <a:p>
            <a:pPr marL="285750" lvl="0" indent="-285750" algn="l" rtl="0">
              <a:spcBef>
                <a:spcPts val="1000"/>
              </a:spcBef>
              <a:spcAft>
                <a:spcPts val="0"/>
              </a:spcAft>
              <a:buFont typeface="Arial" panose="020B0604020202020204" pitchFamily="34" charset="0"/>
              <a:buChar char="•"/>
            </a:pPr>
            <a:r>
              <a:rPr lang="en" sz="1600" dirty="0">
                <a:solidFill>
                  <a:schemeClr val="dk2"/>
                </a:solidFill>
                <a:latin typeface="Roboto"/>
                <a:ea typeface="Roboto"/>
                <a:cs typeface="Roboto"/>
                <a:sym typeface="Roboto"/>
              </a:rPr>
              <a:t>B</a:t>
            </a:r>
            <a:r>
              <a:rPr lang="en-US" sz="1600" dirty="0">
                <a:solidFill>
                  <a:schemeClr val="dk2"/>
                </a:solidFill>
                <a:latin typeface="Roboto"/>
                <a:ea typeface="Roboto"/>
                <a:cs typeface="Roboto"/>
                <a:sym typeface="Roboto"/>
              </a:rPr>
              <a:t>o</a:t>
            </a:r>
            <a:r>
              <a:rPr lang="en" sz="1600" dirty="0">
                <a:solidFill>
                  <a:schemeClr val="dk2"/>
                </a:solidFill>
                <a:latin typeface="Roboto"/>
                <a:ea typeface="Roboto"/>
                <a:cs typeface="Roboto"/>
                <a:sym typeface="Roboto"/>
              </a:rPr>
              <a:t>wman</a:t>
            </a:r>
          </a:p>
          <a:p>
            <a:pPr marL="285750" lvl="0" indent="-285750" algn="l" rtl="0">
              <a:spcBef>
                <a:spcPts val="1000"/>
              </a:spcBef>
              <a:spcAft>
                <a:spcPts val="0"/>
              </a:spcAft>
              <a:buFont typeface="Arial" panose="020B0604020202020204" pitchFamily="34" charset="0"/>
              <a:buChar char="•"/>
            </a:pPr>
            <a:r>
              <a:rPr lang="en" sz="1600" dirty="0">
                <a:solidFill>
                  <a:schemeClr val="dk2"/>
                </a:solidFill>
                <a:latin typeface="Roboto"/>
                <a:ea typeface="Roboto"/>
                <a:cs typeface="Roboto"/>
                <a:sym typeface="Roboto"/>
              </a:rPr>
              <a:t>Grand Forks</a:t>
            </a:r>
          </a:p>
          <a:p>
            <a:pPr marL="285750" lvl="0" indent="-285750" algn="l" rtl="0">
              <a:spcBef>
                <a:spcPts val="1000"/>
              </a:spcBef>
              <a:spcAft>
                <a:spcPts val="0"/>
              </a:spcAft>
              <a:buFont typeface="Arial" panose="020B0604020202020204" pitchFamily="34" charset="0"/>
              <a:buChar char="•"/>
            </a:pPr>
            <a:r>
              <a:rPr lang="en" sz="1600" dirty="0">
                <a:solidFill>
                  <a:schemeClr val="dk2"/>
                </a:solidFill>
                <a:latin typeface="Roboto"/>
                <a:ea typeface="Roboto"/>
                <a:cs typeface="Roboto"/>
                <a:sym typeface="Roboto"/>
              </a:rPr>
              <a:t>Grafton</a:t>
            </a:r>
          </a:p>
        </p:txBody>
      </p:sp>
      <p:sp>
        <p:nvSpPr>
          <p:cNvPr id="176" name="Google Shape;17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53961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p:nvPr/>
        </p:nvSpPr>
        <p:spPr>
          <a:xfrm>
            <a:off x="284175" y="709650"/>
            <a:ext cx="8626500" cy="4411434"/>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dirty="0">
                <a:solidFill>
                  <a:schemeClr val="dk2"/>
                </a:solidFill>
              </a:rPr>
              <a:t>In 2025 the Council’s Advocacy Committee will monitor legislation to ensure equitable, accessible and affordable services and to promote community inclusion and integration:</a:t>
            </a:r>
            <a:endParaRPr sz="1300" dirty="0">
              <a:solidFill>
                <a:schemeClr val="dk2"/>
              </a:solidFill>
            </a:endParaRPr>
          </a:p>
          <a:p>
            <a:pPr marL="457200" lvl="0" indent="-311150" algn="l" rtl="0">
              <a:lnSpc>
                <a:spcPct val="100000"/>
              </a:lnSpc>
              <a:spcBef>
                <a:spcPts val="1000"/>
              </a:spcBef>
              <a:spcAft>
                <a:spcPts val="0"/>
              </a:spcAft>
              <a:buClr>
                <a:schemeClr val="dk2"/>
              </a:buClr>
              <a:buSzPts val="1300"/>
              <a:buChar char="●"/>
            </a:pPr>
            <a:r>
              <a:rPr lang="en" sz="1300" b="1" dirty="0">
                <a:solidFill>
                  <a:schemeClr val="dk2"/>
                </a:solidFill>
              </a:rPr>
              <a:t>Self-Determination and Self-Advocacy</a:t>
            </a:r>
            <a:endParaRPr sz="1300" b="1"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Guardianship reform (education on Supported Decision Making) </a:t>
            </a:r>
            <a:endParaRPr sz="1300"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Inclusive and integrated employment</a:t>
            </a:r>
            <a:endParaRPr sz="1300" dirty="0">
              <a:solidFill>
                <a:schemeClr val="dk2"/>
              </a:solidFill>
            </a:endParaRPr>
          </a:p>
          <a:p>
            <a:pPr marL="457200" lvl="0" indent="-311150" algn="l" rtl="0">
              <a:lnSpc>
                <a:spcPct val="100000"/>
              </a:lnSpc>
              <a:spcBef>
                <a:spcPts val="1000"/>
              </a:spcBef>
              <a:spcAft>
                <a:spcPts val="0"/>
              </a:spcAft>
              <a:buClr>
                <a:schemeClr val="dk2"/>
              </a:buClr>
              <a:buSzPts val="1300"/>
              <a:buChar char="●"/>
            </a:pPr>
            <a:r>
              <a:rPr lang="en" sz="1300" b="1" dirty="0">
                <a:solidFill>
                  <a:schemeClr val="dk2"/>
                </a:solidFill>
              </a:rPr>
              <a:t>Housing</a:t>
            </a:r>
            <a:endParaRPr sz="1300" b="1"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Expanding accessible and affordable housing options for people with IDD</a:t>
            </a:r>
            <a:endParaRPr sz="1300" dirty="0">
              <a:solidFill>
                <a:schemeClr val="dk2"/>
              </a:solidFill>
            </a:endParaRPr>
          </a:p>
          <a:p>
            <a:pPr marL="457200" lvl="0" indent="-311150" algn="l" rtl="0">
              <a:lnSpc>
                <a:spcPct val="100000"/>
              </a:lnSpc>
              <a:spcBef>
                <a:spcPts val="1000"/>
              </a:spcBef>
              <a:spcAft>
                <a:spcPts val="0"/>
              </a:spcAft>
              <a:buClr>
                <a:schemeClr val="dk2"/>
              </a:buClr>
              <a:buSzPts val="1300"/>
              <a:buChar char="●"/>
            </a:pPr>
            <a:r>
              <a:rPr lang="en" sz="1300" b="1" dirty="0">
                <a:solidFill>
                  <a:schemeClr val="dk2"/>
                </a:solidFill>
              </a:rPr>
              <a:t>Healthcare and Medical Rights</a:t>
            </a:r>
            <a:endParaRPr sz="1300" b="1"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Advocating for more equitable, affordable, and accessible Medicaid and HCBS for people with IDD</a:t>
            </a:r>
            <a:endParaRPr sz="1300" dirty="0">
              <a:solidFill>
                <a:schemeClr val="dk2"/>
              </a:solidFill>
            </a:endParaRPr>
          </a:p>
          <a:p>
            <a:pPr marL="457200" lvl="0" indent="-311150" algn="l" rtl="0">
              <a:lnSpc>
                <a:spcPct val="100000"/>
              </a:lnSpc>
              <a:spcBef>
                <a:spcPts val="1000"/>
              </a:spcBef>
              <a:spcAft>
                <a:spcPts val="0"/>
              </a:spcAft>
              <a:buClr>
                <a:schemeClr val="dk2"/>
              </a:buClr>
              <a:buSzPts val="1300"/>
              <a:buChar char="●"/>
            </a:pPr>
            <a:r>
              <a:rPr lang="en" sz="1300" b="1" dirty="0">
                <a:solidFill>
                  <a:schemeClr val="dk2"/>
                </a:solidFill>
              </a:rPr>
              <a:t>Education</a:t>
            </a:r>
            <a:endParaRPr sz="1300" b="1"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Educating lawmakers on eliminate the use of seclusion for people with IDD</a:t>
            </a:r>
            <a:endParaRPr sz="1300" b="1" dirty="0">
              <a:solidFill>
                <a:schemeClr val="dk2"/>
              </a:solidFill>
            </a:endParaRPr>
          </a:p>
          <a:p>
            <a:pPr marL="457200" lvl="0" indent="-311150" algn="l" rtl="0">
              <a:lnSpc>
                <a:spcPct val="100000"/>
              </a:lnSpc>
              <a:spcBef>
                <a:spcPts val="1000"/>
              </a:spcBef>
              <a:spcAft>
                <a:spcPts val="0"/>
              </a:spcAft>
              <a:buClr>
                <a:schemeClr val="dk2"/>
              </a:buClr>
              <a:buSzPts val="1300"/>
              <a:buChar char="●"/>
            </a:pPr>
            <a:r>
              <a:rPr lang="en" sz="1300" b="1" dirty="0">
                <a:solidFill>
                  <a:schemeClr val="dk2"/>
                </a:solidFill>
              </a:rPr>
              <a:t>Belonging and Community Inclusion</a:t>
            </a:r>
            <a:endParaRPr sz="1300" b="1"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Making involvement in policy and rulemaking more accessible for a variety of communicators </a:t>
            </a:r>
            <a:endParaRPr sz="1300"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Increasing support for people with IDD</a:t>
            </a:r>
            <a:endParaRPr sz="1300" dirty="0">
              <a:solidFill>
                <a:schemeClr val="dk2"/>
              </a:solidFill>
            </a:endParaRPr>
          </a:p>
          <a:p>
            <a:pPr marL="914400" lvl="1" indent="-311150" algn="l" rtl="0">
              <a:lnSpc>
                <a:spcPct val="100000"/>
              </a:lnSpc>
              <a:spcBef>
                <a:spcPts val="0"/>
              </a:spcBef>
              <a:spcAft>
                <a:spcPts val="0"/>
              </a:spcAft>
              <a:buClr>
                <a:schemeClr val="dk2"/>
              </a:buClr>
              <a:buSzPts val="1300"/>
              <a:buChar char="○"/>
            </a:pPr>
            <a:r>
              <a:rPr lang="en" sz="1300" dirty="0">
                <a:solidFill>
                  <a:schemeClr val="dk2"/>
                </a:solidFill>
              </a:rPr>
              <a:t>Advocating for increased paratransit and fixed route services</a:t>
            </a:r>
            <a:endParaRPr sz="1300" dirty="0">
              <a:solidFill>
                <a:schemeClr val="dk2"/>
              </a:solidFill>
            </a:endParaRPr>
          </a:p>
          <a:p>
            <a:pPr marL="0" lvl="0" indent="0" algn="l" rtl="0">
              <a:lnSpc>
                <a:spcPct val="100000"/>
              </a:lnSpc>
              <a:spcBef>
                <a:spcPts val="0"/>
              </a:spcBef>
              <a:spcAft>
                <a:spcPts val="0"/>
              </a:spcAft>
              <a:buNone/>
            </a:pPr>
            <a:endParaRPr sz="1300" dirty="0">
              <a:solidFill>
                <a:schemeClr val="dk2"/>
              </a:solidFill>
            </a:endParaRPr>
          </a:p>
          <a:p>
            <a:pPr marL="0" lvl="0" indent="0" algn="l" rtl="0">
              <a:spcBef>
                <a:spcPts val="0"/>
              </a:spcBef>
              <a:spcAft>
                <a:spcPts val="0"/>
              </a:spcAft>
              <a:buClr>
                <a:schemeClr val="dk1"/>
              </a:buClr>
              <a:buSzPts val="1100"/>
              <a:buFont typeface="Arial"/>
              <a:buNone/>
            </a:pPr>
            <a:endParaRPr sz="1000" dirty="0">
              <a:solidFill>
                <a:schemeClr val="dk2"/>
              </a:solidFill>
              <a:latin typeface="Roboto"/>
              <a:ea typeface="Roboto"/>
              <a:cs typeface="Roboto"/>
              <a:sym typeface="Roboto"/>
            </a:endParaRPr>
          </a:p>
          <a:p>
            <a:pPr marL="0" lvl="0" indent="0" algn="l" rtl="0">
              <a:lnSpc>
                <a:spcPct val="100000"/>
              </a:lnSpc>
              <a:spcBef>
                <a:spcPts val="0"/>
              </a:spcBef>
              <a:spcAft>
                <a:spcPts val="0"/>
              </a:spcAft>
              <a:buNone/>
            </a:pPr>
            <a:endParaRPr sz="1300" dirty="0">
              <a:solidFill>
                <a:schemeClr val="dk2"/>
              </a:solidFill>
            </a:endParaRPr>
          </a:p>
        </p:txBody>
      </p:sp>
      <p:sp>
        <p:nvSpPr>
          <p:cNvPr id="182" name="Google Shape;182;p25"/>
          <p:cNvSpPr txBox="1">
            <a:spLocks noGrp="1"/>
          </p:cNvSpPr>
          <p:nvPr>
            <p:ph type="title"/>
          </p:nvPr>
        </p:nvSpPr>
        <p:spPr>
          <a:xfrm>
            <a:off x="284175" y="20535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Advocacy</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79400" y="2268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Grant Making</a:t>
            </a:r>
            <a:endParaRPr b="1"/>
          </a:p>
        </p:txBody>
      </p:sp>
      <p:sp>
        <p:nvSpPr>
          <p:cNvPr id="195" name="Google Shape;195;p27"/>
          <p:cNvSpPr txBox="1"/>
          <p:nvPr/>
        </p:nvSpPr>
        <p:spPr>
          <a:xfrm>
            <a:off x="574350" y="834675"/>
            <a:ext cx="7995300" cy="4031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Roboto"/>
                <a:ea typeface="Roboto"/>
                <a:cs typeface="Roboto"/>
                <a:sym typeface="Roboto"/>
              </a:rPr>
              <a:t>The Council leads the distribution of funding each year for projects related to the five year state plan. These projects fund advocacy, systems change and capacity building activities for both Council-led projects and programs and projects developed by community partners.</a:t>
            </a:r>
            <a:endParaRPr sz="1700" dirty="0">
              <a:solidFill>
                <a:schemeClr val="dk2"/>
              </a:solidFill>
              <a:latin typeface="Roboto"/>
              <a:ea typeface="Roboto"/>
              <a:cs typeface="Roboto"/>
              <a:sym typeface="Roboto"/>
            </a:endParaRPr>
          </a:p>
          <a:p>
            <a:pPr marL="0" lvl="0" indent="0" algn="l" rtl="0">
              <a:spcBef>
                <a:spcPts val="0"/>
              </a:spcBef>
              <a:spcAft>
                <a:spcPts val="0"/>
              </a:spcAft>
              <a:buNone/>
            </a:pPr>
            <a:endParaRPr sz="1700" dirty="0">
              <a:solidFill>
                <a:schemeClr val="dk2"/>
              </a:solidFill>
              <a:latin typeface="Roboto"/>
              <a:ea typeface="Roboto"/>
              <a:cs typeface="Roboto"/>
              <a:sym typeface="Roboto"/>
            </a:endParaRPr>
          </a:p>
          <a:p>
            <a:pPr marL="0" lvl="0" indent="0" algn="l" rtl="0">
              <a:spcBef>
                <a:spcPts val="0"/>
              </a:spcBef>
              <a:spcAft>
                <a:spcPts val="0"/>
              </a:spcAft>
              <a:buNone/>
            </a:pPr>
            <a:r>
              <a:rPr lang="en" sz="1700" b="1" dirty="0">
                <a:solidFill>
                  <a:schemeClr val="dk2"/>
                </a:solidFill>
                <a:latin typeface="Roboto"/>
                <a:ea typeface="Roboto"/>
                <a:cs typeface="Roboto"/>
                <a:sym typeface="Roboto"/>
              </a:rPr>
              <a:t>Successes: </a:t>
            </a:r>
            <a:r>
              <a:rPr lang="en" sz="1700" dirty="0">
                <a:solidFill>
                  <a:schemeClr val="dk2"/>
                </a:solidFill>
                <a:latin typeface="Roboto"/>
                <a:ea typeface="Roboto"/>
                <a:cs typeface="Roboto"/>
                <a:sym typeface="Roboto"/>
              </a:rPr>
              <a:t>Provided core funding and mini grants for projects under our state plan goals including self-advocacy, targeted health disparities, integrated housing, employment, education, new/innovative projects, use of technology, bridging aging and disability, and more. </a:t>
            </a:r>
            <a:endParaRPr sz="1700" dirty="0">
              <a:solidFill>
                <a:schemeClr val="dk2"/>
              </a:solidFill>
              <a:latin typeface="Roboto"/>
              <a:ea typeface="Roboto"/>
              <a:cs typeface="Roboto"/>
              <a:sym typeface="Roboto"/>
            </a:endParaRPr>
          </a:p>
          <a:p>
            <a:pPr marL="0" lvl="0" indent="0" algn="l" rtl="0">
              <a:spcBef>
                <a:spcPts val="0"/>
              </a:spcBef>
              <a:spcAft>
                <a:spcPts val="0"/>
              </a:spcAft>
              <a:buNone/>
            </a:pPr>
            <a:endParaRPr sz="1700" dirty="0">
              <a:solidFill>
                <a:schemeClr val="dk2"/>
              </a:solidFill>
              <a:latin typeface="Roboto"/>
              <a:ea typeface="Roboto"/>
              <a:cs typeface="Roboto"/>
              <a:sym typeface="Roboto"/>
            </a:endParaRPr>
          </a:p>
          <a:p>
            <a:pPr marL="0" lvl="0" indent="0" algn="l" rtl="0">
              <a:spcBef>
                <a:spcPts val="0"/>
              </a:spcBef>
              <a:spcAft>
                <a:spcPts val="0"/>
              </a:spcAft>
              <a:buNone/>
            </a:pPr>
            <a:r>
              <a:rPr lang="en" sz="1700" b="1" dirty="0">
                <a:solidFill>
                  <a:schemeClr val="dk2"/>
                </a:solidFill>
                <a:latin typeface="Roboto"/>
                <a:ea typeface="Roboto"/>
                <a:cs typeface="Roboto"/>
                <a:sym typeface="Roboto"/>
              </a:rPr>
              <a:t>Future Plans: </a:t>
            </a:r>
            <a:r>
              <a:rPr lang="en" sz="1700" dirty="0">
                <a:solidFill>
                  <a:schemeClr val="dk2"/>
                </a:solidFill>
                <a:latin typeface="Roboto"/>
                <a:ea typeface="Roboto"/>
                <a:cs typeface="Roboto"/>
                <a:sym typeface="Roboto"/>
              </a:rPr>
              <a:t>The Council identified continued efforts in core funding as we complete our current 5 year goals and objectives and get ready for the 2025 needs assessment.</a:t>
            </a:r>
            <a:endParaRPr sz="1700" dirty="0">
              <a:solidFill>
                <a:schemeClr val="dk2"/>
              </a:solidFill>
              <a:latin typeface="Roboto"/>
              <a:ea typeface="Roboto"/>
              <a:cs typeface="Roboto"/>
              <a:sym typeface="Roboto"/>
            </a:endParaRPr>
          </a:p>
          <a:p>
            <a:pPr marL="0" lvl="0" indent="0" algn="l" rtl="0">
              <a:spcBef>
                <a:spcPts val="0"/>
              </a:spcBef>
              <a:spcAft>
                <a:spcPts val="0"/>
              </a:spcAft>
              <a:buNone/>
            </a:pPr>
            <a:endParaRPr sz="1700" dirty="0">
              <a:solidFill>
                <a:schemeClr val="dk2"/>
              </a:solidFill>
              <a:latin typeface="Roboto"/>
              <a:ea typeface="Roboto"/>
              <a:cs typeface="Roboto"/>
              <a:sym typeface="Roboto"/>
            </a:endParaRPr>
          </a:p>
          <a:p>
            <a:pPr marL="0" lvl="0" indent="0" algn="l" rtl="0">
              <a:spcBef>
                <a:spcPts val="0"/>
              </a:spcBef>
              <a:spcAft>
                <a:spcPts val="0"/>
              </a:spcAft>
              <a:buNone/>
            </a:pPr>
            <a:r>
              <a:rPr lang="en" sz="1200" dirty="0">
                <a:solidFill>
                  <a:schemeClr val="dk2"/>
                </a:solidFill>
                <a:latin typeface="Roboto"/>
                <a:ea typeface="Roboto"/>
                <a:cs typeface="Roboto"/>
                <a:sym typeface="Roboto"/>
              </a:rPr>
              <a:t>Resource: </a:t>
            </a:r>
            <a:r>
              <a:rPr lang="en" sz="1200" u="sng" dirty="0">
                <a:solidFill>
                  <a:schemeClr val="hlink"/>
                </a:solidFill>
                <a:latin typeface="Roboto"/>
                <a:ea typeface="Roboto"/>
                <a:cs typeface="Roboto"/>
                <a:sym typeface="Roboto"/>
              </a:rPr>
              <a:t>State </a:t>
            </a:r>
            <a:r>
              <a:rPr lang="en" sz="1200" u="sng" dirty="0">
                <a:solidFill>
                  <a:schemeClr val="hlink"/>
                </a:solidFill>
                <a:latin typeface="Roboto"/>
                <a:ea typeface="Roboto"/>
                <a:cs typeface="Roboto"/>
                <a:sym typeface="Roboto"/>
                <a:hlinkClick r:id="rId3" action="ppaction://hlinkfile"/>
              </a:rPr>
              <a:t>Plan</a:t>
            </a:r>
            <a:endParaRPr sz="1200" dirty="0">
              <a:solidFill>
                <a:schemeClr val="dk2"/>
              </a:solidFill>
              <a:latin typeface="Roboto"/>
              <a:ea typeface="Roboto"/>
              <a:cs typeface="Roboto"/>
              <a:sym typeface="Roboto"/>
            </a:endParaRPr>
          </a:p>
        </p:txBody>
      </p:sp>
      <p:sp>
        <p:nvSpPr>
          <p:cNvPr id="196" name="Google Shape;19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279400" y="1314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2024 Core Funding Projects</a:t>
            </a:r>
            <a:endParaRPr b="1"/>
          </a:p>
        </p:txBody>
      </p:sp>
      <p:sp>
        <p:nvSpPr>
          <p:cNvPr id="202" name="Google Shape;202;p28"/>
          <p:cNvSpPr txBox="1"/>
          <p:nvPr/>
        </p:nvSpPr>
        <p:spPr>
          <a:xfrm>
            <a:off x="165150" y="668500"/>
            <a:ext cx="8856000" cy="4321666"/>
          </a:xfrm>
          <a:prstGeom prst="rect">
            <a:avLst/>
          </a:prstGeom>
          <a:noFill/>
          <a:ln>
            <a:noFill/>
          </a:ln>
        </p:spPr>
        <p:txBody>
          <a:bodyPr spcFirstLastPara="1" wrap="square" lIns="91425" tIns="91425" rIns="91425" bIns="91425" anchor="t" anchorCtr="0">
            <a:spAutoFit/>
          </a:bodyPr>
          <a:lstStyle/>
          <a:p>
            <a:pPr marL="457200" lvl="0" indent="-301625" algn="l" rtl="0">
              <a:spcBef>
                <a:spcPts val="0"/>
              </a:spcBef>
              <a:spcAft>
                <a:spcPts val="0"/>
              </a:spcAft>
              <a:buClr>
                <a:schemeClr val="dk2"/>
              </a:buClr>
              <a:buSzPts val="1150"/>
              <a:buFont typeface="Roboto"/>
              <a:buChar char="●"/>
            </a:pPr>
            <a:r>
              <a:rPr lang="en" b="1" dirty="0">
                <a:solidFill>
                  <a:schemeClr val="dk2"/>
                </a:solidFill>
                <a:latin typeface="Roboto"/>
                <a:ea typeface="Roboto"/>
                <a:cs typeface="Roboto"/>
                <a:sym typeface="Roboto"/>
              </a:rPr>
              <a:t>Advocacy Training:</a:t>
            </a:r>
            <a:r>
              <a:rPr lang="en" dirty="0">
                <a:solidFill>
                  <a:schemeClr val="dk2"/>
                </a:solidFill>
                <a:latin typeface="Roboto"/>
                <a:ea typeface="Roboto"/>
                <a:cs typeface="Roboto"/>
                <a:sym typeface="Roboto"/>
              </a:rPr>
              <a:t> Partners in Policymaking. We graduated a class of 10 people. </a:t>
            </a:r>
          </a:p>
          <a:p>
            <a:pPr marL="457200" lvl="0" indent="-301625" algn="l" rtl="0">
              <a:spcBef>
                <a:spcPts val="0"/>
              </a:spcBef>
              <a:spcAft>
                <a:spcPts val="0"/>
              </a:spcAft>
              <a:buClr>
                <a:schemeClr val="dk2"/>
              </a:buClr>
              <a:buSzPts val="1150"/>
              <a:buFont typeface="Roboto"/>
              <a:buChar char="●"/>
            </a:pPr>
            <a:endParaRPr lang="en" b="1" dirty="0">
              <a:solidFill>
                <a:schemeClr val="dk2"/>
              </a:solidFill>
              <a:latin typeface="Roboto"/>
              <a:ea typeface="Roboto"/>
              <a:cs typeface="Roboto"/>
              <a:sym typeface="Roboto"/>
            </a:endParaRPr>
          </a:p>
          <a:p>
            <a:pPr marL="457200" lvl="0" indent="-301625" algn="l" rtl="0">
              <a:spcBef>
                <a:spcPts val="0"/>
              </a:spcBef>
              <a:spcAft>
                <a:spcPts val="0"/>
              </a:spcAft>
              <a:buClr>
                <a:schemeClr val="dk2"/>
              </a:buClr>
              <a:buSzPts val="1150"/>
              <a:buFont typeface="Roboto"/>
              <a:buChar char="●"/>
            </a:pPr>
            <a:r>
              <a:rPr lang="en" b="1" dirty="0">
                <a:solidFill>
                  <a:schemeClr val="dk2"/>
                </a:solidFill>
                <a:latin typeface="Roboto"/>
                <a:ea typeface="Roboto"/>
                <a:cs typeface="Roboto"/>
                <a:sym typeface="Roboto"/>
              </a:rPr>
              <a:t>Self Advocacy-Health Conference: </a:t>
            </a:r>
            <a:r>
              <a:rPr lang="en" dirty="0">
                <a:solidFill>
                  <a:schemeClr val="dk2"/>
                </a:solidFill>
                <a:latin typeface="Roboto"/>
                <a:ea typeface="Roboto"/>
                <a:cs typeface="Roboto"/>
                <a:sym typeface="Roboto"/>
              </a:rPr>
              <a:t>We hosted a conference in Bismarck with over 200 attendees</a:t>
            </a:r>
            <a:endParaRPr lang="en" b="1" dirty="0">
              <a:solidFill>
                <a:schemeClr val="dk2"/>
              </a:solidFill>
              <a:latin typeface="Roboto"/>
              <a:ea typeface="Roboto"/>
              <a:cs typeface="Roboto"/>
              <a:sym typeface="Roboto"/>
            </a:endParaRPr>
          </a:p>
          <a:p>
            <a:pPr marL="457200" lvl="0" indent="-301625" algn="l" rtl="0">
              <a:spcBef>
                <a:spcPts val="0"/>
              </a:spcBef>
              <a:spcAft>
                <a:spcPts val="0"/>
              </a:spcAft>
              <a:buClr>
                <a:schemeClr val="dk2"/>
              </a:buClr>
              <a:buSzPts val="1150"/>
              <a:buFont typeface="Roboto"/>
              <a:buChar char="●"/>
            </a:pPr>
            <a:endParaRPr lang="en" b="1" dirty="0">
              <a:solidFill>
                <a:schemeClr val="dk2"/>
              </a:solidFill>
              <a:latin typeface="Roboto"/>
              <a:ea typeface="Roboto"/>
              <a:cs typeface="Roboto"/>
              <a:sym typeface="Roboto"/>
            </a:endParaRPr>
          </a:p>
          <a:p>
            <a:pPr marL="457200" lvl="0" indent="-301625" algn="l" rtl="0">
              <a:spcBef>
                <a:spcPts val="0"/>
              </a:spcBef>
              <a:spcAft>
                <a:spcPts val="0"/>
              </a:spcAft>
              <a:buClr>
                <a:schemeClr val="dk2"/>
              </a:buClr>
              <a:buSzPts val="1150"/>
              <a:buFont typeface="Roboto"/>
              <a:buChar char="●"/>
            </a:pPr>
            <a:r>
              <a:rPr lang="en" b="1" dirty="0">
                <a:solidFill>
                  <a:schemeClr val="dk2"/>
                </a:solidFill>
                <a:latin typeface="Roboto"/>
                <a:ea typeface="Roboto"/>
                <a:cs typeface="Roboto"/>
                <a:sym typeface="Roboto"/>
              </a:rPr>
              <a:t>Leadership and Training Grant: </a:t>
            </a:r>
            <a:r>
              <a:rPr lang="en-US" dirty="0">
                <a:solidFill>
                  <a:schemeClr val="dk2"/>
                </a:solidFill>
                <a:latin typeface="Roboto"/>
                <a:ea typeface="Roboto"/>
                <a:cs typeface="Roboto"/>
                <a:sym typeface="Roboto"/>
              </a:rPr>
              <a:t>We supported 8 individuals/families to attend trainings and 6 families to attend the ND Vision Services Family Weekend</a:t>
            </a:r>
            <a:endParaRPr b="1" dirty="0">
              <a:solidFill>
                <a:srgbClr val="6666FF"/>
              </a:solidFill>
            </a:endParaRPr>
          </a:p>
          <a:p>
            <a:pPr marL="457200" lvl="0" indent="-301625" algn="l" rtl="0">
              <a:spcBef>
                <a:spcPts val="1000"/>
              </a:spcBef>
              <a:spcAft>
                <a:spcPts val="0"/>
              </a:spcAft>
              <a:buClr>
                <a:schemeClr val="dk2"/>
              </a:buClr>
              <a:buSzPts val="1150"/>
              <a:buFont typeface="Roboto"/>
              <a:buChar char="●"/>
            </a:pPr>
            <a:r>
              <a:rPr lang="en" b="1" dirty="0">
                <a:solidFill>
                  <a:schemeClr val="dk2"/>
                </a:solidFill>
                <a:latin typeface="Roboto"/>
                <a:ea typeface="Roboto"/>
                <a:cs typeface="Roboto"/>
                <a:sym typeface="Roboto"/>
              </a:rPr>
              <a:t>Aging-Disability Grant: </a:t>
            </a:r>
            <a:r>
              <a:rPr lang="en-US" dirty="0">
                <a:solidFill>
                  <a:schemeClr val="dk2"/>
                </a:solidFill>
                <a:latin typeface="Roboto"/>
                <a:ea typeface="Roboto"/>
                <a:cs typeface="Roboto"/>
                <a:sym typeface="Roboto"/>
              </a:rPr>
              <a:t>Gathered a state team of 14 members. More have joined since we began the work. The work focuses on a comprehensive and coordinated system of home and community-based services (HCBS) that allows older individuals with disabilities and individuals with physical disabilities to remain independent, in their own home, and to age with dignity. </a:t>
            </a:r>
            <a:endParaRPr dirty="0">
              <a:solidFill>
                <a:schemeClr val="dk2"/>
              </a:solidFill>
              <a:latin typeface="Roboto"/>
              <a:ea typeface="Roboto"/>
              <a:cs typeface="Roboto"/>
              <a:sym typeface="Roboto"/>
            </a:endParaRPr>
          </a:p>
          <a:p>
            <a:pPr marL="457200" lvl="0" indent="-301625" algn="l" rtl="0">
              <a:spcBef>
                <a:spcPts val="1000"/>
              </a:spcBef>
              <a:spcAft>
                <a:spcPts val="0"/>
              </a:spcAft>
              <a:buClr>
                <a:schemeClr val="dk2"/>
              </a:buClr>
              <a:buSzPts val="1150"/>
              <a:buFont typeface="Roboto"/>
              <a:buChar char="●"/>
            </a:pPr>
            <a:r>
              <a:rPr lang="en" b="1" dirty="0">
                <a:solidFill>
                  <a:schemeClr val="dk2"/>
                </a:solidFill>
                <a:latin typeface="Roboto"/>
                <a:ea typeface="Roboto"/>
                <a:cs typeface="Roboto"/>
                <a:sym typeface="Roboto"/>
              </a:rPr>
              <a:t>Inclusive Housing: </a:t>
            </a:r>
            <a:r>
              <a:rPr lang="en-US" dirty="0">
                <a:solidFill>
                  <a:schemeClr val="dk2"/>
                </a:solidFill>
                <a:latin typeface="Roboto"/>
                <a:ea typeface="Roboto"/>
                <a:cs typeface="Roboto"/>
                <a:sym typeface="Roboto"/>
              </a:rPr>
              <a:t>We provided funds for a grantee to advocate, develop, support, and demonstrate unique alternative housing options for people with IDD. We funded 1 project in Grand Forks. </a:t>
            </a:r>
            <a:endParaRPr dirty="0">
              <a:solidFill>
                <a:schemeClr val="dk2"/>
              </a:solidFill>
              <a:latin typeface="Roboto"/>
              <a:ea typeface="Roboto"/>
              <a:cs typeface="Roboto"/>
              <a:sym typeface="Roboto"/>
            </a:endParaRPr>
          </a:p>
          <a:p>
            <a:pPr marL="457200" lvl="0" indent="-301625" algn="l" rtl="0">
              <a:spcBef>
                <a:spcPts val="1000"/>
              </a:spcBef>
              <a:spcAft>
                <a:spcPts val="0"/>
              </a:spcAft>
              <a:buClr>
                <a:schemeClr val="dk2"/>
              </a:buClr>
              <a:buSzPts val="1150"/>
              <a:buFont typeface="Roboto"/>
              <a:buChar char="●"/>
            </a:pPr>
            <a:r>
              <a:rPr lang="en" b="1" dirty="0">
                <a:solidFill>
                  <a:schemeClr val="dk2"/>
                </a:solidFill>
                <a:latin typeface="Roboto"/>
                <a:ea typeface="Roboto"/>
                <a:cs typeface="Roboto"/>
                <a:sym typeface="Roboto"/>
              </a:rPr>
              <a:t>Childcare/Daycare: </a:t>
            </a:r>
            <a:r>
              <a:rPr lang="en" dirty="0">
                <a:solidFill>
                  <a:schemeClr val="dk2"/>
                </a:solidFill>
                <a:latin typeface="Roboto"/>
                <a:ea typeface="Roboto"/>
                <a:cs typeface="Roboto"/>
                <a:sym typeface="Roboto"/>
              </a:rPr>
              <a:t>The Council funded 2 projects surrounding childcare. 1 project provided an inclusive summer care program in Fargo. The second project focused on training, technical assistance, and a community of practice for community providers to come together and learn from each other to provide and promote inclusive daycare practices. </a:t>
            </a:r>
            <a:endParaRPr lang="en" b="1" dirty="0">
              <a:solidFill>
                <a:schemeClr val="dk2"/>
              </a:solidFill>
              <a:latin typeface="Roboto"/>
              <a:ea typeface="Roboto"/>
              <a:cs typeface="Roboto"/>
              <a:sym typeface="Roboto"/>
            </a:endParaRPr>
          </a:p>
          <a:p>
            <a:pPr marL="457200" lvl="0" indent="-301625" algn="l" rtl="0">
              <a:spcBef>
                <a:spcPts val="1000"/>
              </a:spcBef>
              <a:spcAft>
                <a:spcPts val="0"/>
              </a:spcAft>
              <a:buClr>
                <a:schemeClr val="dk2"/>
              </a:buClr>
              <a:buSzPts val="1150"/>
              <a:buFont typeface="Roboto"/>
              <a:buChar char="●"/>
            </a:pPr>
            <a:endParaRPr sz="1150" b="1" dirty="0">
              <a:solidFill>
                <a:schemeClr val="dk2"/>
              </a:solidFill>
              <a:latin typeface="Roboto"/>
              <a:ea typeface="Roboto"/>
              <a:cs typeface="Roboto"/>
              <a:sym typeface="Roboto"/>
            </a:endParaRPr>
          </a:p>
        </p:txBody>
      </p:sp>
      <p:sp>
        <p:nvSpPr>
          <p:cNvPr id="203" name="Google Shape;20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279400" y="1314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2024 Core Funding Projects</a:t>
            </a:r>
            <a:endParaRPr b="1"/>
          </a:p>
        </p:txBody>
      </p:sp>
      <p:sp>
        <p:nvSpPr>
          <p:cNvPr id="202" name="Google Shape;202;p28"/>
          <p:cNvSpPr txBox="1"/>
          <p:nvPr/>
        </p:nvSpPr>
        <p:spPr>
          <a:xfrm>
            <a:off x="165150" y="668500"/>
            <a:ext cx="8856000" cy="4824367"/>
          </a:xfrm>
          <a:prstGeom prst="rect">
            <a:avLst/>
          </a:prstGeom>
          <a:noFill/>
          <a:ln>
            <a:noFill/>
          </a:ln>
        </p:spPr>
        <p:txBody>
          <a:bodyPr spcFirstLastPara="1" wrap="square" lIns="91425" tIns="91425" rIns="91425" bIns="91425" anchor="t" anchorCtr="0">
            <a:spAutoFit/>
          </a:bodyPr>
          <a:lstStyle/>
          <a:p>
            <a:pPr marL="457200" lvl="0" indent="-301625" algn="l" rtl="0">
              <a:spcBef>
                <a:spcPts val="1000"/>
              </a:spcBef>
              <a:spcAft>
                <a:spcPts val="0"/>
              </a:spcAft>
              <a:buClr>
                <a:schemeClr val="dk2"/>
              </a:buClr>
              <a:buSzPts val="1150"/>
              <a:buFont typeface="Roboto"/>
              <a:buChar char="●"/>
            </a:pPr>
            <a:r>
              <a:rPr lang="en" sz="1600" b="1" dirty="0">
                <a:solidFill>
                  <a:schemeClr val="dk2"/>
                </a:solidFill>
                <a:latin typeface="Roboto"/>
                <a:ea typeface="Roboto"/>
                <a:cs typeface="Roboto"/>
                <a:sym typeface="Roboto"/>
              </a:rPr>
              <a:t>Self-Advocacy Projects (3): </a:t>
            </a:r>
            <a:r>
              <a:rPr lang="en" sz="1600" dirty="0">
                <a:solidFill>
                  <a:schemeClr val="dk2"/>
                </a:solidFill>
                <a:latin typeface="Roboto"/>
                <a:ea typeface="Roboto"/>
                <a:cs typeface="Roboto"/>
                <a:sym typeface="Roboto"/>
              </a:rPr>
              <a:t>No cost legislative policy and advocacy trainings for the disability community and its allies (Advocates Leading their Lives (ALL) Statewide Self Advocacy Group), and no cost virtual trainings for North Dakotans with IDD on using technology effectively (My Tech for All Project), and provided 3 trainings on Behavioral Health topics to advocates. </a:t>
            </a:r>
          </a:p>
          <a:p>
            <a:pPr marL="457200" lvl="0" indent="-301625" algn="l" rtl="0">
              <a:spcBef>
                <a:spcPts val="1000"/>
              </a:spcBef>
              <a:spcAft>
                <a:spcPts val="0"/>
              </a:spcAft>
              <a:buClr>
                <a:schemeClr val="dk2"/>
              </a:buClr>
              <a:buSzPts val="1150"/>
              <a:buFont typeface="Roboto"/>
              <a:buChar char="●"/>
            </a:pPr>
            <a:r>
              <a:rPr lang="en" sz="1600" b="1" dirty="0">
                <a:solidFill>
                  <a:schemeClr val="dk2"/>
                </a:solidFill>
                <a:latin typeface="Roboto"/>
                <a:ea typeface="Roboto"/>
                <a:cs typeface="Roboto"/>
                <a:sym typeface="Roboto"/>
              </a:rPr>
              <a:t>National Core Indicators: </a:t>
            </a:r>
            <a:r>
              <a:rPr lang="en" sz="1600" dirty="0">
                <a:solidFill>
                  <a:schemeClr val="dk2"/>
                </a:solidFill>
                <a:latin typeface="Roboto"/>
                <a:ea typeface="Roboto"/>
                <a:cs typeface="Roboto"/>
                <a:sym typeface="Roboto"/>
              </a:rPr>
              <a:t>Finished a funding project and full state implementation of the NCI project in North Dakota in collaboration with the Department of Health and Human Services and the Aging Services Division. </a:t>
            </a:r>
          </a:p>
          <a:p>
            <a:pPr marL="457200" lvl="0" indent="-301625" algn="l" rtl="0">
              <a:spcBef>
                <a:spcPts val="1000"/>
              </a:spcBef>
              <a:spcAft>
                <a:spcPts val="0"/>
              </a:spcAft>
              <a:buClr>
                <a:schemeClr val="dk2"/>
              </a:buClr>
              <a:buSzPts val="1150"/>
              <a:buFont typeface="Roboto"/>
              <a:buChar char="●"/>
            </a:pPr>
            <a:r>
              <a:rPr lang="en" sz="1600" b="1" dirty="0">
                <a:solidFill>
                  <a:schemeClr val="dk2"/>
                </a:solidFill>
                <a:latin typeface="Roboto"/>
                <a:ea typeface="Roboto"/>
                <a:cs typeface="Roboto"/>
                <a:sym typeface="Roboto"/>
              </a:rPr>
              <a:t>Small Innovative Projects: </a:t>
            </a:r>
            <a:r>
              <a:rPr lang="en" sz="1600" dirty="0">
                <a:solidFill>
                  <a:schemeClr val="dk2"/>
                </a:solidFill>
                <a:latin typeface="Roboto"/>
                <a:ea typeface="Roboto"/>
                <a:cs typeface="Roboto"/>
                <a:sym typeface="Roboto"/>
              </a:rPr>
              <a:t>Funded 9 grants to various non-profits, providers, etc. around the state</a:t>
            </a:r>
          </a:p>
          <a:p>
            <a:pPr marL="457200" lvl="0" indent="-301625" algn="l" rtl="0">
              <a:spcBef>
                <a:spcPts val="1000"/>
              </a:spcBef>
              <a:spcAft>
                <a:spcPts val="0"/>
              </a:spcAft>
              <a:buClr>
                <a:schemeClr val="dk2"/>
              </a:buClr>
              <a:buSzPts val="1150"/>
              <a:buFont typeface="Roboto"/>
              <a:buChar char="●"/>
            </a:pPr>
            <a:r>
              <a:rPr lang="en" sz="1600" b="1" dirty="0">
                <a:solidFill>
                  <a:schemeClr val="dk2"/>
                </a:solidFill>
                <a:latin typeface="Roboto"/>
                <a:ea typeface="Roboto"/>
                <a:cs typeface="Roboto"/>
                <a:sym typeface="Roboto"/>
              </a:rPr>
              <a:t>FASD: </a:t>
            </a:r>
            <a:r>
              <a:rPr lang="en" sz="1600" dirty="0">
                <a:solidFill>
                  <a:schemeClr val="dk2"/>
                </a:solidFill>
                <a:latin typeface="Roboto"/>
                <a:ea typeface="Roboto"/>
                <a:cs typeface="Roboto"/>
                <a:sym typeface="Roboto"/>
              </a:rPr>
              <a:t>Provided 12 free trainings on various topics concerning FASD to foster families, parents, providers, teachers, social workers, etc. </a:t>
            </a:r>
          </a:p>
          <a:p>
            <a:pPr marL="457200" lvl="0" indent="-301625" algn="l" rtl="0">
              <a:spcBef>
                <a:spcPts val="1000"/>
              </a:spcBef>
              <a:spcAft>
                <a:spcPts val="0"/>
              </a:spcAft>
              <a:buClr>
                <a:schemeClr val="dk2"/>
              </a:buClr>
              <a:buSzPts val="1150"/>
              <a:buFont typeface="Roboto"/>
              <a:buChar char="●"/>
            </a:pPr>
            <a:r>
              <a:rPr lang="en" sz="1600" b="1" dirty="0">
                <a:solidFill>
                  <a:schemeClr val="dk2"/>
                </a:solidFill>
                <a:latin typeface="Roboto"/>
                <a:ea typeface="Roboto"/>
                <a:cs typeface="Roboto"/>
                <a:sym typeface="Roboto"/>
              </a:rPr>
              <a:t>Inclusive Higher Education: </a:t>
            </a:r>
            <a:r>
              <a:rPr lang="en" sz="1600" dirty="0">
                <a:solidFill>
                  <a:schemeClr val="dk2"/>
                </a:solidFill>
                <a:latin typeface="Roboto"/>
                <a:ea typeface="Roboto"/>
                <a:cs typeface="Roboto"/>
                <a:sym typeface="Roboto"/>
              </a:rPr>
              <a:t>Provided funds to Bismarck State College to Provide peer mentoring services to students on campus. </a:t>
            </a:r>
            <a:r>
              <a:rPr lang="en-US" sz="1600" dirty="0">
                <a:solidFill>
                  <a:schemeClr val="dk2"/>
                </a:solidFill>
                <a:latin typeface="Roboto"/>
                <a:ea typeface="Roboto"/>
                <a:cs typeface="Roboto"/>
                <a:sym typeface="Roboto"/>
              </a:rPr>
              <a:t>T</a:t>
            </a:r>
            <a:r>
              <a:rPr lang="en" sz="1600" dirty="0">
                <a:solidFill>
                  <a:schemeClr val="dk2"/>
                </a:solidFill>
                <a:latin typeface="Roboto"/>
                <a:ea typeface="Roboto"/>
                <a:cs typeface="Roboto"/>
                <a:sym typeface="Roboto"/>
              </a:rPr>
              <a:t>here were 7 peer mentors, 15 students receiving mentoring services, and 173 active students receiving accessibility services. </a:t>
            </a:r>
            <a:endParaRPr lang="en" sz="1600" b="1" dirty="0">
              <a:solidFill>
                <a:schemeClr val="dk2"/>
              </a:solidFill>
              <a:latin typeface="Roboto"/>
              <a:ea typeface="Roboto"/>
              <a:cs typeface="Roboto"/>
              <a:sym typeface="Roboto"/>
            </a:endParaRPr>
          </a:p>
          <a:p>
            <a:pPr marL="457200" lvl="0" indent="-301625" algn="l" rtl="0">
              <a:spcBef>
                <a:spcPts val="1000"/>
              </a:spcBef>
              <a:spcAft>
                <a:spcPts val="0"/>
              </a:spcAft>
              <a:buClr>
                <a:schemeClr val="dk2"/>
              </a:buClr>
              <a:buSzPts val="1150"/>
              <a:buFont typeface="Roboto"/>
              <a:buChar char="●"/>
            </a:pPr>
            <a:endParaRPr sz="1150" b="1" dirty="0">
              <a:solidFill>
                <a:schemeClr val="dk2"/>
              </a:solidFill>
              <a:latin typeface="Roboto"/>
              <a:ea typeface="Roboto"/>
              <a:cs typeface="Roboto"/>
              <a:sym typeface="Roboto"/>
            </a:endParaRPr>
          </a:p>
        </p:txBody>
      </p:sp>
      <p:sp>
        <p:nvSpPr>
          <p:cNvPr id="203" name="Google Shape;20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223887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220200" y="196875"/>
            <a:ext cx="4490700" cy="546000"/>
          </a:xfrm>
          <a:prstGeom prst="rect">
            <a:avLst/>
          </a:prstGeom>
          <a:noFill/>
          <a:ln>
            <a:noFill/>
          </a:ln>
        </p:spPr>
        <p:txBody>
          <a:bodyPr spcFirstLastPara="1" wrap="square" lIns="34275" tIns="13700" rIns="20575" bIns="13700" anchor="ctr" anchorCtr="0">
            <a:noAutofit/>
          </a:bodyPr>
          <a:lstStyle/>
          <a:p>
            <a:pPr marL="0" lvl="0" indent="0" algn="l" rtl="0">
              <a:spcBef>
                <a:spcPts val="0"/>
              </a:spcBef>
              <a:spcAft>
                <a:spcPts val="0"/>
              </a:spcAft>
              <a:buClr>
                <a:schemeClr val="dk1"/>
              </a:buClr>
              <a:buSzPct val="39285"/>
              <a:buFont typeface="Arial"/>
              <a:buNone/>
            </a:pPr>
            <a:r>
              <a:rPr lang="en" sz="1800" b="1" dirty="0">
                <a:latin typeface="Arial"/>
                <a:ea typeface="Arial"/>
                <a:cs typeface="Arial"/>
                <a:sym typeface="Arial"/>
              </a:rPr>
              <a:t>2024 Mini Grants Summary (to include some public health workforce projects) </a:t>
            </a:r>
            <a:endParaRPr sz="1800" dirty="0"/>
          </a:p>
        </p:txBody>
      </p:sp>
      <p:sp>
        <p:nvSpPr>
          <p:cNvPr id="209" name="Google Shape;209;p29"/>
          <p:cNvSpPr txBox="1">
            <a:spLocks noGrp="1"/>
          </p:cNvSpPr>
          <p:nvPr>
            <p:ph type="body" idx="6"/>
          </p:nvPr>
        </p:nvSpPr>
        <p:spPr>
          <a:xfrm>
            <a:off x="5308601" y="206885"/>
            <a:ext cx="984250" cy="577051"/>
          </a:xfrm>
          <a:prstGeom prst="rect">
            <a:avLst/>
          </a:prstGeom>
          <a:noFill/>
          <a:ln>
            <a:noFill/>
          </a:ln>
        </p:spPr>
        <p:txBody>
          <a:bodyPr spcFirstLastPara="1" wrap="square" lIns="68575" tIns="34275" rIns="68575" bIns="34275" anchor="ctr" anchorCtr="0">
            <a:spAutoFit/>
          </a:bodyPr>
          <a:lstStyle/>
          <a:p>
            <a:pPr marL="0" lvl="0" indent="0" algn="ctr" rtl="0">
              <a:spcBef>
                <a:spcPts val="0"/>
              </a:spcBef>
              <a:spcAft>
                <a:spcPts val="0"/>
              </a:spcAft>
              <a:buSzPts val="1500"/>
              <a:buNone/>
            </a:pPr>
            <a:r>
              <a:rPr lang="en-US" b="1" dirty="0"/>
              <a:t>United African Community </a:t>
            </a:r>
            <a:endParaRPr b="1" dirty="0"/>
          </a:p>
        </p:txBody>
      </p:sp>
      <p:sp>
        <p:nvSpPr>
          <p:cNvPr id="210" name="Google Shape;210;p29"/>
          <p:cNvSpPr txBox="1">
            <a:spLocks noGrp="1"/>
          </p:cNvSpPr>
          <p:nvPr>
            <p:ph type="body" idx="16"/>
          </p:nvPr>
        </p:nvSpPr>
        <p:spPr>
          <a:xfrm>
            <a:off x="5308601" y="679887"/>
            <a:ext cx="984250" cy="444064"/>
          </a:xfrm>
          <a:prstGeom prst="rect">
            <a:avLst/>
          </a:prstGeom>
          <a:noFill/>
          <a:ln>
            <a:noFill/>
          </a:ln>
        </p:spPr>
        <p:txBody>
          <a:bodyPr spcFirstLastPara="1" wrap="square" lIns="34275" tIns="13700" rIns="20575" bIns="13700" anchor="ctr" anchorCtr="0">
            <a:normAutofit/>
          </a:bodyPr>
          <a:lstStyle/>
          <a:p>
            <a:pPr marL="0" lvl="0" indent="0" algn="ctr" rtl="0">
              <a:spcBef>
                <a:spcPts val="0"/>
              </a:spcBef>
              <a:spcAft>
                <a:spcPts val="0"/>
              </a:spcAft>
              <a:buSzPts val="1200"/>
              <a:buNone/>
            </a:pPr>
            <a:r>
              <a:rPr lang="en" dirty="0"/>
              <a:t>Children support group through art expression</a:t>
            </a:r>
            <a:endParaRPr dirty="0"/>
          </a:p>
        </p:txBody>
      </p:sp>
      <p:sp>
        <p:nvSpPr>
          <p:cNvPr id="211" name="Google Shape;211;p29"/>
          <p:cNvSpPr txBox="1">
            <a:spLocks noGrp="1"/>
          </p:cNvSpPr>
          <p:nvPr>
            <p:ph type="body" idx="5"/>
          </p:nvPr>
        </p:nvSpPr>
        <p:spPr>
          <a:xfrm>
            <a:off x="4394200" y="1091193"/>
            <a:ext cx="1149350" cy="407774"/>
          </a:xfrm>
          <a:prstGeom prst="rect">
            <a:avLst/>
          </a:prstGeom>
          <a:noFill/>
          <a:ln>
            <a:noFill/>
          </a:ln>
        </p:spPr>
        <p:txBody>
          <a:bodyPr spcFirstLastPara="1" wrap="square" lIns="68575" tIns="34275" rIns="68575" bIns="34275" anchor="ctr" anchorCtr="0">
            <a:spAutoFit/>
          </a:bodyPr>
          <a:lstStyle/>
          <a:p>
            <a:pPr marL="0" lvl="0" indent="0" algn="ctr" rtl="0">
              <a:spcBef>
                <a:spcPts val="0"/>
              </a:spcBef>
              <a:spcAft>
                <a:spcPts val="0"/>
              </a:spcAft>
              <a:buSzPts val="1500"/>
              <a:buNone/>
            </a:pPr>
            <a:r>
              <a:rPr lang="en" b="1" u="sng" dirty="0"/>
              <a:t>Lay Health Ambassadors</a:t>
            </a:r>
            <a:endParaRPr dirty="0"/>
          </a:p>
        </p:txBody>
      </p:sp>
      <p:sp>
        <p:nvSpPr>
          <p:cNvPr id="212" name="Google Shape;212;p29"/>
          <p:cNvSpPr txBox="1">
            <a:spLocks noGrp="1"/>
          </p:cNvSpPr>
          <p:nvPr>
            <p:ph type="body" idx="15"/>
          </p:nvPr>
        </p:nvSpPr>
        <p:spPr>
          <a:xfrm>
            <a:off x="4502150" y="1445393"/>
            <a:ext cx="984250" cy="553998"/>
          </a:xfrm>
          <a:prstGeom prst="rect">
            <a:avLst/>
          </a:prstGeom>
          <a:noFill/>
          <a:ln>
            <a:noFill/>
          </a:ln>
        </p:spPr>
        <p:txBody>
          <a:bodyPr spcFirstLastPara="1" wrap="square" lIns="34275" tIns="13700" rIns="20575" bIns="13700" anchor="ctr" anchorCtr="0">
            <a:normAutofit/>
          </a:bodyPr>
          <a:lstStyle/>
          <a:p>
            <a:pPr marL="0" lvl="0" indent="0" algn="ctr" rtl="0">
              <a:spcBef>
                <a:spcPts val="0"/>
              </a:spcBef>
              <a:spcAft>
                <a:spcPts val="0"/>
              </a:spcAft>
              <a:buSzPts val="1200"/>
              <a:buNone/>
            </a:pPr>
            <a:r>
              <a:rPr lang="en-US" dirty="0"/>
              <a:t>Outreach to New Americans to provide resources about IDD Services </a:t>
            </a:r>
            <a:endParaRPr dirty="0"/>
          </a:p>
        </p:txBody>
      </p:sp>
      <p:sp>
        <p:nvSpPr>
          <p:cNvPr id="213" name="Google Shape;213;p29"/>
          <p:cNvSpPr txBox="1">
            <a:spLocks noGrp="1"/>
          </p:cNvSpPr>
          <p:nvPr>
            <p:ph type="body" idx="7"/>
          </p:nvPr>
        </p:nvSpPr>
        <p:spPr>
          <a:xfrm>
            <a:off x="5880100" y="1239984"/>
            <a:ext cx="1092200" cy="238497"/>
          </a:xfrm>
          <a:prstGeom prst="rect">
            <a:avLst/>
          </a:prstGeom>
          <a:noFill/>
          <a:ln>
            <a:noFill/>
          </a:ln>
        </p:spPr>
        <p:txBody>
          <a:bodyPr spcFirstLastPara="1" wrap="square" lIns="68575" tIns="34275" rIns="68575" bIns="34275" anchor="ctr" anchorCtr="0">
            <a:spAutoFit/>
          </a:bodyPr>
          <a:lstStyle/>
          <a:p>
            <a:pPr marL="0" lvl="0" indent="0" algn="ctr" rtl="0">
              <a:spcBef>
                <a:spcPts val="0"/>
              </a:spcBef>
              <a:spcAft>
                <a:spcPts val="0"/>
              </a:spcAft>
              <a:buSzPts val="1500"/>
              <a:buNone/>
            </a:pPr>
            <a:r>
              <a:rPr lang="en" b="1" u="sng" dirty="0"/>
              <a:t>Triumph</a:t>
            </a:r>
            <a:endParaRPr dirty="0"/>
          </a:p>
        </p:txBody>
      </p:sp>
      <p:sp>
        <p:nvSpPr>
          <p:cNvPr id="214" name="Google Shape;214;p29"/>
          <p:cNvSpPr txBox="1">
            <a:spLocks noGrp="1"/>
          </p:cNvSpPr>
          <p:nvPr>
            <p:ph type="body" idx="17"/>
          </p:nvPr>
        </p:nvSpPr>
        <p:spPr>
          <a:xfrm>
            <a:off x="5886451" y="1340324"/>
            <a:ext cx="1040759" cy="774226"/>
          </a:xfrm>
          <a:prstGeom prst="rect">
            <a:avLst/>
          </a:prstGeom>
          <a:noFill/>
          <a:ln>
            <a:noFill/>
          </a:ln>
        </p:spPr>
        <p:txBody>
          <a:bodyPr spcFirstLastPara="1" wrap="square" lIns="34275" tIns="13700" rIns="20575" bIns="13700" anchor="ctr" anchorCtr="0">
            <a:normAutofit/>
          </a:bodyPr>
          <a:lstStyle/>
          <a:p>
            <a:pPr marL="0" lvl="0" indent="0" algn="ctr" rtl="0">
              <a:spcBef>
                <a:spcPts val="0"/>
              </a:spcBef>
              <a:spcAft>
                <a:spcPts val="0"/>
              </a:spcAft>
              <a:buSzPts val="1200"/>
              <a:buNone/>
            </a:pPr>
            <a:r>
              <a:rPr lang="en" dirty="0"/>
              <a:t>Self-Advocacy Support for Together We Stand </a:t>
            </a:r>
            <a:endParaRPr dirty="0"/>
          </a:p>
        </p:txBody>
      </p:sp>
      <p:sp>
        <p:nvSpPr>
          <p:cNvPr id="215" name="Google Shape;215;p29"/>
          <p:cNvSpPr txBox="1">
            <a:spLocks noGrp="1"/>
          </p:cNvSpPr>
          <p:nvPr>
            <p:ph type="body" idx="4"/>
          </p:nvPr>
        </p:nvSpPr>
        <p:spPr>
          <a:xfrm>
            <a:off x="3765550" y="2159404"/>
            <a:ext cx="1092300" cy="238497"/>
          </a:xfrm>
          <a:prstGeom prst="rect">
            <a:avLst/>
          </a:prstGeom>
          <a:noFill/>
          <a:ln>
            <a:noFill/>
          </a:ln>
        </p:spPr>
        <p:txBody>
          <a:bodyPr spcFirstLastPara="1" wrap="square" lIns="68575" tIns="34275" rIns="68575" bIns="34275" anchor="ctr" anchorCtr="0">
            <a:spAutoFit/>
          </a:bodyPr>
          <a:lstStyle/>
          <a:p>
            <a:pPr marL="0" lvl="0" indent="0" algn="ctr" rtl="0">
              <a:spcBef>
                <a:spcPts val="0"/>
              </a:spcBef>
              <a:spcAft>
                <a:spcPts val="0"/>
              </a:spcAft>
              <a:buSzPts val="1500"/>
              <a:buNone/>
            </a:pPr>
            <a:r>
              <a:rPr lang="en" b="1" u="sng" dirty="0"/>
              <a:t>Arise Above </a:t>
            </a:r>
            <a:endParaRPr dirty="0"/>
          </a:p>
        </p:txBody>
      </p:sp>
      <p:sp>
        <p:nvSpPr>
          <p:cNvPr id="216" name="Google Shape;216;p29"/>
          <p:cNvSpPr txBox="1">
            <a:spLocks noGrp="1"/>
          </p:cNvSpPr>
          <p:nvPr>
            <p:ph type="body" idx="14"/>
          </p:nvPr>
        </p:nvSpPr>
        <p:spPr>
          <a:xfrm>
            <a:off x="3765550" y="2341602"/>
            <a:ext cx="1092200" cy="553998"/>
          </a:xfrm>
          <a:prstGeom prst="rect">
            <a:avLst/>
          </a:prstGeom>
          <a:noFill/>
          <a:ln>
            <a:noFill/>
          </a:ln>
        </p:spPr>
        <p:txBody>
          <a:bodyPr spcFirstLastPara="1" wrap="square" lIns="34275" tIns="13700" rIns="20575" bIns="13700" anchor="ctr" anchorCtr="0">
            <a:normAutofit/>
          </a:bodyPr>
          <a:lstStyle/>
          <a:p>
            <a:pPr marL="0" lvl="0" indent="0" algn="ctr" rtl="0">
              <a:spcBef>
                <a:spcPts val="0"/>
              </a:spcBef>
              <a:spcAft>
                <a:spcPts val="0"/>
              </a:spcAft>
              <a:buSzPts val="1200"/>
              <a:buNone/>
            </a:pPr>
            <a:r>
              <a:rPr lang="en" dirty="0"/>
              <a:t>10 month program for caregiver support for caring for children with IDD</a:t>
            </a:r>
            <a:endParaRPr dirty="0"/>
          </a:p>
        </p:txBody>
      </p:sp>
      <p:sp>
        <p:nvSpPr>
          <p:cNvPr id="217" name="Google Shape;217;p29"/>
          <p:cNvSpPr txBox="1">
            <a:spLocks noGrp="1"/>
          </p:cNvSpPr>
          <p:nvPr>
            <p:ph type="body" idx="8"/>
          </p:nvPr>
        </p:nvSpPr>
        <p:spPr>
          <a:xfrm>
            <a:off x="6509392" y="2178337"/>
            <a:ext cx="1040759" cy="407774"/>
          </a:xfrm>
          <a:prstGeom prst="rect">
            <a:avLst/>
          </a:prstGeom>
          <a:noFill/>
          <a:ln>
            <a:noFill/>
          </a:ln>
        </p:spPr>
        <p:txBody>
          <a:bodyPr spcFirstLastPara="1" wrap="square" lIns="68575" tIns="34275" rIns="68575" bIns="34275" anchor="ctr" anchorCtr="0">
            <a:spAutoFit/>
          </a:bodyPr>
          <a:lstStyle/>
          <a:p>
            <a:pPr marL="0" lvl="0" indent="0" algn="ctr" rtl="0">
              <a:spcBef>
                <a:spcPts val="0"/>
              </a:spcBef>
              <a:spcAft>
                <a:spcPts val="0"/>
              </a:spcAft>
              <a:buSzPts val="1500"/>
              <a:buNone/>
            </a:pPr>
            <a:r>
              <a:rPr lang="en" b="1" u="sng" dirty="0"/>
              <a:t>Pathfinders Services</a:t>
            </a:r>
            <a:endParaRPr dirty="0"/>
          </a:p>
        </p:txBody>
      </p:sp>
      <p:sp>
        <p:nvSpPr>
          <p:cNvPr id="218" name="Google Shape;218;p29"/>
          <p:cNvSpPr txBox="1">
            <a:spLocks noGrp="1"/>
          </p:cNvSpPr>
          <p:nvPr>
            <p:ph type="body" idx="18"/>
          </p:nvPr>
        </p:nvSpPr>
        <p:spPr>
          <a:xfrm>
            <a:off x="6457950" y="2452170"/>
            <a:ext cx="1092200" cy="633930"/>
          </a:xfrm>
          <a:prstGeom prst="rect">
            <a:avLst/>
          </a:prstGeom>
          <a:noFill/>
          <a:ln>
            <a:noFill/>
          </a:ln>
        </p:spPr>
        <p:txBody>
          <a:bodyPr spcFirstLastPara="1" wrap="square" lIns="34275" tIns="13700" rIns="20575" bIns="13700" anchor="ctr" anchorCtr="0">
            <a:normAutofit/>
          </a:bodyPr>
          <a:lstStyle/>
          <a:p>
            <a:pPr marL="0" lvl="0" indent="0" algn="ctr" rtl="0">
              <a:spcBef>
                <a:spcPts val="0"/>
              </a:spcBef>
              <a:spcAft>
                <a:spcPts val="0"/>
              </a:spcAft>
              <a:buSzPts val="1200"/>
              <a:buNone/>
            </a:pPr>
            <a:r>
              <a:rPr lang="en" dirty="0"/>
              <a:t>Family stipends to attend their conference</a:t>
            </a:r>
            <a:endParaRPr dirty="0"/>
          </a:p>
        </p:txBody>
      </p:sp>
      <p:sp>
        <p:nvSpPr>
          <p:cNvPr id="219" name="Google Shape;219;p29"/>
          <p:cNvSpPr txBox="1">
            <a:spLocks noGrp="1"/>
          </p:cNvSpPr>
          <p:nvPr>
            <p:ph type="body" idx="3"/>
          </p:nvPr>
        </p:nvSpPr>
        <p:spPr>
          <a:xfrm>
            <a:off x="3422650" y="3259451"/>
            <a:ext cx="1092200" cy="407774"/>
          </a:xfrm>
          <a:prstGeom prst="rect">
            <a:avLst/>
          </a:prstGeom>
          <a:noFill/>
          <a:ln>
            <a:noFill/>
          </a:ln>
        </p:spPr>
        <p:txBody>
          <a:bodyPr spcFirstLastPara="1" wrap="square" lIns="68575" tIns="34275" rIns="68575" bIns="34275" anchor="ctr" anchorCtr="0">
            <a:spAutoFit/>
          </a:bodyPr>
          <a:lstStyle/>
          <a:p>
            <a:pPr marL="0" lvl="0" indent="0" algn="ctr" rtl="0">
              <a:spcBef>
                <a:spcPts val="0"/>
              </a:spcBef>
              <a:spcAft>
                <a:spcPts val="0"/>
              </a:spcAft>
              <a:buSzPts val="1500"/>
              <a:buNone/>
            </a:pPr>
            <a:r>
              <a:rPr lang="en" b="1" u="sng" dirty="0"/>
              <a:t>Spirit of Wonder</a:t>
            </a:r>
            <a:endParaRPr dirty="0"/>
          </a:p>
        </p:txBody>
      </p:sp>
      <p:sp>
        <p:nvSpPr>
          <p:cNvPr id="220" name="Google Shape;220;p29"/>
          <p:cNvSpPr txBox="1">
            <a:spLocks noGrp="1"/>
          </p:cNvSpPr>
          <p:nvPr>
            <p:ph type="body" idx="13"/>
          </p:nvPr>
        </p:nvSpPr>
        <p:spPr>
          <a:xfrm>
            <a:off x="3479800" y="3612747"/>
            <a:ext cx="958850" cy="444903"/>
          </a:xfrm>
          <a:prstGeom prst="rect">
            <a:avLst/>
          </a:prstGeom>
          <a:noFill/>
          <a:ln>
            <a:noFill/>
          </a:ln>
        </p:spPr>
        <p:txBody>
          <a:bodyPr spcFirstLastPara="1" wrap="square" lIns="34275" tIns="13700" rIns="20575" bIns="13700" anchor="ctr" anchorCtr="0">
            <a:normAutofit/>
          </a:bodyPr>
          <a:lstStyle/>
          <a:p>
            <a:pPr marL="0" lvl="0" indent="0" algn="ctr" rtl="0">
              <a:spcBef>
                <a:spcPts val="0"/>
              </a:spcBef>
              <a:spcAft>
                <a:spcPts val="0"/>
              </a:spcAft>
              <a:buSzPct val="150000"/>
              <a:buNone/>
            </a:pPr>
            <a:r>
              <a:rPr lang="en" dirty="0"/>
              <a:t>Creation of a therapeutic riding program </a:t>
            </a:r>
            <a:endParaRPr dirty="0"/>
          </a:p>
        </p:txBody>
      </p:sp>
      <p:sp>
        <p:nvSpPr>
          <p:cNvPr id="221" name="Google Shape;221;p29"/>
          <p:cNvSpPr txBox="1">
            <a:spLocks noGrp="1"/>
          </p:cNvSpPr>
          <p:nvPr>
            <p:ph type="body" idx="9"/>
          </p:nvPr>
        </p:nvSpPr>
        <p:spPr>
          <a:xfrm>
            <a:off x="6800850" y="3326505"/>
            <a:ext cx="1028700" cy="238497"/>
          </a:xfrm>
          <a:prstGeom prst="rect">
            <a:avLst/>
          </a:prstGeom>
          <a:noFill/>
          <a:ln>
            <a:noFill/>
          </a:ln>
        </p:spPr>
        <p:txBody>
          <a:bodyPr spcFirstLastPara="1" wrap="square" lIns="68575" tIns="34275" rIns="68575" bIns="34275" anchor="ctr" anchorCtr="0">
            <a:spAutoFit/>
          </a:bodyPr>
          <a:lstStyle/>
          <a:p>
            <a:pPr marL="0" lvl="0" indent="0" algn="ctr" rtl="0">
              <a:spcBef>
                <a:spcPts val="0"/>
              </a:spcBef>
              <a:spcAft>
                <a:spcPts val="0"/>
              </a:spcAft>
              <a:buSzPts val="1500"/>
              <a:buNone/>
            </a:pPr>
            <a:r>
              <a:rPr lang="en" b="1" u="sng" dirty="0"/>
              <a:t>Assistive ND</a:t>
            </a:r>
            <a:endParaRPr dirty="0"/>
          </a:p>
        </p:txBody>
      </p:sp>
      <p:sp>
        <p:nvSpPr>
          <p:cNvPr id="222" name="Google Shape;222;p29"/>
          <p:cNvSpPr txBox="1">
            <a:spLocks noGrp="1"/>
          </p:cNvSpPr>
          <p:nvPr>
            <p:ph type="body" idx="19"/>
          </p:nvPr>
        </p:nvSpPr>
        <p:spPr>
          <a:xfrm>
            <a:off x="6838800" y="3581000"/>
            <a:ext cx="933300" cy="596100"/>
          </a:xfrm>
          <a:prstGeom prst="rect">
            <a:avLst/>
          </a:prstGeom>
          <a:noFill/>
          <a:ln>
            <a:noFill/>
          </a:ln>
        </p:spPr>
        <p:txBody>
          <a:bodyPr spcFirstLastPara="1" wrap="square" lIns="34275" tIns="13700" rIns="20575" bIns="13700" anchor="ctr" anchorCtr="0">
            <a:normAutofit/>
          </a:bodyPr>
          <a:lstStyle/>
          <a:p>
            <a:pPr marL="0" lvl="0" indent="0" algn="ctr" rtl="0">
              <a:spcBef>
                <a:spcPts val="0"/>
              </a:spcBef>
              <a:spcAft>
                <a:spcPts val="0"/>
              </a:spcAft>
              <a:buSzPts val="1200"/>
              <a:buNone/>
            </a:pPr>
            <a:r>
              <a:rPr lang="en-US" dirty="0"/>
              <a:t>Rural Volunteer Training and KIT update</a:t>
            </a:r>
            <a:endParaRPr dirty="0"/>
          </a:p>
        </p:txBody>
      </p:sp>
      <p:sp>
        <p:nvSpPr>
          <p:cNvPr id="224" name="Google Shape;224;p29"/>
          <p:cNvSpPr/>
          <p:nvPr/>
        </p:nvSpPr>
        <p:spPr>
          <a:xfrm>
            <a:off x="7101775" y="1148250"/>
            <a:ext cx="1028700" cy="1023000"/>
          </a:xfrm>
          <a:prstGeom prst="ellipse">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endParaRPr>
              <a:latin typeface="Garamond"/>
              <a:ea typeface="Garamond"/>
              <a:cs typeface="Garamond"/>
              <a:sym typeface="Garamond"/>
            </a:endParaRPr>
          </a:p>
        </p:txBody>
      </p:sp>
      <p:sp>
        <p:nvSpPr>
          <p:cNvPr id="225" name="Google Shape;225;p29"/>
          <p:cNvSpPr/>
          <p:nvPr/>
        </p:nvSpPr>
        <p:spPr>
          <a:xfrm>
            <a:off x="6457950" y="85450"/>
            <a:ext cx="1028700" cy="1023000"/>
          </a:xfrm>
          <a:prstGeom prst="ellipse">
            <a:avLst/>
          </a:prstGeom>
          <a:solidFill>
            <a:srgbClr val="D9EAD3"/>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endParaRPr>
              <a:latin typeface="Garamond"/>
              <a:ea typeface="Garamond"/>
              <a:cs typeface="Garamond"/>
              <a:sym typeface="Garamond"/>
            </a:endParaRPr>
          </a:p>
        </p:txBody>
      </p:sp>
      <p:sp>
        <p:nvSpPr>
          <p:cNvPr id="226" name="Google Shape;226;p29"/>
          <p:cNvSpPr/>
          <p:nvPr/>
        </p:nvSpPr>
        <p:spPr>
          <a:xfrm>
            <a:off x="7587475" y="2399050"/>
            <a:ext cx="1028700" cy="1023000"/>
          </a:xfrm>
          <a:prstGeom prst="ellipse">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endParaRPr sz="1100">
              <a:solidFill>
                <a:schemeClr val="dk1"/>
              </a:solidFill>
            </a:endParaRPr>
          </a:p>
        </p:txBody>
      </p:sp>
      <p:sp>
        <p:nvSpPr>
          <p:cNvPr id="227" name="Google Shape;227;p29"/>
          <p:cNvSpPr txBox="1"/>
          <p:nvPr/>
        </p:nvSpPr>
        <p:spPr>
          <a:xfrm>
            <a:off x="6524650" y="244737"/>
            <a:ext cx="958800" cy="59244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 sz="1000" b="1" u="sng" dirty="0">
                <a:solidFill>
                  <a:schemeClr val="dk1"/>
                </a:solidFill>
                <a:latin typeface="Garamond"/>
                <a:ea typeface="Garamond"/>
                <a:cs typeface="Garamond"/>
                <a:sym typeface="Garamond"/>
              </a:rPr>
              <a:t>Lake Region </a:t>
            </a:r>
            <a:endParaRPr sz="1000" b="1" u="sng" dirty="0">
              <a:solidFill>
                <a:schemeClr val="dk1"/>
              </a:solidFill>
              <a:latin typeface="Garamond"/>
              <a:ea typeface="Garamond"/>
              <a:cs typeface="Garamond"/>
              <a:sym typeface="Garamond"/>
            </a:endParaRPr>
          </a:p>
          <a:p>
            <a:pPr marL="0" marR="0" lvl="0" indent="0" algn="l" rtl="0">
              <a:spcBef>
                <a:spcPts val="0"/>
              </a:spcBef>
              <a:spcAft>
                <a:spcPts val="0"/>
              </a:spcAft>
              <a:buNone/>
            </a:pPr>
            <a:r>
              <a:rPr lang="en" sz="800" dirty="0">
                <a:solidFill>
                  <a:schemeClr val="dk1"/>
                </a:solidFill>
                <a:latin typeface="Garamond"/>
                <a:ea typeface="Garamond"/>
                <a:cs typeface="Garamond"/>
                <a:sym typeface="Garamond"/>
              </a:rPr>
              <a:t>    </a:t>
            </a:r>
            <a:endParaRPr sz="800" dirty="0">
              <a:solidFill>
                <a:schemeClr val="dk1"/>
              </a:solidFill>
              <a:latin typeface="Garamond"/>
              <a:ea typeface="Garamond"/>
              <a:cs typeface="Garamond"/>
              <a:sym typeface="Garamond"/>
            </a:endParaRPr>
          </a:p>
          <a:p>
            <a:pPr marL="0" marR="0" lvl="0" indent="0" algn="l" rtl="0">
              <a:spcBef>
                <a:spcPts val="0"/>
              </a:spcBef>
              <a:spcAft>
                <a:spcPts val="0"/>
              </a:spcAft>
              <a:buNone/>
            </a:pPr>
            <a:r>
              <a:rPr lang="en" sz="800" dirty="0">
                <a:solidFill>
                  <a:schemeClr val="dk1"/>
                </a:solidFill>
                <a:latin typeface="Garamond"/>
                <a:ea typeface="Garamond"/>
                <a:cs typeface="Garamond"/>
                <a:sym typeface="Garamond"/>
              </a:rPr>
              <a:t>    DSP Support and Recruitment Video </a:t>
            </a:r>
            <a:endParaRPr sz="800" dirty="0">
              <a:solidFill>
                <a:schemeClr val="dk1"/>
              </a:solidFill>
              <a:latin typeface="Garamond"/>
              <a:ea typeface="Garamond"/>
              <a:cs typeface="Garamond"/>
              <a:sym typeface="Garamond"/>
            </a:endParaRPr>
          </a:p>
        </p:txBody>
      </p:sp>
      <p:sp>
        <p:nvSpPr>
          <p:cNvPr id="228" name="Google Shape;228;p29"/>
          <p:cNvSpPr txBox="1"/>
          <p:nvPr/>
        </p:nvSpPr>
        <p:spPr>
          <a:xfrm>
            <a:off x="7126975" y="1178225"/>
            <a:ext cx="10287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u="sng" dirty="0">
                <a:solidFill>
                  <a:schemeClr val="dk1"/>
                </a:solidFill>
                <a:latin typeface="Garamond"/>
                <a:ea typeface="Garamond"/>
                <a:cs typeface="Garamond"/>
                <a:sym typeface="Garamond"/>
              </a:rPr>
              <a:t>NDSU</a:t>
            </a:r>
            <a:endParaRPr sz="1600" b="1" u="sng" dirty="0">
              <a:solidFill>
                <a:schemeClr val="dk1"/>
              </a:solidFill>
              <a:latin typeface="Garamond"/>
              <a:ea typeface="Garamond"/>
              <a:cs typeface="Garamond"/>
              <a:sym typeface="Garamond"/>
            </a:endParaRPr>
          </a:p>
          <a:p>
            <a:pPr marL="0" lvl="0" indent="0" algn="l" rtl="0">
              <a:spcBef>
                <a:spcPts val="0"/>
              </a:spcBef>
              <a:spcAft>
                <a:spcPts val="0"/>
              </a:spcAft>
              <a:buNone/>
            </a:pPr>
            <a:r>
              <a:rPr lang="en-US" sz="800" dirty="0">
                <a:solidFill>
                  <a:schemeClr val="dk1"/>
                </a:solidFill>
                <a:latin typeface="Garamond"/>
                <a:ea typeface="Garamond"/>
                <a:cs typeface="Garamond"/>
                <a:sym typeface="Garamond"/>
              </a:rPr>
              <a:t>Apparel design project to make new clothing for individuals with Down Syndrome </a:t>
            </a:r>
            <a:endParaRPr sz="800" dirty="0">
              <a:solidFill>
                <a:schemeClr val="dk1"/>
              </a:solidFill>
              <a:latin typeface="Garamond"/>
              <a:ea typeface="Garamond"/>
              <a:cs typeface="Garamond"/>
              <a:sym typeface="Garamond"/>
            </a:endParaRPr>
          </a:p>
        </p:txBody>
      </p:sp>
      <p:sp>
        <p:nvSpPr>
          <p:cNvPr id="229" name="Google Shape;229;p29"/>
          <p:cNvSpPr txBox="1"/>
          <p:nvPr/>
        </p:nvSpPr>
        <p:spPr>
          <a:xfrm>
            <a:off x="7581475" y="2341600"/>
            <a:ext cx="1040700" cy="9848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u="sng" dirty="0">
                <a:solidFill>
                  <a:schemeClr val="dk1"/>
                </a:solidFill>
                <a:latin typeface="Garamond"/>
                <a:ea typeface="Garamond"/>
                <a:cs typeface="Garamond"/>
                <a:sym typeface="Garamond"/>
              </a:rPr>
              <a:t>Poppy’s Promise</a:t>
            </a:r>
            <a:endParaRPr sz="1000" b="1" u="sng" dirty="0">
              <a:solidFill>
                <a:schemeClr val="dk1"/>
              </a:solidFill>
              <a:latin typeface="Garamond"/>
              <a:ea typeface="Garamond"/>
              <a:cs typeface="Garamond"/>
              <a:sym typeface="Garamond"/>
            </a:endParaRPr>
          </a:p>
          <a:p>
            <a:pPr marL="0" lvl="0" indent="0" algn="ctr" rtl="0">
              <a:spcBef>
                <a:spcPts val="0"/>
              </a:spcBef>
              <a:spcAft>
                <a:spcPts val="0"/>
              </a:spcAft>
              <a:buNone/>
            </a:pPr>
            <a:r>
              <a:rPr lang="en" sz="800" dirty="0">
                <a:solidFill>
                  <a:schemeClr val="dk1"/>
                </a:solidFill>
                <a:latin typeface="Garamond"/>
                <a:ea typeface="Garamond"/>
                <a:cs typeface="Garamond"/>
                <a:sym typeface="Garamond"/>
              </a:rPr>
              <a:t>Creation of a DSP trianing program to promote frontline supervisor trainings</a:t>
            </a:r>
            <a:endParaRPr sz="800" dirty="0">
              <a:solidFill>
                <a:schemeClr val="dk1"/>
              </a:solidFill>
              <a:latin typeface="Garamond"/>
              <a:ea typeface="Garamond"/>
              <a:cs typeface="Garamond"/>
              <a:sym typeface="Garamond"/>
            </a:endParaRPr>
          </a:p>
        </p:txBody>
      </p:sp>
      <p:sp>
        <p:nvSpPr>
          <p:cNvPr id="230" name="Google Shape;230;p29"/>
          <p:cNvSpPr/>
          <p:nvPr/>
        </p:nvSpPr>
        <p:spPr>
          <a:xfrm>
            <a:off x="3146700" y="964400"/>
            <a:ext cx="1092300" cy="1023000"/>
          </a:xfrm>
          <a:prstGeom prst="ellipse">
            <a:avLst/>
          </a:prstGeom>
          <a:solidFill>
            <a:srgbClr val="F4CCCC"/>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ramond"/>
              <a:ea typeface="Garamond"/>
              <a:cs typeface="Garamond"/>
              <a:sym typeface="Garamond"/>
            </a:endParaRPr>
          </a:p>
        </p:txBody>
      </p:sp>
      <p:sp>
        <p:nvSpPr>
          <p:cNvPr id="231" name="Google Shape;231;p29"/>
          <p:cNvSpPr txBox="1"/>
          <p:nvPr/>
        </p:nvSpPr>
        <p:spPr>
          <a:xfrm>
            <a:off x="3191625" y="964400"/>
            <a:ext cx="10923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dk1"/>
                </a:solidFill>
                <a:latin typeface="Garamond"/>
                <a:ea typeface="Garamond"/>
                <a:cs typeface="Garamond"/>
                <a:sym typeface="Garamond"/>
              </a:rPr>
              <a:t>Anne Carlsen Center</a:t>
            </a:r>
          </a:p>
          <a:p>
            <a:pPr marL="0" lvl="0" indent="0" algn="l" rtl="0">
              <a:spcBef>
                <a:spcPts val="0"/>
              </a:spcBef>
              <a:spcAft>
                <a:spcPts val="0"/>
              </a:spcAft>
              <a:buNone/>
            </a:pPr>
            <a:r>
              <a:rPr lang="en" sz="1000" dirty="0">
                <a:solidFill>
                  <a:schemeClr val="dk1"/>
                </a:solidFill>
                <a:latin typeface="Garamond"/>
                <a:ea typeface="Garamond"/>
                <a:cs typeface="Garamond"/>
                <a:sym typeface="Garamond"/>
              </a:rPr>
              <a:t>Creation of a DSP Certification </a:t>
            </a:r>
            <a:endParaRPr sz="1000" dirty="0">
              <a:solidFill>
                <a:schemeClr val="dk1"/>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349163"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Council Membership</a:t>
            </a:r>
            <a:endParaRPr b="1"/>
          </a:p>
        </p:txBody>
      </p:sp>
      <p:sp>
        <p:nvSpPr>
          <p:cNvPr id="244" name="Google Shape;244;p31"/>
          <p:cNvSpPr txBox="1"/>
          <p:nvPr/>
        </p:nvSpPr>
        <p:spPr>
          <a:xfrm>
            <a:off x="291000" y="728546"/>
            <a:ext cx="8520600" cy="429912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800" dirty="0">
                <a:solidFill>
                  <a:schemeClr val="dk2"/>
                </a:solidFill>
                <a:highlight>
                  <a:srgbClr val="FFFFFF"/>
                </a:highlight>
              </a:rPr>
              <a:t>If you have interest in joining our Council, you have to apply on the Governor’s Board and Commissions W</a:t>
            </a:r>
            <a:r>
              <a:rPr lang="en-US" sz="1800" dirty="0">
                <a:solidFill>
                  <a:schemeClr val="dk2"/>
                </a:solidFill>
                <a:highlight>
                  <a:srgbClr val="FFFFFF"/>
                </a:highlight>
              </a:rPr>
              <a:t>e</a:t>
            </a:r>
            <a:r>
              <a:rPr lang="en" sz="1800" dirty="0">
                <a:solidFill>
                  <a:schemeClr val="dk2"/>
                </a:solidFill>
                <a:highlight>
                  <a:srgbClr val="FFFFFF"/>
                </a:highlight>
              </a:rPr>
              <a:t>bsite. </a:t>
            </a:r>
          </a:p>
          <a:p>
            <a:pPr marL="0" lvl="0" indent="0" algn="l" rtl="0">
              <a:lnSpc>
                <a:spcPct val="115000"/>
              </a:lnSpc>
              <a:spcBef>
                <a:spcPts val="1000"/>
              </a:spcBef>
              <a:spcAft>
                <a:spcPts val="0"/>
              </a:spcAft>
              <a:buNone/>
            </a:pPr>
            <a:r>
              <a:rPr lang="en" sz="1800" dirty="0">
                <a:solidFill>
                  <a:schemeClr val="dk2"/>
                </a:solidFill>
                <a:highlight>
                  <a:srgbClr val="FFFFFF"/>
                </a:highlight>
              </a:rPr>
              <a:t>To apply visit </a:t>
            </a:r>
            <a:r>
              <a:rPr lang="en-US" sz="1800" dirty="0">
                <a:hlinkClick r:id="rId3"/>
              </a:rPr>
              <a:t>Boards</a:t>
            </a:r>
            <a:r>
              <a:rPr lang="en-US" sz="1800" dirty="0"/>
              <a:t> </a:t>
            </a:r>
            <a:r>
              <a:rPr lang="en" sz="1800" dirty="0">
                <a:solidFill>
                  <a:schemeClr val="dk2"/>
                </a:solidFill>
                <a:highlight>
                  <a:srgbClr val="FFFFFF"/>
                </a:highlight>
              </a:rPr>
              <a:t>and select State Council on Developmental Disabilities.</a:t>
            </a:r>
            <a:r>
              <a:rPr lang="en" sz="1800" dirty="0">
                <a:solidFill>
                  <a:schemeClr val="accent5"/>
                </a:solidFill>
                <a:highlight>
                  <a:srgbClr val="FFFFFF"/>
                </a:highlight>
              </a:rPr>
              <a:t>  </a:t>
            </a:r>
            <a:endParaRPr sz="1800" dirty="0">
              <a:solidFill>
                <a:schemeClr val="accent5"/>
              </a:solidFill>
              <a:highlight>
                <a:srgbClr val="FFFFFF"/>
              </a:highlight>
            </a:endParaRPr>
          </a:p>
          <a:p>
            <a:pPr marL="0" lvl="0" indent="0" algn="l" rtl="0">
              <a:lnSpc>
                <a:spcPct val="115000"/>
              </a:lnSpc>
              <a:spcBef>
                <a:spcPts val="1000"/>
              </a:spcBef>
              <a:spcAft>
                <a:spcPts val="0"/>
              </a:spcAft>
              <a:buNone/>
            </a:pPr>
            <a:r>
              <a:rPr lang="en" sz="1800" dirty="0">
                <a:solidFill>
                  <a:schemeClr val="dk2"/>
                </a:solidFill>
                <a:highlight>
                  <a:srgbClr val="FFFFFF"/>
                </a:highlight>
              </a:rPr>
              <a:t>Membership applications are welcome all year long for all positions. </a:t>
            </a:r>
            <a:endParaRPr sz="1800" dirty="0">
              <a:solidFill>
                <a:schemeClr val="dk1"/>
              </a:solidFill>
              <a:highlight>
                <a:srgbClr val="FFFFFF"/>
              </a:highlight>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Clr>
                <a:schemeClr val="dk1"/>
              </a:buClr>
              <a:buSzPts val="1100"/>
              <a:buFont typeface="Arial"/>
              <a:buNone/>
            </a:pPr>
            <a:endParaRPr sz="1450" dirty="0">
              <a:solidFill>
                <a:schemeClr val="dk1"/>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Communications</a:t>
            </a:r>
            <a:endParaRPr b="1"/>
          </a:p>
        </p:txBody>
      </p:sp>
      <p:sp>
        <p:nvSpPr>
          <p:cNvPr id="251" name="Google Shape;25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252" name="Google Shape;252;p32"/>
          <p:cNvSpPr txBox="1"/>
          <p:nvPr/>
        </p:nvSpPr>
        <p:spPr>
          <a:xfrm>
            <a:off x="725300" y="959500"/>
            <a:ext cx="7841700" cy="393591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dirty="0">
                <a:solidFill>
                  <a:schemeClr val="dk2"/>
                </a:solidFill>
                <a:highlight>
                  <a:srgbClr val="FFFFFF"/>
                </a:highlight>
              </a:rPr>
              <a:t>Website: </a:t>
            </a:r>
            <a:r>
              <a:rPr lang="en" u="sng" dirty="0">
                <a:solidFill>
                  <a:schemeClr val="hlink"/>
                </a:solidFill>
                <a:highlight>
                  <a:srgbClr val="FFFFFF"/>
                </a:highlight>
                <a:hlinkClick r:id="rId3"/>
              </a:rPr>
              <a:t>News page</a:t>
            </a:r>
            <a:r>
              <a:rPr lang="en" dirty="0">
                <a:solidFill>
                  <a:srgbClr val="070707"/>
                </a:solidFill>
                <a:highlight>
                  <a:srgbClr val="FFFFFF"/>
                </a:highlight>
              </a:rPr>
              <a:t> </a:t>
            </a:r>
            <a:r>
              <a:rPr lang="en" dirty="0">
                <a:solidFill>
                  <a:schemeClr val="dk2"/>
                </a:solidFill>
                <a:highlight>
                  <a:srgbClr val="FFFFFF"/>
                </a:highlight>
              </a:rPr>
              <a:t>for updates</a:t>
            </a:r>
            <a:endParaRPr dirty="0">
              <a:solidFill>
                <a:schemeClr val="dk2"/>
              </a:solidFill>
              <a:highlight>
                <a:srgbClr val="FFFFFF"/>
              </a:highlight>
            </a:endParaRPr>
          </a:p>
          <a:p>
            <a:pPr marL="0" lvl="0" indent="0" algn="l" rtl="0">
              <a:lnSpc>
                <a:spcPct val="115000"/>
              </a:lnSpc>
              <a:spcBef>
                <a:spcPts val="1000"/>
              </a:spcBef>
              <a:spcAft>
                <a:spcPts val="0"/>
              </a:spcAft>
              <a:buNone/>
            </a:pPr>
            <a:r>
              <a:rPr lang="en" b="1" dirty="0">
                <a:solidFill>
                  <a:schemeClr val="dk2"/>
                </a:solidFill>
                <a:highlight>
                  <a:srgbClr val="FFFFFF"/>
                </a:highlight>
              </a:rPr>
              <a:t>Open Meetings: </a:t>
            </a:r>
            <a:r>
              <a:rPr lang="en" u="sng" dirty="0">
                <a:solidFill>
                  <a:schemeClr val="hlink"/>
                </a:solidFill>
                <a:highlight>
                  <a:srgbClr val="FFFFFF"/>
                </a:highlight>
              </a:rPr>
              <a:t>Secretary </a:t>
            </a:r>
            <a:r>
              <a:rPr lang="en" u="sng" dirty="0">
                <a:solidFill>
                  <a:schemeClr val="hlink"/>
                </a:solidFill>
                <a:highlight>
                  <a:srgbClr val="FFFFFF"/>
                </a:highlight>
                <a:hlinkClick r:id="rId4"/>
              </a:rPr>
              <a:t>State’s</a:t>
            </a:r>
            <a:r>
              <a:rPr lang="en" u="sng" dirty="0">
                <a:solidFill>
                  <a:schemeClr val="hlink"/>
                </a:solidFill>
                <a:highlight>
                  <a:srgbClr val="FFFFFF"/>
                </a:highlight>
              </a:rPr>
              <a:t> Website</a:t>
            </a:r>
            <a:endParaRPr u="sng" dirty="0">
              <a:solidFill>
                <a:srgbClr val="070707"/>
              </a:solidFill>
              <a:highlight>
                <a:srgbClr val="FFFFFF"/>
              </a:highlight>
            </a:endParaRPr>
          </a:p>
          <a:p>
            <a:pPr marL="0" lvl="0" indent="0" algn="l" rtl="0">
              <a:lnSpc>
                <a:spcPct val="115000"/>
              </a:lnSpc>
              <a:spcBef>
                <a:spcPts val="1000"/>
              </a:spcBef>
              <a:spcAft>
                <a:spcPts val="0"/>
              </a:spcAft>
              <a:buNone/>
            </a:pPr>
            <a:r>
              <a:rPr lang="en" b="1" dirty="0">
                <a:solidFill>
                  <a:schemeClr val="dk2"/>
                </a:solidFill>
                <a:highlight>
                  <a:schemeClr val="lt1"/>
                </a:highlight>
              </a:rPr>
              <a:t>Social Media: </a:t>
            </a:r>
            <a:r>
              <a:rPr lang="en" dirty="0">
                <a:solidFill>
                  <a:schemeClr val="dk2"/>
                </a:solidFill>
                <a:highlight>
                  <a:schemeClr val="lt1"/>
                </a:highlight>
              </a:rPr>
              <a:t>You can find us on </a:t>
            </a:r>
            <a:r>
              <a:rPr lang="en" u="sng" dirty="0">
                <a:solidFill>
                  <a:schemeClr val="accent5"/>
                </a:solidFill>
                <a:highlight>
                  <a:schemeClr val="lt1"/>
                </a:highlight>
                <a:hlinkClick r:id="rId5"/>
              </a:rPr>
              <a:t>Facebook</a:t>
            </a:r>
            <a:endParaRPr lang="en" u="sng" dirty="0">
              <a:solidFill>
                <a:schemeClr val="accent5"/>
              </a:solidFill>
              <a:highlight>
                <a:schemeClr val="lt1"/>
              </a:highlight>
            </a:endParaRPr>
          </a:p>
          <a:p>
            <a:pPr marL="0" lvl="0" indent="0" algn="l" rtl="0">
              <a:lnSpc>
                <a:spcPct val="115000"/>
              </a:lnSpc>
              <a:spcBef>
                <a:spcPts val="1000"/>
              </a:spcBef>
              <a:spcAft>
                <a:spcPts val="0"/>
              </a:spcAft>
              <a:buNone/>
            </a:pPr>
            <a:r>
              <a:rPr lang="en" b="1" dirty="0">
                <a:solidFill>
                  <a:schemeClr val="dk2"/>
                </a:solidFill>
                <a:highlight>
                  <a:srgbClr val="FFFFFF"/>
                </a:highlight>
              </a:rPr>
              <a:t>Contacting Staff: </a:t>
            </a:r>
            <a:r>
              <a:rPr lang="en" dirty="0">
                <a:solidFill>
                  <a:schemeClr val="dk2"/>
                </a:solidFill>
                <a:highlight>
                  <a:srgbClr val="FFFFFF"/>
                </a:highlight>
              </a:rPr>
              <a:t>E-mail is the best way to connect with staff.</a:t>
            </a:r>
          </a:p>
          <a:p>
            <a:pPr marL="0" lvl="0" indent="0" algn="l" rtl="0">
              <a:lnSpc>
                <a:spcPct val="115000"/>
              </a:lnSpc>
              <a:spcBef>
                <a:spcPts val="1000"/>
              </a:spcBef>
              <a:spcAft>
                <a:spcPts val="0"/>
              </a:spcAft>
              <a:buNone/>
            </a:pPr>
            <a:r>
              <a:rPr lang="en" dirty="0">
                <a:solidFill>
                  <a:schemeClr val="dk2"/>
                </a:solidFill>
                <a:highlight>
                  <a:srgbClr val="FFFFFF"/>
                </a:highlight>
              </a:rPr>
              <a:t>Julie: </a:t>
            </a:r>
            <a:r>
              <a:rPr lang="en" dirty="0">
                <a:solidFill>
                  <a:schemeClr val="dk2"/>
                </a:solidFill>
                <a:highlight>
                  <a:srgbClr val="FFFFFF"/>
                </a:highlight>
                <a:hlinkClick r:id="rId6"/>
              </a:rPr>
              <a:t>jhorntvedt@nd.gov</a:t>
            </a:r>
            <a:endParaRPr lang="en" dirty="0">
              <a:solidFill>
                <a:schemeClr val="dk2"/>
              </a:solidFill>
              <a:highlight>
                <a:srgbClr val="FFFFFF"/>
              </a:highlight>
            </a:endParaRPr>
          </a:p>
          <a:p>
            <a:pPr marL="0" lvl="0" indent="0" algn="l" rtl="0">
              <a:lnSpc>
                <a:spcPct val="115000"/>
              </a:lnSpc>
              <a:spcBef>
                <a:spcPts val="1000"/>
              </a:spcBef>
              <a:spcAft>
                <a:spcPts val="0"/>
              </a:spcAft>
              <a:buNone/>
            </a:pPr>
            <a:r>
              <a:rPr lang="en" dirty="0">
                <a:solidFill>
                  <a:schemeClr val="dk2"/>
                </a:solidFill>
                <a:highlight>
                  <a:srgbClr val="FFFFFF"/>
                </a:highlight>
              </a:rPr>
              <a:t>Chaz: </a:t>
            </a:r>
            <a:r>
              <a:rPr lang="en" dirty="0">
                <a:solidFill>
                  <a:schemeClr val="dk2"/>
                </a:solidFill>
                <a:highlight>
                  <a:srgbClr val="FFFFFF"/>
                </a:highlight>
                <a:hlinkClick r:id="rId7"/>
              </a:rPr>
              <a:t>chnbrobst@nd.gov</a:t>
            </a:r>
            <a:r>
              <a:rPr lang="en" dirty="0">
                <a:solidFill>
                  <a:schemeClr val="dk2"/>
                </a:solidFill>
                <a:highlight>
                  <a:srgbClr val="FFFFFF"/>
                </a:highlight>
              </a:rPr>
              <a:t> </a:t>
            </a:r>
            <a:endParaRPr dirty="0">
              <a:solidFill>
                <a:schemeClr val="dk2"/>
              </a:solidFill>
              <a:highlight>
                <a:srgbClr val="FFFFFF"/>
              </a:highlight>
            </a:endParaRPr>
          </a:p>
          <a:p>
            <a:pPr marL="0" lvl="0" indent="0" algn="l" rtl="0">
              <a:lnSpc>
                <a:spcPct val="115000"/>
              </a:lnSpc>
              <a:spcBef>
                <a:spcPts val="1000"/>
              </a:spcBef>
              <a:spcAft>
                <a:spcPts val="0"/>
              </a:spcAft>
              <a:buNone/>
            </a:pPr>
            <a:r>
              <a:rPr lang="en" b="1" dirty="0">
                <a:solidFill>
                  <a:schemeClr val="dk2"/>
                </a:solidFill>
                <a:highlight>
                  <a:srgbClr val="FFFFFF"/>
                </a:highlight>
              </a:rPr>
              <a:t>Community Inquiries: </a:t>
            </a:r>
            <a:r>
              <a:rPr lang="en" dirty="0">
                <a:solidFill>
                  <a:schemeClr val="dk2"/>
                </a:solidFill>
                <a:highlight>
                  <a:srgbClr val="FFFFFF"/>
                </a:highlight>
              </a:rPr>
              <a:t>We have an office phone number for the Council for general inquiries. The Council uses the Capitol’s mailing address and mail will be forwarded.</a:t>
            </a:r>
            <a:endParaRPr dirty="0">
              <a:solidFill>
                <a:schemeClr val="dk2"/>
              </a:solidFill>
              <a:highlight>
                <a:srgbClr val="FFFFFF"/>
              </a:highlight>
            </a:endParaRPr>
          </a:p>
          <a:p>
            <a:pPr marL="457200" lvl="0" indent="-317500" algn="l" rtl="0">
              <a:lnSpc>
                <a:spcPct val="115000"/>
              </a:lnSpc>
              <a:spcBef>
                <a:spcPts val="1000"/>
              </a:spcBef>
              <a:spcAft>
                <a:spcPts val="0"/>
              </a:spcAft>
              <a:buClr>
                <a:schemeClr val="dk2"/>
              </a:buClr>
              <a:buSzPts val="1400"/>
              <a:buChar char="●"/>
            </a:pPr>
            <a:r>
              <a:rPr lang="en" b="1" dirty="0">
                <a:solidFill>
                  <a:schemeClr val="dk2"/>
                </a:solidFill>
                <a:highlight>
                  <a:srgbClr val="FFFFFF"/>
                </a:highlight>
              </a:rPr>
              <a:t>Office Phone: </a:t>
            </a:r>
            <a:r>
              <a:rPr lang="en" dirty="0">
                <a:solidFill>
                  <a:schemeClr val="dk2"/>
                </a:solidFill>
                <a:highlight>
                  <a:srgbClr val="FFFFFF"/>
                </a:highlight>
              </a:rPr>
              <a:t>701-328-4847</a:t>
            </a:r>
            <a:endParaRPr dirty="0">
              <a:solidFill>
                <a:schemeClr val="dk2"/>
              </a:solidFill>
              <a:highlight>
                <a:srgbClr val="FFFFFF"/>
              </a:highlight>
            </a:endParaRPr>
          </a:p>
          <a:p>
            <a:pPr marL="457200" lvl="0" indent="-317500" algn="l" rtl="0">
              <a:lnSpc>
                <a:spcPct val="115000"/>
              </a:lnSpc>
              <a:spcBef>
                <a:spcPts val="1000"/>
              </a:spcBef>
              <a:spcAft>
                <a:spcPts val="0"/>
              </a:spcAft>
              <a:buClr>
                <a:schemeClr val="dk2"/>
              </a:buClr>
              <a:buSzPts val="1400"/>
              <a:buChar char="●"/>
            </a:pPr>
            <a:r>
              <a:rPr lang="en" b="1" dirty="0">
                <a:solidFill>
                  <a:schemeClr val="dk2"/>
                </a:solidFill>
                <a:highlight>
                  <a:srgbClr val="FFFFFF"/>
                </a:highlight>
              </a:rPr>
              <a:t>Mail to: </a:t>
            </a:r>
            <a:r>
              <a:rPr lang="en-US" dirty="0">
                <a:solidFill>
                  <a:schemeClr val="dk2"/>
                </a:solidFill>
                <a:highlight>
                  <a:srgbClr val="FFFFFF"/>
                </a:highlight>
              </a:rPr>
              <a:t>North Dakota State Council on Developmental Disabilities, 600 E. Boulevard Ave., Bismarck, ND 58501</a:t>
            </a:r>
            <a:endParaRPr lang="en-US" sz="2100" dirty="0">
              <a:solidFill>
                <a:schemeClr val="dk2"/>
              </a:solidFill>
              <a:highlight>
                <a:srgbClr val="FFFFFF"/>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311700" y="4484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Theory of Change</a:t>
            </a:r>
            <a:endParaRPr/>
          </a:p>
        </p:txBody>
      </p:sp>
      <p:sp>
        <p:nvSpPr>
          <p:cNvPr id="259" name="Google Shape;259;p33"/>
          <p:cNvSpPr txBox="1"/>
          <p:nvPr/>
        </p:nvSpPr>
        <p:spPr>
          <a:xfrm>
            <a:off x="3476250" y="3516250"/>
            <a:ext cx="2191500" cy="6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dk2"/>
                </a:solidFill>
              </a:rPr>
              <a:t>Julie Horntvedt</a:t>
            </a:r>
            <a:endParaRPr sz="1600" b="1" dirty="0">
              <a:solidFill>
                <a:schemeClr val="dk2"/>
              </a:solidFill>
            </a:endParaRPr>
          </a:p>
          <a:p>
            <a:pPr marL="0" lvl="0" indent="0" algn="ctr" rtl="0">
              <a:spcBef>
                <a:spcPts val="0"/>
              </a:spcBef>
              <a:spcAft>
                <a:spcPts val="0"/>
              </a:spcAft>
              <a:buNone/>
            </a:pPr>
            <a:r>
              <a:rPr lang="en" sz="1200" dirty="0">
                <a:solidFill>
                  <a:schemeClr val="dk1"/>
                </a:solidFill>
              </a:rPr>
              <a:t>Executive Director</a:t>
            </a:r>
            <a:endParaRPr sz="1200" dirty="0">
              <a:solidFill>
                <a:schemeClr val="dk1"/>
              </a:solidFill>
            </a:endParaRPr>
          </a:p>
        </p:txBody>
      </p:sp>
      <p:pic>
        <p:nvPicPr>
          <p:cNvPr id="3" name="Picture 2" descr="A person smiling for the camera&#10;&#10;Description automatically generated with medium confidence">
            <a:extLst>
              <a:ext uri="{FF2B5EF4-FFF2-40B4-BE49-F238E27FC236}">
                <a16:creationId xmlns:a16="http://schemas.microsoft.com/office/drawing/2014/main" id="{2D1E1CDA-0B7E-CD58-0598-69C334BCC149}"/>
              </a:ext>
            </a:extLst>
          </p:cNvPr>
          <p:cNvPicPr>
            <a:picLocks noChangeAspect="1"/>
          </p:cNvPicPr>
          <p:nvPr/>
        </p:nvPicPr>
        <p:blipFill>
          <a:blip r:embed="rId3"/>
          <a:stretch>
            <a:fillRect/>
          </a:stretch>
        </p:blipFill>
        <p:spPr>
          <a:xfrm>
            <a:off x="3074153" y="1290225"/>
            <a:ext cx="2995694" cy="19997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Where We Have Been</a:t>
            </a:r>
            <a:endParaRPr/>
          </a:p>
        </p:txBody>
      </p:sp>
      <p:sp>
        <p:nvSpPr>
          <p:cNvPr id="265" name="Google Shape;26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dirty="0"/>
              <a:t>Created a State Plan Survey for 2027-2031</a:t>
            </a:r>
            <a:endParaRPr dirty="0"/>
          </a:p>
          <a:p>
            <a:pPr marL="457200" lvl="0" indent="-342900" algn="l" rtl="0">
              <a:spcBef>
                <a:spcPts val="1000"/>
              </a:spcBef>
              <a:spcAft>
                <a:spcPts val="0"/>
              </a:spcAft>
              <a:buSzPts val="1800"/>
              <a:buChar char="●"/>
            </a:pPr>
            <a:r>
              <a:rPr lang="en" dirty="0"/>
              <a:t>Hosted a Legislative Training (December 2024)</a:t>
            </a:r>
            <a:endParaRPr dirty="0"/>
          </a:p>
          <a:p>
            <a:pPr marL="457200" lvl="0" indent="-342900" algn="l" rtl="0">
              <a:spcBef>
                <a:spcPts val="1000"/>
              </a:spcBef>
              <a:spcAft>
                <a:spcPts val="0"/>
              </a:spcAft>
              <a:buSzPts val="1800"/>
              <a:buChar char="●"/>
            </a:pPr>
            <a:r>
              <a:rPr lang="en" dirty="0"/>
              <a:t>Onboarded 6 new Council members </a:t>
            </a:r>
            <a:endParaRPr dirty="0"/>
          </a:p>
          <a:p>
            <a:pPr marL="457200" lvl="0" indent="-342900" algn="l" rtl="0">
              <a:spcBef>
                <a:spcPts val="1000"/>
              </a:spcBef>
              <a:spcAft>
                <a:spcPts val="0"/>
              </a:spcAft>
              <a:buSzPts val="1800"/>
              <a:buChar char="●"/>
            </a:pPr>
            <a:r>
              <a:rPr lang="en" dirty="0"/>
              <a:t>Council Executive Committee developed and updated policy documents and bylaws (2024)</a:t>
            </a:r>
            <a:endParaRPr dirty="0"/>
          </a:p>
          <a:p>
            <a:pPr marL="457200" lvl="0" indent="-342900" algn="l" rtl="0">
              <a:spcBef>
                <a:spcPts val="1000"/>
              </a:spcBef>
              <a:spcAft>
                <a:spcPts val="0"/>
              </a:spcAft>
              <a:buSzPts val="1800"/>
              <a:buChar char="●"/>
            </a:pPr>
            <a:r>
              <a:rPr lang="en" dirty="0"/>
              <a:t>Participates in the Department of Public Instruction Community of Practice </a:t>
            </a:r>
            <a:endParaRPr dirty="0"/>
          </a:p>
          <a:p>
            <a:pPr marL="457200" lvl="0" indent="-342900" algn="l" rtl="0">
              <a:spcBef>
                <a:spcPts val="1000"/>
              </a:spcBef>
              <a:spcAft>
                <a:spcPts val="1000"/>
              </a:spcAft>
              <a:buSzPts val="1800"/>
              <a:buChar char="●"/>
            </a:pPr>
            <a:r>
              <a:rPr lang="en" dirty="0"/>
              <a:t>Participates in the North Dakota Disability Advocacy Consortium </a:t>
            </a:r>
            <a:r>
              <a:rPr lang="en" dirty="0">
                <a:hlinkClick r:id="rId3"/>
              </a:rPr>
              <a:t>www.nddac.org</a:t>
            </a:r>
            <a:endParaRPr lang="en" dirty="0"/>
          </a:p>
          <a:p>
            <a:pPr marL="457200" lvl="0" indent="-342900" algn="l" rtl="0">
              <a:spcBef>
                <a:spcPts val="1000"/>
              </a:spcBef>
              <a:spcAft>
                <a:spcPts val="1000"/>
              </a:spcAft>
              <a:buSzPts val="1800"/>
              <a:buChar char="●"/>
            </a:pPr>
            <a:r>
              <a:rPr lang="en" dirty="0"/>
              <a:t>Participated on the board for the National Association of Councils on Developmental Disabilities </a:t>
            </a:r>
          </a:p>
          <a:p>
            <a:pPr marL="457200" lvl="0" indent="-342900" algn="l" rtl="0">
              <a:spcBef>
                <a:spcPts val="1000"/>
              </a:spcBef>
              <a:spcAft>
                <a:spcPts val="1000"/>
              </a:spcAft>
              <a:buSzPts val="1800"/>
              <a:buChar char="●"/>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Agenda</a:t>
            </a:r>
            <a:endParaRPr/>
          </a:p>
        </p:txBody>
      </p:sp>
      <p:sp>
        <p:nvSpPr>
          <p:cNvPr id="121" name="Google Shape;121;p1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About Us</a:t>
            </a:r>
            <a:endParaRPr/>
          </a:p>
          <a:p>
            <a:pPr marL="0" lvl="0" indent="0" algn="l" rtl="0">
              <a:spcBef>
                <a:spcPts val="1200"/>
              </a:spcBef>
              <a:spcAft>
                <a:spcPts val="0"/>
              </a:spcAft>
              <a:buNone/>
            </a:pPr>
            <a:r>
              <a:rPr lang="en"/>
              <a:t>Meet the Team</a:t>
            </a:r>
            <a:endParaRPr/>
          </a:p>
          <a:p>
            <a:pPr marL="457200" lvl="0" indent="-342900" algn="l" rtl="0">
              <a:spcBef>
                <a:spcPts val="1200"/>
              </a:spcBef>
              <a:spcAft>
                <a:spcPts val="0"/>
              </a:spcAft>
              <a:buSzPts val="1800"/>
              <a:buChar char="●"/>
            </a:pPr>
            <a:r>
              <a:rPr lang="en"/>
              <a:t>Impact Areas - Education, Advocacy, and Grants</a:t>
            </a:r>
            <a:endParaRPr/>
          </a:p>
          <a:p>
            <a:pPr marL="457200" lvl="0" indent="-342900" algn="l" rtl="0">
              <a:spcBef>
                <a:spcPts val="0"/>
              </a:spcBef>
              <a:spcAft>
                <a:spcPts val="0"/>
              </a:spcAft>
              <a:buSzPts val="1800"/>
              <a:buChar char="●"/>
            </a:pPr>
            <a:r>
              <a:rPr lang="en"/>
              <a:t>Theory of Change </a:t>
            </a:r>
            <a:endParaRPr/>
          </a:p>
          <a:p>
            <a:pPr marL="457200" lvl="0" indent="-342900" algn="l" rtl="0">
              <a:spcBef>
                <a:spcPts val="0"/>
              </a:spcBef>
              <a:spcAft>
                <a:spcPts val="0"/>
              </a:spcAft>
              <a:buSzPts val="1800"/>
              <a:buChar char="●"/>
            </a:pPr>
            <a:r>
              <a:rPr lang="en"/>
              <a:t>Upcoming Needs Assessment</a:t>
            </a:r>
            <a:endParaRPr/>
          </a:p>
          <a:p>
            <a:pPr marL="0" lvl="0" indent="0" algn="l" rtl="0">
              <a:spcBef>
                <a:spcPts val="1200"/>
              </a:spcBef>
              <a:spcAft>
                <a:spcPts val="0"/>
              </a:spcAft>
              <a:buNone/>
            </a:pPr>
            <a:r>
              <a:rPr lang="en"/>
              <a:t>Q&amp;A</a:t>
            </a:r>
            <a:endParaRPr/>
          </a:p>
          <a:p>
            <a:pPr marL="0" lvl="0" indent="0" algn="l" rtl="0">
              <a:spcBef>
                <a:spcPts val="1200"/>
              </a:spcBef>
              <a:spcAft>
                <a:spcPts val="1200"/>
              </a:spcAft>
              <a:buNone/>
            </a:pPr>
            <a:r>
              <a:rPr lang="en"/>
              <a:t>How to Get Connected</a:t>
            </a:r>
            <a:endParaRPr/>
          </a:p>
        </p:txBody>
      </p:sp>
      <p:sp>
        <p:nvSpPr>
          <p:cNvPr id="122" name="Google Shape;122;p1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Intended Uses</a:t>
            </a:r>
            <a:endParaRPr/>
          </a:p>
        </p:txBody>
      </p:sp>
      <p:sp>
        <p:nvSpPr>
          <p:cNvPr id="271" name="Google Shape;271;p35"/>
          <p:cNvSpPr txBox="1">
            <a:spLocks noGrp="1"/>
          </p:cNvSpPr>
          <p:nvPr>
            <p:ph type="body" idx="1"/>
          </p:nvPr>
        </p:nvSpPr>
        <p:spPr>
          <a:xfrm>
            <a:off x="228075" y="1152475"/>
            <a:ext cx="86043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Consistency: Provide continuity in the heart of the Council across membership changes</a:t>
            </a:r>
            <a:endParaRPr dirty="0"/>
          </a:p>
          <a:p>
            <a:pPr marL="457200" lvl="0" indent="-342900" algn="l" rtl="0">
              <a:spcBef>
                <a:spcPts val="1000"/>
              </a:spcBef>
              <a:spcAft>
                <a:spcPts val="0"/>
              </a:spcAft>
              <a:buSzPts val="1800"/>
              <a:buChar char="●"/>
            </a:pPr>
            <a:r>
              <a:rPr lang="en" dirty="0"/>
              <a:t>Alignment: Ensure Council decision making and resource allocation reflects our values</a:t>
            </a:r>
            <a:endParaRPr dirty="0"/>
          </a:p>
          <a:p>
            <a:pPr marL="457200" lvl="0" indent="-342900" algn="l" rtl="0">
              <a:spcBef>
                <a:spcPts val="1000"/>
              </a:spcBef>
              <a:spcAft>
                <a:spcPts val="0"/>
              </a:spcAft>
              <a:buSzPts val="1800"/>
              <a:buChar char="●"/>
            </a:pPr>
            <a:r>
              <a:rPr lang="en" dirty="0"/>
              <a:t>Strategic Planning: Guide our needs assessment, state plan development and program evaluation plan to align with the meaningful life framework</a:t>
            </a:r>
            <a:endParaRPr dirty="0"/>
          </a:p>
          <a:p>
            <a:pPr marL="457200" lvl="0" indent="-342900" algn="l" rtl="0">
              <a:spcBef>
                <a:spcPts val="1000"/>
              </a:spcBef>
              <a:spcAft>
                <a:spcPts val="0"/>
              </a:spcAft>
              <a:buSzPts val="1800"/>
              <a:buChar char="●"/>
            </a:pPr>
            <a:r>
              <a:rPr lang="en" dirty="0"/>
              <a:t>Communications:  Share our work with partner organizations, policy makers, our funders and other stakeholders</a:t>
            </a:r>
            <a:endParaRPr dirty="0"/>
          </a:p>
          <a:p>
            <a:pPr marL="457200" lvl="0" indent="-342900" algn="l" rtl="0">
              <a:spcBef>
                <a:spcPts val="1000"/>
              </a:spcBef>
              <a:spcAft>
                <a:spcPts val="1000"/>
              </a:spcAft>
              <a:buSzPts val="1800"/>
              <a:buChar char="●"/>
            </a:pPr>
            <a:r>
              <a:rPr lang="en" dirty="0"/>
              <a:t>Transparency: Hold ourselves accountable to the communities we serve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title"/>
          </p:nvPr>
        </p:nvSpPr>
        <p:spPr>
          <a:xfrm>
            <a:off x="311700" y="240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Person-Centered Values in Action</a:t>
            </a:r>
            <a:endParaRPr/>
          </a:p>
        </p:txBody>
      </p:sp>
      <p:sp>
        <p:nvSpPr>
          <p:cNvPr id="283" name="Google Shape;283;p37"/>
          <p:cNvSpPr txBox="1">
            <a:spLocks noGrp="1"/>
          </p:cNvSpPr>
          <p:nvPr>
            <p:ph type="body" idx="1"/>
          </p:nvPr>
        </p:nvSpPr>
        <p:spPr>
          <a:xfrm>
            <a:off x="419225" y="813250"/>
            <a:ext cx="8413200" cy="3967200"/>
          </a:xfrm>
          <a:prstGeom prst="rect">
            <a:avLst/>
          </a:prstGeom>
        </p:spPr>
        <p:txBody>
          <a:bodyPr spcFirstLastPara="1" wrap="square" lIns="91425" tIns="91425" rIns="91425" bIns="91425" anchor="t" anchorCtr="0">
            <a:noAutofit/>
          </a:bodyPr>
          <a:lstStyle/>
          <a:p>
            <a:pPr marL="457200" lvl="0" indent="-317500" algn="l" rtl="0">
              <a:lnSpc>
                <a:spcPct val="107916"/>
              </a:lnSpc>
              <a:spcBef>
                <a:spcPts val="1000"/>
              </a:spcBef>
              <a:spcAft>
                <a:spcPts val="0"/>
              </a:spcAft>
              <a:buSzPts val="1400"/>
              <a:buChar char="●"/>
            </a:pPr>
            <a:r>
              <a:rPr lang="en" sz="1600" b="1" dirty="0"/>
              <a:t>Self-determination (Independence):</a:t>
            </a:r>
            <a:r>
              <a:rPr lang="en" sz="1600" dirty="0"/>
              <a:t> We believe that each individual has the right to design their own vision of a meaningful life of their choice.</a:t>
            </a:r>
            <a:endParaRPr sz="1600" dirty="0"/>
          </a:p>
          <a:p>
            <a:pPr marL="457200" lvl="0" indent="-317500" algn="l" rtl="0">
              <a:lnSpc>
                <a:spcPct val="107916"/>
              </a:lnSpc>
              <a:spcBef>
                <a:spcPts val="1000"/>
              </a:spcBef>
              <a:spcAft>
                <a:spcPts val="0"/>
              </a:spcAft>
              <a:buSzPts val="1400"/>
              <a:buChar char="●"/>
            </a:pPr>
            <a:r>
              <a:rPr lang="en" sz="1600" b="1" dirty="0"/>
              <a:t>Purpose (Productivity):</a:t>
            </a:r>
            <a:r>
              <a:rPr lang="en" sz="1600" dirty="0"/>
              <a:t> We value the contributions of all individuals</a:t>
            </a:r>
            <a:endParaRPr sz="1600" dirty="0"/>
          </a:p>
          <a:p>
            <a:pPr marL="457200" lvl="0" indent="-317500" algn="l" rtl="0">
              <a:lnSpc>
                <a:spcPct val="107916"/>
              </a:lnSpc>
              <a:spcBef>
                <a:spcPts val="1000"/>
              </a:spcBef>
              <a:spcAft>
                <a:spcPts val="0"/>
              </a:spcAft>
              <a:buSzPts val="1400"/>
              <a:buChar char="●"/>
            </a:pPr>
            <a:r>
              <a:rPr lang="en" sz="1600" b="1" dirty="0"/>
              <a:t>Inclusion:</a:t>
            </a:r>
            <a:r>
              <a:rPr lang="en" sz="1600" dirty="0"/>
              <a:t> We fully take part in learning, living, working, and other community activities of our choice.</a:t>
            </a:r>
            <a:endParaRPr sz="1600" dirty="0"/>
          </a:p>
          <a:p>
            <a:pPr marL="457200" lvl="0" indent="-317500" algn="l" rtl="0">
              <a:lnSpc>
                <a:spcPct val="107916"/>
              </a:lnSpc>
              <a:spcBef>
                <a:spcPts val="1000"/>
              </a:spcBef>
              <a:spcAft>
                <a:spcPts val="0"/>
              </a:spcAft>
              <a:buSzPts val="1400"/>
              <a:buChar char="●"/>
            </a:pPr>
            <a:r>
              <a:rPr lang="en" sz="1600" b="1" dirty="0"/>
              <a:t>Integration: </a:t>
            </a:r>
            <a:r>
              <a:rPr lang="en" sz="1600" dirty="0"/>
              <a:t>We have the right to the same opportunities, services, and community resources as other people. This includes access to services as well as access to supported education, employment, healthcare and community life.</a:t>
            </a:r>
            <a:endParaRPr sz="1600" dirty="0"/>
          </a:p>
          <a:p>
            <a:pPr marL="457200" lvl="0" indent="-317500" algn="l" rtl="0">
              <a:spcBef>
                <a:spcPts val="1000"/>
              </a:spcBef>
              <a:spcAft>
                <a:spcPts val="1000"/>
              </a:spcAft>
              <a:buSzPts val="1400"/>
              <a:buChar char="●"/>
            </a:pPr>
            <a:r>
              <a:rPr lang="en" sz="1600" b="1" dirty="0"/>
              <a:t>Belonging:</a:t>
            </a:r>
            <a:r>
              <a:rPr lang="en" sz="1600" dirty="0"/>
              <a:t> We value human connection and honor people’s identities and lived experiences. We all have the right to feel safe at home, at school, at work and in community. </a:t>
            </a: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Community Values in Action</a:t>
            </a:r>
            <a:endParaRPr/>
          </a:p>
        </p:txBody>
      </p:sp>
      <p:sp>
        <p:nvSpPr>
          <p:cNvPr id="289" name="Google Shape;289;p38"/>
          <p:cNvSpPr txBox="1"/>
          <p:nvPr/>
        </p:nvSpPr>
        <p:spPr>
          <a:xfrm>
            <a:off x="311700" y="1017725"/>
            <a:ext cx="8520600" cy="36933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1600" b="1" dirty="0">
                <a:solidFill>
                  <a:srgbClr val="595959"/>
                </a:solidFill>
              </a:rPr>
              <a:t>Our work is with and for the community we serve. No one person or organization can do this work alone and we seek to bridge communities and break down silos. </a:t>
            </a:r>
            <a:endParaRPr sz="1600" dirty="0">
              <a:solidFill>
                <a:srgbClr val="595959"/>
              </a:solidFill>
            </a:endParaRPr>
          </a:p>
          <a:p>
            <a:pPr marL="457200" lvl="0" indent="-317500" algn="l" rtl="0">
              <a:lnSpc>
                <a:spcPct val="107916"/>
              </a:lnSpc>
              <a:spcBef>
                <a:spcPts val="1000"/>
              </a:spcBef>
              <a:spcAft>
                <a:spcPts val="0"/>
              </a:spcAft>
              <a:buClr>
                <a:srgbClr val="595959"/>
              </a:buClr>
              <a:buSzPts val="1400"/>
              <a:buChar char="●"/>
            </a:pPr>
            <a:r>
              <a:rPr lang="en" sz="1600" b="1" dirty="0">
                <a:solidFill>
                  <a:srgbClr val="595959"/>
                </a:solidFill>
              </a:rPr>
              <a:t>Legacy: </a:t>
            </a:r>
            <a:r>
              <a:rPr lang="en" sz="1600" dirty="0">
                <a:solidFill>
                  <a:srgbClr val="595959"/>
                </a:solidFill>
              </a:rPr>
              <a:t>We believe that at each step of our individual paths, we learn more from those who went before us and have more to teach those who follow behind us.</a:t>
            </a:r>
            <a:endParaRPr sz="1600" dirty="0">
              <a:solidFill>
                <a:srgbClr val="595959"/>
              </a:solidFill>
            </a:endParaRPr>
          </a:p>
          <a:p>
            <a:pPr marL="457200" lvl="0" indent="-317500" algn="l" rtl="0">
              <a:lnSpc>
                <a:spcPct val="107916"/>
              </a:lnSpc>
              <a:spcBef>
                <a:spcPts val="1000"/>
              </a:spcBef>
              <a:spcAft>
                <a:spcPts val="0"/>
              </a:spcAft>
              <a:buClr>
                <a:srgbClr val="595959"/>
              </a:buClr>
              <a:buSzPts val="1400"/>
              <a:buChar char="●"/>
            </a:pPr>
            <a:r>
              <a:rPr lang="en" sz="1600" b="1" dirty="0">
                <a:solidFill>
                  <a:srgbClr val="595959"/>
                </a:solidFill>
              </a:rPr>
              <a:t>Collective: </a:t>
            </a:r>
            <a:r>
              <a:rPr lang="en" sz="1600" dirty="0">
                <a:solidFill>
                  <a:srgbClr val="595959"/>
                </a:solidFill>
              </a:rPr>
              <a:t>We bring together </a:t>
            </a:r>
            <a:r>
              <a:rPr lang="en" sz="1600" dirty="0">
                <a:solidFill>
                  <a:schemeClr val="dk2"/>
                </a:solidFill>
              </a:rPr>
              <a:t>capable and powerful community members</a:t>
            </a:r>
            <a:r>
              <a:rPr lang="en" sz="1600" dirty="0">
                <a:solidFill>
                  <a:srgbClr val="595959"/>
                </a:solidFill>
              </a:rPr>
              <a:t> to create long term systems change through their lived experience.  </a:t>
            </a:r>
            <a:endParaRPr sz="1600" dirty="0">
              <a:solidFill>
                <a:srgbClr val="595959"/>
              </a:solidFill>
            </a:endParaRPr>
          </a:p>
          <a:p>
            <a:pPr marL="457200" lvl="0" indent="-317500" algn="l" rtl="0">
              <a:lnSpc>
                <a:spcPct val="107916"/>
              </a:lnSpc>
              <a:spcBef>
                <a:spcPts val="1000"/>
              </a:spcBef>
              <a:spcAft>
                <a:spcPts val="0"/>
              </a:spcAft>
              <a:buClr>
                <a:srgbClr val="595959"/>
              </a:buClr>
              <a:buSzPts val="1400"/>
              <a:buChar char="●"/>
            </a:pPr>
            <a:r>
              <a:rPr lang="en" sz="1600" b="1" dirty="0">
                <a:solidFill>
                  <a:srgbClr val="595959"/>
                </a:solidFill>
              </a:rPr>
              <a:t>Collaborative: </a:t>
            </a:r>
            <a:r>
              <a:rPr lang="en" sz="1600" dirty="0">
                <a:solidFill>
                  <a:srgbClr val="595959"/>
                </a:solidFill>
              </a:rPr>
              <a:t>We work in partnership and we seek to lead, partner, amplify or support projects based on our community’s needs. </a:t>
            </a:r>
            <a:endParaRPr sz="1600" dirty="0">
              <a:solidFill>
                <a:srgbClr val="595959"/>
              </a:solidFill>
            </a:endParaRPr>
          </a:p>
          <a:p>
            <a:pPr marL="457200" lvl="0" indent="-317500" algn="l" rtl="0">
              <a:lnSpc>
                <a:spcPct val="107916"/>
              </a:lnSpc>
              <a:spcBef>
                <a:spcPts val="1000"/>
              </a:spcBef>
              <a:spcAft>
                <a:spcPts val="1000"/>
              </a:spcAft>
              <a:buClr>
                <a:srgbClr val="595959"/>
              </a:buClr>
              <a:buSzPts val="1400"/>
              <a:buChar char="●"/>
            </a:pPr>
            <a:r>
              <a:rPr lang="en" sz="1600" b="1" dirty="0">
                <a:solidFill>
                  <a:srgbClr val="595959"/>
                </a:solidFill>
              </a:rPr>
              <a:t>Forward-thinking: </a:t>
            </a:r>
            <a:r>
              <a:rPr lang="en" sz="1600" dirty="0">
                <a:solidFill>
                  <a:srgbClr val="595959"/>
                </a:solidFill>
              </a:rPr>
              <a:t>Together, we advance disability efforts with and for people with IDD. </a:t>
            </a:r>
            <a:endParaRPr sz="1600" dirty="0">
              <a:solidFill>
                <a:srgbClr val="5959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Person-Centered Values</a:t>
            </a:r>
            <a:endParaRPr/>
          </a:p>
        </p:txBody>
      </p:sp>
      <p:pic>
        <p:nvPicPr>
          <p:cNvPr id="295" name="Google Shape;295;p39" title="Values - logo.jpg"/>
          <p:cNvPicPr preferRelativeResize="0"/>
          <p:nvPr/>
        </p:nvPicPr>
        <p:blipFill>
          <a:blip r:embed="rId3">
            <a:alphaModFix/>
          </a:blip>
          <a:stretch>
            <a:fillRect/>
          </a:stretch>
        </p:blipFill>
        <p:spPr>
          <a:xfrm>
            <a:off x="3094451" y="1539150"/>
            <a:ext cx="3457499" cy="28466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311700" y="347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We Exist</a:t>
            </a:r>
            <a:endParaRPr/>
          </a:p>
        </p:txBody>
      </p:sp>
      <p:sp>
        <p:nvSpPr>
          <p:cNvPr id="304" name="Google Shape;304;p40"/>
          <p:cNvSpPr txBox="1">
            <a:spLocks noGrp="1"/>
          </p:cNvSpPr>
          <p:nvPr>
            <p:ph type="body" idx="1"/>
          </p:nvPr>
        </p:nvSpPr>
        <p:spPr>
          <a:xfrm>
            <a:off x="311700" y="920250"/>
            <a:ext cx="8642400" cy="4054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endParaRPr sz="1200" dirty="0">
              <a:solidFill>
                <a:schemeClr val="dk1"/>
              </a:solidFill>
            </a:endParaRPr>
          </a:p>
          <a:p>
            <a:pPr marL="0" lvl="0" indent="0" algn="l" rtl="0">
              <a:lnSpc>
                <a:spcPct val="95000"/>
              </a:lnSpc>
              <a:spcBef>
                <a:spcPts val="0"/>
              </a:spcBef>
              <a:spcAft>
                <a:spcPts val="0"/>
              </a:spcAft>
              <a:buNone/>
            </a:pPr>
            <a:r>
              <a:rPr lang="en" sz="1200" b="1" dirty="0">
                <a:solidFill>
                  <a:schemeClr val="dk1"/>
                </a:solidFill>
              </a:rPr>
              <a:t>Individual/Family:</a:t>
            </a:r>
            <a:r>
              <a:rPr lang="en" sz="1200" dirty="0">
                <a:solidFill>
                  <a:schemeClr val="dk1"/>
                </a:solidFill>
              </a:rPr>
              <a:t> What a meaningful life looks can be based on a person's interests, strengths, support needs, vision for community, and the intersection of their identities. For individuals with IDD, too often other people define measures of success, worth, and meaning for them based on societal norms, values, and a nondisabled experience of the world</a:t>
            </a:r>
            <a:r>
              <a:rPr lang="en" sz="1200" dirty="0">
                <a:solidFill>
                  <a:schemeClr val="dk1"/>
                </a:solidFill>
                <a:latin typeface="Roboto"/>
                <a:ea typeface="Roboto"/>
                <a:cs typeface="Roboto"/>
                <a:sym typeface="Roboto"/>
              </a:rPr>
              <a:t>.</a:t>
            </a:r>
            <a:endParaRPr sz="1200" dirty="0">
              <a:solidFill>
                <a:schemeClr val="dk1"/>
              </a:solidFill>
              <a:latin typeface="Roboto"/>
              <a:ea typeface="Roboto"/>
              <a:cs typeface="Roboto"/>
              <a:sym typeface="Roboto"/>
            </a:endParaRPr>
          </a:p>
          <a:p>
            <a:pPr marL="0" lvl="0" indent="0" algn="l" rtl="0">
              <a:lnSpc>
                <a:spcPct val="95000"/>
              </a:lnSpc>
              <a:spcBef>
                <a:spcPts val="0"/>
              </a:spcBef>
              <a:spcAft>
                <a:spcPts val="0"/>
              </a:spcAft>
              <a:buNone/>
            </a:pPr>
            <a:endParaRPr sz="1200" dirty="0">
              <a:solidFill>
                <a:schemeClr val="dk1"/>
              </a:solidFill>
              <a:latin typeface="Roboto"/>
              <a:ea typeface="Roboto"/>
              <a:cs typeface="Roboto"/>
              <a:sym typeface="Roboto"/>
            </a:endParaRPr>
          </a:p>
          <a:p>
            <a:pPr marL="0" lvl="0" indent="0" algn="l" rtl="0">
              <a:lnSpc>
                <a:spcPct val="95000"/>
              </a:lnSpc>
              <a:spcBef>
                <a:spcPts val="0"/>
              </a:spcBef>
              <a:spcAft>
                <a:spcPts val="0"/>
              </a:spcAft>
              <a:buNone/>
            </a:pPr>
            <a:r>
              <a:rPr lang="en" sz="1200" b="1" dirty="0">
                <a:solidFill>
                  <a:schemeClr val="dk1"/>
                </a:solidFill>
              </a:rPr>
              <a:t>Community:</a:t>
            </a:r>
            <a:r>
              <a:rPr lang="en" sz="1200" dirty="0">
                <a:solidFill>
                  <a:schemeClr val="dk1"/>
                </a:solidFill>
              </a:rPr>
              <a:t> Today’s disabled adults are the first generation of people with disabilities who are mainly living in community instead of institutional settings. People with disabilities are now integrated into schools, workplaces, and other public spaces thanks to the work of advocates, policymakers, and community workers. While this is a big win, people with disabilities continue to face routine barriers to equitable community integration due to many physical, social, and emotional barriers that exist in our communities. </a:t>
            </a:r>
            <a:endParaRPr sz="1200" dirty="0">
              <a:solidFill>
                <a:schemeClr val="dk1"/>
              </a:solidFill>
            </a:endParaRPr>
          </a:p>
          <a:p>
            <a:pPr marL="0" lvl="0" indent="0" algn="l" rtl="0">
              <a:lnSpc>
                <a:spcPct val="95000"/>
              </a:lnSpc>
              <a:spcBef>
                <a:spcPts val="0"/>
              </a:spcBef>
              <a:spcAft>
                <a:spcPts val="0"/>
              </a:spcAft>
              <a:buNone/>
            </a:pPr>
            <a:endParaRPr sz="1200" dirty="0">
              <a:solidFill>
                <a:schemeClr val="dk1"/>
              </a:solidFill>
            </a:endParaRPr>
          </a:p>
          <a:p>
            <a:pPr marL="0" lvl="0" indent="0" algn="l" rtl="0">
              <a:lnSpc>
                <a:spcPct val="95000"/>
              </a:lnSpc>
              <a:spcBef>
                <a:spcPts val="0"/>
              </a:spcBef>
              <a:spcAft>
                <a:spcPts val="0"/>
              </a:spcAft>
              <a:buNone/>
            </a:pPr>
            <a:r>
              <a:rPr lang="en" sz="1200" b="1" dirty="0">
                <a:solidFill>
                  <a:schemeClr val="dk1"/>
                </a:solidFill>
              </a:rPr>
              <a:t>Systemic: </a:t>
            </a:r>
            <a:r>
              <a:rPr lang="en" sz="1200" dirty="0">
                <a:solidFill>
                  <a:schemeClr val="dk1"/>
                </a:solidFill>
              </a:rPr>
              <a:t>Our systems models (medical, educational, employment and others) require that deficits and functioning levels are identified to allow an individual to access services that support independence. Sometimes too much emphasis may be placed on these assessments to determine an individual's potential leading to expected educational, employment and health trajectories. Policies and laws often reinforce these deficit models.</a:t>
            </a:r>
            <a:endParaRPr sz="1200" dirty="0">
              <a:solidFill>
                <a:schemeClr val="dk1"/>
              </a:solidFill>
            </a:endParaRPr>
          </a:p>
          <a:p>
            <a:pPr marL="0" lvl="0" indent="0" algn="l" rtl="0">
              <a:lnSpc>
                <a:spcPct val="95000"/>
              </a:lnSpc>
              <a:spcBef>
                <a:spcPts val="0"/>
              </a:spcBef>
              <a:spcAft>
                <a:spcPts val="0"/>
              </a:spcAft>
              <a:buNone/>
            </a:pPr>
            <a:endParaRPr sz="1200" dirty="0">
              <a:solidFill>
                <a:schemeClr val="dk1"/>
              </a:solidFill>
            </a:endParaRPr>
          </a:p>
          <a:p>
            <a:pPr marL="0" lvl="0" indent="0" algn="l" rtl="0">
              <a:lnSpc>
                <a:spcPct val="95000"/>
              </a:lnSpc>
              <a:spcBef>
                <a:spcPts val="0"/>
              </a:spcBef>
              <a:spcAft>
                <a:spcPts val="0"/>
              </a:spcAft>
              <a:buClr>
                <a:schemeClr val="dk1"/>
              </a:buClr>
              <a:buSzPts val="1100"/>
              <a:buFont typeface="Arial"/>
              <a:buNone/>
            </a:pPr>
            <a:r>
              <a:rPr lang="en" sz="1200" dirty="0">
                <a:solidFill>
                  <a:schemeClr val="dk1"/>
                </a:solidFill>
              </a:rPr>
              <a:t>Together, these conditions lead to a</a:t>
            </a:r>
            <a:r>
              <a:rPr lang="en" sz="1200" b="1" dirty="0">
                <a:solidFill>
                  <a:schemeClr val="dk1"/>
                </a:solidFill>
              </a:rPr>
              <a:t> loss of joy and connection, and unrealized potential, which ultimately leads to poor social and health outcomes for people with IDD. </a:t>
            </a:r>
            <a:r>
              <a:rPr lang="en" sz="1200" dirty="0">
                <a:solidFill>
                  <a:schemeClr val="dk1"/>
                </a:solidFill>
                <a:highlight>
                  <a:schemeClr val="lt1"/>
                </a:highlight>
              </a:rPr>
              <a:t>Our role at the Council is to create the </a:t>
            </a:r>
            <a:r>
              <a:rPr lang="en" sz="1200" b="1" dirty="0">
                <a:solidFill>
                  <a:schemeClr val="dk1"/>
                </a:solidFill>
                <a:highlight>
                  <a:schemeClr val="lt1"/>
                </a:highlight>
              </a:rPr>
              <a:t>individual, community and systems level conditions </a:t>
            </a:r>
            <a:r>
              <a:rPr lang="en" sz="1200" dirty="0">
                <a:solidFill>
                  <a:schemeClr val="dk1"/>
                </a:solidFill>
                <a:highlight>
                  <a:schemeClr val="lt1"/>
                </a:highlight>
              </a:rPr>
              <a:t>that allow people with intellectual and developmental disabilities the ability to achieve their vision of a meaningful life. </a:t>
            </a:r>
            <a:endParaRPr sz="1200" b="1" dirty="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title"/>
          </p:nvPr>
        </p:nvSpPr>
        <p:spPr>
          <a:xfrm>
            <a:off x="311700" y="201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Conditions for Change</a:t>
            </a:r>
            <a:endParaRPr/>
          </a:p>
        </p:txBody>
      </p:sp>
      <p:pic>
        <p:nvPicPr>
          <p:cNvPr id="310" name="Google Shape;310;p41" title="Activities and values.jpg"/>
          <p:cNvPicPr preferRelativeResize="0"/>
          <p:nvPr/>
        </p:nvPicPr>
        <p:blipFill>
          <a:blip r:embed="rId3">
            <a:alphaModFix/>
          </a:blip>
          <a:stretch>
            <a:fillRect/>
          </a:stretch>
        </p:blipFill>
        <p:spPr>
          <a:xfrm>
            <a:off x="1042075" y="773925"/>
            <a:ext cx="2405924" cy="2102651"/>
          </a:xfrm>
          <a:prstGeom prst="rect">
            <a:avLst/>
          </a:prstGeom>
          <a:noFill/>
          <a:ln w="9525" cap="flat" cmpd="sng">
            <a:solidFill>
              <a:schemeClr val="dk2"/>
            </a:solidFill>
            <a:prstDash val="solid"/>
            <a:round/>
            <a:headEnd type="none" w="sm" len="sm"/>
            <a:tailEnd type="none" w="sm" len="sm"/>
          </a:ln>
        </p:spPr>
      </p:pic>
      <p:pic>
        <p:nvPicPr>
          <p:cNvPr id="311" name="Google Shape;311;p41" title="Levels and values.jpg"/>
          <p:cNvPicPr preferRelativeResize="0"/>
          <p:nvPr/>
        </p:nvPicPr>
        <p:blipFill>
          <a:blip r:embed="rId4">
            <a:alphaModFix/>
          </a:blip>
          <a:stretch>
            <a:fillRect/>
          </a:stretch>
        </p:blipFill>
        <p:spPr>
          <a:xfrm>
            <a:off x="4396375" y="884900"/>
            <a:ext cx="3609875" cy="3924374"/>
          </a:xfrm>
          <a:prstGeom prst="rect">
            <a:avLst/>
          </a:prstGeom>
          <a:noFill/>
          <a:ln w="9525" cap="flat" cmpd="sng">
            <a:solidFill>
              <a:schemeClr val="dk2"/>
            </a:solidFill>
            <a:prstDash val="solid"/>
            <a:round/>
            <a:headEnd type="none" w="sm" len="sm"/>
            <a:tailEnd type="none" w="sm" len="sm"/>
          </a:ln>
        </p:spPr>
      </p:pic>
      <p:pic>
        <p:nvPicPr>
          <p:cNvPr id="312" name="Google Shape;312;p41" title="Levels.jpg"/>
          <p:cNvPicPr preferRelativeResize="0"/>
          <p:nvPr/>
        </p:nvPicPr>
        <p:blipFill>
          <a:blip r:embed="rId5">
            <a:alphaModFix/>
          </a:blip>
          <a:stretch>
            <a:fillRect/>
          </a:stretch>
        </p:blipFill>
        <p:spPr>
          <a:xfrm>
            <a:off x="1042075" y="2942167"/>
            <a:ext cx="2405924" cy="2102659"/>
          </a:xfrm>
          <a:prstGeom prst="rect">
            <a:avLst/>
          </a:prstGeom>
          <a:noFill/>
          <a:ln w="9525" cap="flat" cmpd="sng">
            <a:solidFill>
              <a:schemeClr val="dk2"/>
            </a:solidFill>
            <a:prstDash val="solid"/>
            <a:round/>
            <a:headEnd type="none" w="sm" len="sm"/>
            <a:tailEnd type="none" w="sm" len="sm"/>
          </a:ln>
        </p:spPr>
      </p:pic>
      <p:sp>
        <p:nvSpPr>
          <p:cNvPr id="313" name="Google Shape;313;p41"/>
          <p:cNvSpPr txBox="1"/>
          <p:nvPr/>
        </p:nvSpPr>
        <p:spPr>
          <a:xfrm>
            <a:off x="494400" y="773925"/>
            <a:ext cx="37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1.</a:t>
            </a:r>
            <a:endParaRPr sz="1800">
              <a:solidFill>
                <a:schemeClr val="dk2"/>
              </a:solidFill>
            </a:endParaRPr>
          </a:p>
        </p:txBody>
      </p:sp>
      <p:sp>
        <p:nvSpPr>
          <p:cNvPr id="314" name="Google Shape;314;p41"/>
          <p:cNvSpPr txBox="1"/>
          <p:nvPr/>
        </p:nvSpPr>
        <p:spPr>
          <a:xfrm>
            <a:off x="546600" y="2942175"/>
            <a:ext cx="37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2.</a:t>
            </a:r>
            <a:endParaRPr sz="1800">
              <a:solidFill>
                <a:schemeClr val="dk2"/>
              </a:solidFill>
            </a:endParaRPr>
          </a:p>
        </p:txBody>
      </p:sp>
      <p:sp>
        <p:nvSpPr>
          <p:cNvPr id="315" name="Google Shape;315;p41"/>
          <p:cNvSpPr txBox="1"/>
          <p:nvPr/>
        </p:nvSpPr>
        <p:spPr>
          <a:xfrm>
            <a:off x="3985125" y="884900"/>
            <a:ext cx="37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3.</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Linking Our Values to Our Work</a:t>
            </a:r>
            <a:endParaRPr/>
          </a:p>
        </p:txBody>
      </p:sp>
      <p:sp>
        <p:nvSpPr>
          <p:cNvPr id="321" name="Google Shape;321;p42"/>
          <p:cNvSpPr txBox="1">
            <a:spLocks noGrp="1"/>
          </p:cNvSpPr>
          <p:nvPr>
            <p:ph type="body" idx="1"/>
          </p:nvPr>
        </p:nvSpPr>
        <p:spPr>
          <a:xfrm>
            <a:off x="896575" y="1494300"/>
            <a:ext cx="3675300" cy="334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Impact Areas:</a:t>
            </a:r>
            <a:endParaRPr/>
          </a:p>
          <a:p>
            <a:pPr marL="457200" lvl="0" indent="-342900" algn="l" rtl="0">
              <a:spcBef>
                <a:spcPts val="1200"/>
              </a:spcBef>
              <a:spcAft>
                <a:spcPts val="0"/>
              </a:spcAft>
              <a:buSzPts val="1800"/>
              <a:buChar char="●"/>
            </a:pPr>
            <a:r>
              <a:rPr lang="en"/>
              <a:t>Education</a:t>
            </a:r>
            <a:endParaRPr/>
          </a:p>
          <a:p>
            <a:pPr marL="457200" lvl="0" indent="-342900" algn="l" rtl="0">
              <a:spcBef>
                <a:spcPts val="1000"/>
              </a:spcBef>
              <a:spcAft>
                <a:spcPts val="0"/>
              </a:spcAft>
              <a:buSzPts val="1800"/>
              <a:buChar char="●"/>
            </a:pPr>
            <a:r>
              <a:rPr lang="en"/>
              <a:t>Advocacy</a:t>
            </a:r>
            <a:endParaRPr/>
          </a:p>
          <a:p>
            <a:pPr marL="457200" lvl="0" indent="-342900" algn="l" rtl="0">
              <a:spcBef>
                <a:spcPts val="1000"/>
              </a:spcBef>
              <a:spcAft>
                <a:spcPts val="1000"/>
              </a:spcAft>
              <a:buSzPts val="1800"/>
              <a:buChar char="●"/>
            </a:pPr>
            <a:r>
              <a:rPr lang="en"/>
              <a:t>Grant Making</a:t>
            </a:r>
            <a:endParaRPr/>
          </a:p>
        </p:txBody>
      </p:sp>
      <p:pic>
        <p:nvPicPr>
          <p:cNvPr id="322" name="Google Shape;322;p42" title="Values - icons.jpg"/>
          <p:cNvPicPr preferRelativeResize="0"/>
          <p:nvPr/>
        </p:nvPicPr>
        <p:blipFill>
          <a:blip r:embed="rId3">
            <a:alphaModFix/>
          </a:blip>
          <a:stretch>
            <a:fillRect/>
          </a:stretch>
        </p:blipFill>
        <p:spPr>
          <a:xfrm>
            <a:off x="4724400" y="1322525"/>
            <a:ext cx="3738574" cy="32262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p:cNvSpPr txBox="1">
            <a:spLocks noGrp="1"/>
          </p:cNvSpPr>
          <p:nvPr>
            <p:ph type="title"/>
          </p:nvPr>
        </p:nvSpPr>
        <p:spPr>
          <a:xfrm>
            <a:off x="311700" y="138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 Are Working Towards</a:t>
            </a:r>
            <a:endParaRPr/>
          </a:p>
        </p:txBody>
      </p:sp>
      <p:pic>
        <p:nvPicPr>
          <p:cNvPr id="328" name="Google Shape;328;p43" title="Theory of change icons.jpg"/>
          <p:cNvPicPr preferRelativeResize="0"/>
          <p:nvPr/>
        </p:nvPicPr>
        <p:blipFill>
          <a:blip r:embed="rId3">
            <a:alphaModFix/>
          </a:blip>
          <a:stretch>
            <a:fillRect/>
          </a:stretch>
        </p:blipFill>
        <p:spPr>
          <a:xfrm>
            <a:off x="1014150" y="711000"/>
            <a:ext cx="7589827" cy="4269275"/>
          </a:xfrm>
          <a:prstGeom prst="rect">
            <a:avLst/>
          </a:prstGeom>
          <a:noFill/>
          <a:ln w="9525" cap="flat" cmpd="sng">
            <a:solidFill>
              <a:schemeClr val="dk2"/>
            </a:solidFill>
            <a:prstDash val="solid"/>
            <a:round/>
            <a:headEnd type="none" w="sm" len="sm"/>
            <a:tailEnd type="none" w="sm" len="sm"/>
          </a:ln>
        </p:spPr>
      </p:pic>
      <p:sp>
        <p:nvSpPr>
          <p:cNvPr id="329" name="Google Shape;329;p43"/>
          <p:cNvSpPr txBox="1"/>
          <p:nvPr/>
        </p:nvSpPr>
        <p:spPr>
          <a:xfrm>
            <a:off x="545275" y="711000"/>
            <a:ext cx="37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1.</a:t>
            </a:r>
            <a:endParaRPr sz="18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Needs Assessment Objectives</a:t>
            </a:r>
            <a:endParaRPr/>
          </a:p>
        </p:txBody>
      </p:sp>
      <p:sp>
        <p:nvSpPr>
          <p:cNvPr id="355" name="Google Shape;355;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Develop and Prepare for state plan for the next 5 years</a:t>
            </a:r>
            <a:endParaRPr dirty="0"/>
          </a:p>
          <a:p>
            <a:pPr marL="914400" lvl="1" indent="-317500" algn="l" rtl="0">
              <a:spcBef>
                <a:spcPts val="0"/>
              </a:spcBef>
              <a:spcAft>
                <a:spcPts val="0"/>
              </a:spcAft>
              <a:buSzPts val="1400"/>
              <a:buChar char="○"/>
            </a:pPr>
            <a:r>
              <a:rPr lang="en" dirty="0"/>
              <a:t>Developed through data driven strategic planning</a:t>
            </a:r>
            <a:endParaRPr dirty="0"/>
          </a:p>
          <a:p>
            <a:pPr marL="457200" lvl="0" indent="-342900" algn="l" rtl="0">
              <a:spcBef>
                <a:spcPts val="1000"/>
              </a:spcBef>
              <a:spcAft>
                <a:spcPts val="0"/>
              </a:spcAft>
              <a:buSzPts val="1800"/>
              <a:buChar char="●"/>
            </a:pPr>
            <a:r>
              <a:rPr lang="en" dirty="0"/>
              <a:t>Identify health disparities, disadvantages, challenges for people with IDD.</a:t>
            </a:r>
            <a:endParaRPr dirty="0"/>
          </a:p>
          <a:p>
            <a:pPr marL="914400" lvl="1" indent="-317500" algn="l" rtl="0">
              <a:spcBef>
                <a:spcPts val="0"/>
              </a:spcBef>
              <a:spcAft>
                <a:spcPts val="0"/>
              </a:spcAft>
              <a:buSzPts val="1400"/>
              <a:buChar char="○"/>
            </a:pPr>
            <a:r>
              <a:rPr lang="en" dirty="0"/>
              <a:t>Gather input on importances of issues</a:t>
            </a:r>
            <a:endParaRPr dirty="0"/>
          </a:p>
          <a:p>
            <a:pPr marL="457200" lvl="0" indent="-342900" algn="l" rtl="0">
              <a:spcBef>
                <a:spcPts val="1000"/>
              </a:spcBef>
              <a:spcAft>
                <a:spcPts val="0"/>
              </a:spcAft>
              <a:buSzPts val="1800"/>
              <a:buChar char="●"/>
            </a:pPr>
            <a:r>
              <a:rPr lang="en" dirty="0"/>
              <a:t>Review our Comprehensive Review and Analysis Data</a:t>
            </a:r>
            <a:endParaRPr dirty="0"/>
          </a:p>
          <a:p>
            <a:pPr marL="914400" lvl="1" indent="-317500" algn="l" rtl="0">
              <a:spcBef>
                <a:spcPts val="0"/>
              </a:spcBef>
              <a:spcAft>
                <a:spcPts val="0"/>
              </a:spcAft>
              <a:buSzPts val="1400"/>
              <a:buChar char="○"/>
            </a:pPr>
            <a:r>
              <a:rPr lang="en" dirty="0"/>
              <a:t>Identify the priorities that lead to goals in advocacy, capacity building and systems change</a:t>
            </a:r>
            <a:endParaRPr dirty="0"/>
          </a:p>
          <a:p>
            <a:pPr marL="457200" lvl="0" indent="-342900" algn="l" rtl="0">
              <a:spcBef>
                <a:spcPts val="1000"/>
              </a:spcBef>
              <a:spcAft>
                <a:spcPts val="0"/>
              </a:spcAft>
              <a:buSzPts val="1800"/>
              <a:buChar char="●"/>
            </a:pPr>
            <a:r>
              <a:rPr lang="en" dirty="0"/>
              <a:t>Gather information from people with IDD and their families from culturally diverse groups and communities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Federal Requirements</a:t>
            </a:r>
            <a:endParaRPr/>
          </a:p>
        </p:txBody>
      </p:sp>
      <p:sp>
        <p:nvSpPr>
          <p:cNvPr id="361" name="Google Shape;361;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The Comprehensive Review and Analysis section should show understanding and analysis of:</a:t>
            </a:r>
            <a:endParaRPr/>
          </a:p>
          <a:p>
            <a:pPr marL="457200" lvl="0" indent="-342900" algn="l" rtl="0">
              <a:spcBef>
                <a:spcPts val="1200"/>
              </a:spcBef>
              <a:spcAft>
                <a:spcPts val="0"/>
              </a:spcAft>
              <a:buSzPts val="1800"/>
              <a:buChar char="●"/>
            </a:pPr>
            <a:r>
              <a:rPr lang="en"/>
              <a:t>Required demographic data (state level and people with disabilities). </a:t>
            </a:r>
            <a:endParaRPr/>
          </a:p>
          <a:p>
            <a:pPr marL="457200" lvl="0" indent="-342900" algn="l" rtl="0">
              <a:spcBef>
                <a:spcPts val="1000"/>
              </a:spcBef>
              <a:spcAft>
                <a:spcPts val="0"/>
              </a:spcAft>
              <a:buSzPts val="1800"/>
              <a:buChar char="●"/>
            </a:pPr>
            <a:r>
              <a:rPr lang="en"/>
              <a:t>Services, supports, and other assistance that are available to people with intellectual and developmental disabilities (ID/DD) and their families. </a:t>
            </a:r>
            <a:endParaRPr/>
          </a:p>
          <a:p>
            <a:pPr marL="914400" lvl="1" indent="-317500" algn="l" rtl="0">
              <a:spcBef>
                <a:spcPts val="1000"/>
              </a:spcBef>
              <a:spcAft>
                <a:spcPts val="0"/>
              </a:spcAft>
              <a:buSzPts val="1400"/>
              <a:buChar char="○"/>
            </a:pPr>
            <a:r>
              <a:rPr lang="en"/>
              <a:t>Required - Health/Healthcare • Employment • Informal and Formal Services and supports • Interagency Initiatives</a:t>
            </a:r>
            <a:endParaRPr/>
          </a:p>
          <a:p>
            <a:pPr marL="914400" lvl="1" indent="-317500" algn="l" rtl="0">
              <a:spcBef>
                <a:spcPts val="0"/>
              </a:spcBef>
              <a:spcAft>
                <a:spcPts val="0"/>
              </a:spcAft>
              <a:buSzPts val="1400"/>
              <a:buChar char="○"/>
            </a:pPr>
            <a:r>
              <a:rPr lang="en"/>
              <a:t>Optional - Quality Assurance • Education/Early Intervention • Housing • Transportation • Childcare • Recreation</a:t>
            </a:r>
            <a:endParaRPr/>
          </a:p>
          <a:p>
            <a:pPr marL="457200" lvl="0" indent="-342900" algn="l" rtl="0">
              <a:spcBef>
                <a:spcPts val="1000"/>
              </a:spcBef>
              <a:spcAft>
                <a:spcPts val="0"/>
              </a:spcAft>
              <a:buSzPts val="1800"/>
              <a:buChar char="●"/>
            </a:pPr>
            <a:r>
              <a:rPr lang="en"/>
              <a:t>The unmet needs for services, supports, and other assistance for people with ID/DD and their families.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About Us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Planning and Development Stage - February 2025</a:t>
            </a:r>
            <a:endParaRPr dirty="0"/>
          </a:p>
        </p:txBody>
      </p:sp>
      <p:sp>
        <p:nvSpPr>
          <p:cNvPr id="367" name="Google Shape;367;p49"/>
          <p:cNvSpPr txBox="1">
            <a:spLocks noGrp="1"/>
          </p:cNvSpPr>
          <p:nvPr>
            <p:ph type="body" idx="1"/>
          </p:nvPr>
        </p:nvSpPr>
        <p:spPr>
          <a:xfrm>
            <a:off x="311700" y="1297675"/>
            <a:ext cx="8300100" cy="335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February 2025</a:t>
            </a:r>
            <a:r>
              <a:rPr lang="en" sz="1800" dirty="0"/>
              <a:t>:</a:t>
            </a:r>
            <a:endParaRPr sz="1800" dirty="0"/>
          </a:p>
          <a:p>
            <a:pPr marL="457200" lvl="0" indent="-342900" algn="l" rtl="0">
              <a:lnSpc>
                <a:spcPct val="60000"/>
              </a:lnSpc>
              <a:spcBef>
                <a:spcPts val="1200"/>
              </a:spcBef>
              <a:spcAft>
                <a:spcPts val="0"/>
              </a:spcAft>
              <a:buSzPts val="1800"/>
              <a:buChar char="●"/>
            </a:pPr>
            <a:r>
              <a:rPr lang="en" sz="1800" dirty="0"/>
              <a:t>Conduct Literature Review</a:t>
            </a:r>
            <a:endParaRPr dirty="0"/>
          </a:p>
          <a:p>
            <a:pPr marL="914400" lvl="1" indent="-317500" algn="l" rtl="0">
              <a:lnSpc>
                <a:spcPct val="60000"/>
              </a:lnSpc>
              <a:spcBef>
                <a:spcPts val="1000"/>
              </a:spcBef>
              <a:spcAft>
                <a:spcPts val="0"/>
              </a:spcAft>
              <a:buSzPts val="1400"/>
              <a:buChar char="○"/>
            </a:pPr>
            <a:r>
              <a:rPr lang="en" sz="1400" dirty="0"/>
              <a:t>Provide a comprehensive overview of existing knowledge on gaps of IDD</a:t>
            </a:r>
            <a:endParaRPr sz="1400" dirty="0"/>
          </a:p>
          <a:p>
            <a:pPr marL="914400" lvl="1" indent="-317500" algn="l" rtl="0">
              <a:lnSpc>
                <a:spcPct val="60000"/>
              </a:lnSpc>
              <a:spcBef>
                <a:spcPts val="1000"/>
              </a:spcBef>
              <a:spcAft>
                <a:spcPts val="0"/>
              </a:spcAft>
              <a:buSzPts val="1400"/>
              <a:buChar char="○"/>
            </a:pPr>
            <a:r>
              <a:rPr lang="en" sz="1400" dirty="0"/>
              <a:t>Build knowledge surrounding the IDD community</a:t>
            </a:r>
            <a:endParaRPr sz="1400" dirty="0"/>
          </a:p>
          <a:p>
            <a:pPr marL="457200" lvl="0" indent="-342900" algn="l" rtl="0">
              <a:spcBef>
                <a:spcPts val="1000"/>
              </a:spcBef>
              <a:spcAft>
                <a:spcPts val="0"/>
              </a:spcAft>
              <a:buSzPts val="1800"/>
              <a:buChar char="●"/>
            </a:pPr>
            <a:r>
              <a:rPr lang="en" sz="1800" dirty="0"/>
              <a:t>Next: Develop Survey for 2025</a:t>
            </a:r>
            <a:endParaRPr sz="1800" dirty="0"/>
          </a:p>
          <a:p>
            <a:pPr marL="914400" lvl="1" indent="-317500" algn="l" rtl="0">
              <a:spcBef>
                <a:spcPts val="0"/>
              </a:spcBef>
              <a:spcAft>
                <a:spcPts val="0"/>
              </a:spcAft>
              <a:buSzPts val="1400"/>
              <a:buChar char="○"/>
            </a:pPr>
            <a:r>
              <a:rPr lang="en" sz="1400" dirty="0"/>
              <a:t>Address required and optional areas for federal requirements </a:t>
            </a:r>
            <a:endParaRPr sz="1400" dirty="0"/>
          </a:p>
          <a:p>
            <a:pPr marL="914400" lvl="1" indent="-317500" algn="l" rtl="0">
              <a:spcBef>
                <a:spcPts val="0"/>
              </a:spcBef>
              <a:spcAft>
                <a:spcPts val="0"/>
              </a:spcAft>
              <a:buSzPts val="1400"/>
              <a:buChar char="○"/>
            </a:pPr>
            <a:r>
              <a:rPr lang="en" sz="1400" dirty="0"/>
              <a:t>Address relationships with others, quality of life, and health and well-being</a:t>
            </a:r>
            <a:endParaRPr sz="1400" dirty="0"/>
          </a:p>
          <a:p>
            <a:pPr marL="457200" lvl="0" indent="-342900" algn="l" rtl="0">
              <a:spcBef>
                <a:spcPts val="1000"/>
              </a:spcBef>
              <a:spcAft>
                <a:spcPts val="0"/>
              </a:spcAft>
              <a:buSzPts val="1800"/>
              <a:buChar char="●"/>
            </a:pPr>
            <a:r>
              <a:rPr lang="en" sz="1800" dirty="0"/>
              <a:t>Apply Theory of Change and Meaningful Life Model </a:t>
            </a:r>
            <a:endParaRPr sz="1800" dirty="0"/>
          </a:p>
          <a:p>
            <a:pPr marL="914400" lvl="1" indent="-317500" algn="l" rtl="0">
              <a:spcBef>
                <a:spcPts val="0"/>
              </a:spcBef>
              <a:spcAft>
                <a:spcPts val="0"/>
              </a:spcAft>
              <a:buSzPts val="1400"/>
              <a:buChar char="○"/>
            </a:pPr>
            <a:r>
              <a:rPr lang="en" sz="1400" dirty="0"/>
              <a:t>Individual outcomes</a:t>
            </a:r>
            <a:endParaRPr sz="1400" dirty="0"/>
          </a:p>
          <a:p>
            <a:pPr marL="914400" lvl="1" indent="-317500" algn="l" rtl="0">
              <a:spcBef>
                <a:spcPts val="0"/>
              </a:spcBef>
              <a:spcAft>
                <a:spcPts val="0"/>
              </a:spcAft>
              <a:buSzPts val="1400"/>
              <a:buChar char="○"/>
            </a:pPr>
            <a:r>
              <a:rPr lang="en" sz="1400" dirty="0"/>
              <a:t>Community outcomes</a:t>
            </a:r>
            <a:endParaRPr sz="1400" dirty="0"/>
          </a:p>
          <a:p>
            <a:pPr marL="914400" lvl="1" indent="-317500" algn="l" rtl="0">
              <a:spcBef>
                <a:spcPts val="0"/>
              </a:spcBef>
              <a:spcAft>
                <a:spcPts val="0"/>
              </a:spcAft>
              <a:buSzPts val="1400"/>
              <a:buChar char="○"/>
            </a:pPr>
            <a:r>
              <a:rPr lang="en" sz="1400" dirty="0"/>
              <a:t>Systemic outcomes</a:t>
            </a:r>
            <a:endParaRP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Collection and Analysis: January-September 2025</a:t>
            </a:r>
            <a:endParaRPr/>
          </a:p>
        </p:txBody>
      </p:sp>
      <p:sp>
        <p:nvSpPr>
          <p:cNvPr id="373" name="Google Shape;373;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440"/>
              <a:buNone/>
            </a:pPr>
            <a:r>
              <a:rPr lang="en" b="1" dirty="0"/>
              <a:t>March-May 2025:</a:t>
            </a:r>
            <a:endParaRPr b="1" dirty="0"/>
          </a:p>
          <a:p>
            <a:pPr marL="457200" lvl="0" indent="-317500" algn="l" rtl="0">
              <a:lnSpc>
                <a:spcPct val="95000"/>
              </a:lnSpc>
              <a:spcBef>
                <a:spcPts val="1200"/>
              </a:spcBef>
              <a:spcAft>
                <a:spcPts val="0"/>
              </a:spcAft>
              <a:buSzPts val="1400"/>
              <a:buChar char="●"/>
            </a:pPr>
            <a:r>
              <a:rPr lang="en" sz="1400" dirty="0"/>
              <a:t>Create a form/survey link for people to complete electronically.</a:t>
            </a:r>
            <a:endParaRPr sz="1400" dirty="0"/>
          </a:p>
          <a:p>
            <a:pPr marL="457200" lvl="0" indent="-317500" algn="l" rtl="0">
              <a:lnSpc>
                <a:spcPct val="95000"/>
              </a:lnSpc>
              <a:spcBef>
                <a:spcPts val="0"/>
              </a:spcBef>
              <a:spcAft>
                <a:spcPts val="0"/>
              </a:spcAft>
              <a:buSzPts val="1400"/>
              <a:buChar char="●"/>
            </a:pPr>
            <a:r>
              <a:rPr lang="en" sz="1400" dirty="0"/>
              <a:t>Distribute via community partners, social media, email and family networks</a:t>
            </a:r>
            <a:endParaRPr sz="1400" dirty="0"/>
          </a:p>
          <a:p>
            <a:pPr marL="0" lvl="0" indent="0" algn="l" rtl="0">
              <a:lnSpc>
                <a:spcPct val="95000"/>
              </a:lnSpc>
              <a:spcBef>
                <a:spcPts val="1200"/>
              </a:spcBef>
              <a:spcAft>
                <a:spcPts val="0"/>
              </a:spcAft>
              <a:buSzPts val="440"/>
              <a:buNone/>
            </a:pPr>
            <a:r>
              <a:rPr lang="en" b="1" dirty="0"/>
              <a:t>June-August 2025:</a:t>
            </a:r>
            <a:endParaRPr b="1" dirty="0"/>
          </a:p>
          <a:p>
            <a:pPr marL="457200" lvl="0" indent="-317500" algn="l" rtl="0">
              <a:lnSpc>
                <a:spcPct val="95000"/>
              </a:lnSpc>
              <a:spcBef>
                <a:spcPts val="1200"/>
              </a:spcBef>
              <a:spcAft>
                <a:spcPts val="0"/>
              </a:spcAft>
              <a:buSzPts val="1400"/>
              <a:buChar char="●"/>
            </a:pPr>
            <a:r>
              <a:rPr lang="en" sz="1400" dirty="0"/>
              <a:t>Identify and correct gaps with our data collection process</a:t>
            </a:r>
            <a:endParaRPr sz="1400" dirty="0"/>
          </a:p>
          <a:p>
            <a:pPr marL="457200" lvl="0" indent="-317500" algn="l" rtl="0">
              <a:lnSpc>
                <a:spcPct val="95000"/>
              </a:lnSpc>
              <a:spcBef>
                <a:spcPts val="0"/>
              </a:spcBef>
              <a:spcAft>
                <a:spcPts val="0"/>
              </a:spcAft>
              <a:buSzPts val="1400"/>
              <a:buChar char="●"/>
            </a:pPr>
            <a:r>
              <a:rPr lang="en" sz="1400" dirty="0"/>
              <a:t>Adjust survey distribution to close gaps</a:t>
            </a:r>
            <a:endParaRPr sz="1400" dirty="0"/>
          </a:p>
          <a:p>
            <a:pPr marL="457200" lvl="0" indent="-317500" algn="l" rtl="0">
              <a:lnSpc>
                <a:spcPct val="95000"/>
              </a:lnSpc>
              <a:spcBef>
                <a:spcPts val="0"/>
              </a:spcBef>
              <a:spcAft>
                <a:spcPts val="0"/>
              </a:spcAft>
              <a:buSzPts val="1400"/>
              <a:buChar char="●"/>
            </a:pPr>
            <a:r>
              <a:rPr lang="en" sz="1400" dirty="0"/>
              <a:t>Continue data collection, targeting communities we have not yet heard from</a:t>
            </a:r>
            <a:endParaRPr sz="1400" dirty="0"/>
          </a:p>
          <a:p>
            <a:pPr marL="0" lvl="0" indent="0" algn="l" rtl="0">
              <a:lnSpc>
                <a:spcPct val="95000"/>
              </a:lnSpc>
              <a:spcBef>
                <a:spcPts val="1000"/>
              </a:spcBef>
              <a:spcAft>
                <a:spcPts val="0"/>
              </a:spcAft>
              <a:buSzPts val="440"/>
              <a:buNone/>
            </a:pPr>
            <a:r>
              <a:rPr lang="en" b="1" dirty="0"/>
              <a:t>August-September 2025: </a:t>
            </a:r>
            <a:endParaRPr b="1" dirty="0"/>
          </a:p>
          <a:p>
            <a:pPr marL="457200" lvl="0" indent="-317500" algn="l" rtl="0">
              <a:lnSpc>
                <a:spcPct val="95000"/>
              </a:lnSpc>
              <a:spcBef>
                <a:spcPts val="1200"/>
              </a:spcBef>
              <a:spcAft>
                <a:spcPts val="0"/>
              </a:spcAft>
              <a:buSzPts val="1400"/>
              <a:buChar char="●"/>
            </a:pPr>
            <a:r>
              <a:rPr lang="en" sz="1400" dirty="0"/>
              <a:t>Perform quantitative and qualitative data analysis</a:t>
            </a:r>
            <a:endParaRPr sz="1400" dirty="0"/>
          </a:p>
          <a:p>
            <a:pPr marL="457200" lvl="0" indent="-317500" algn="l" rtl="0">
              <a:lnSpc>
                <a:spcPct val="95000"/>
              </a:lnSpc>
              <a:spcBef>
                <a:spcPts val="0"/>
              </a:spcBef>
              <a:spcAft>
                <a:spcPts val="0"/>
              </a:spcAft>
              <a:buSzPts val="1400"/>
              <a:buChar char="●"/>
            </a:pPr>
            <a:r>
              <a:rPr lang="en" sz="1400" dirty="0"/>
              <a:t>Identify common themes and findings</a:t>
            </a:r>
            <a:endParaRPr sz="1400" dirty="0"/>
          </a:p>
          <a:p>
            <a:pPr marL="0" lvl="0" indent="0" algn="l" rtl="0">
              <a:lnSpc>
                <a:spcPct val="95000"/>
              </a:lnSpc>
              <a:spcBef>
                <a:spcPts val="1200"/>
              </a:spcBef>
              <a:spcAft>
                <a:spcPts val="1200"/>
              </a:spcAft>
              <a:buSzPts val="440"/>
              <a:buNone/>
            </a:pPr>
            <a:endParaRPr sz="72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State Plan Development: Oct 2025 - Aug 2026</a:t>
            </a:r>
            <a:endParaRPr/>
          </a:p>
        </p:txBody>
      </p:sp>
      <p:sp>
        <p:nvSpPr>
          <p:cNvPr id="379" name="Google Shape;379;p51"/>
          <p:cNvSpPr txBox="1">
            <a:spLocks noGrp="1"/>
          </p:cNvSpPr>
          <p:nvPr>
            <p:ph type="body" idx="1"/>
          </p:nvPr>
        </p:nvSpPr>
        <p:spPr>
          <a:xfrm>
            <a:off x="311700" y="1017725"/>
            <a:ext cx="4367700" cy="3929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b="1" dirty="0"/>
              <a:t>December 2025:</a:t>
            </a:r>
            <a:endParaRPr sz="1800" b="1" dirty="0"/>
          </a:p>
          <a:p>
            <a:pPr marL="914400" lvl="1" indent="-317500" algn="l" rtl="0">
              <a:spcBef>
                <a:spcPts val="0"/>
              </a:spcBef>
              <a:spcAft>
                <a:spcPts val="0"/>
              </a:spcAft>
              <a:buSzPts val="1400"/>
              <a:buChar char="○"/>
            </a:pPr>
            <a:r>
              <a:rPr lang="en" sz="1400" dirty="0"/>
              <a:t>Present results of the needs assessment to the Council </a:t>
            </a:r>
            <a:endParaRPr sz="1400" dirty="0"/>
          </a:p>
          <a:p>
            <a:pPr marL="914400" lvl="1" indent="-317500" algn="l" rtl="0">
              <a:spcBef>
                <a:spcPts val="0"/>
              </a:spcBef>
              <a:spcAft>
                <a:spcPts val="0"/>
              </a:spcAft>
              <a:buSzPts val="1400"/>
              <a:buChar char="○"/>
            </a:pPr>
            <a:r>
              <a:rPr lang="en" sz="1400" dirty="0"/>
              <a:t>Present results to the general public</a:t>
            </a:r>
            <a:endParaRPr sz="1400" dirty="0"/>
          </a:p>
          <a:p>
            <a:pPr marL="914400" lvl="1" indent="-317500" algn="l" rtl="0">
              <a:spcBef>
                <a:spcPts val="0"/>
              </a:spcBef>
              <a:spcAft>
                <a:spcPts val="0"/>
              </a:spcAft>
              <a:buSzPts val="1400"/>
              <a:buChar char="○"/>
            </a:pPr>
            <a:r>
              <a:rPr lang="en" sz="1400" dirty="0"/>
              <a:t>Facilitate open discussion on results</a:t>
            </a:r>
            <a:endParaRPr sz="1400" dirty="0"/>
          </a:p>
          <a:p>
            <a:pPr marL="914400" lvl="1" indent="-317500" algn="l" rtl="0">
              <a:spcBef>
                <a:spcPts val="0"/>
              </a:spcBef>
              <a:spcAft>
                <a:spcPts val="0"/>
              </a:spcAft>
              <a:buSzPts val="1400"/>
              <a:buChar char="○"/>
            </a:pPr>
            <a:r>
              <a:rPr lang="en" sz="1400" dirty="0"/>
              <a:t>Identify potential state plan priorities</a:t>
            </a:r>
            <a:endParaRPr sz="1400" dirty="0"/>
          </a:p>
          <a:p>
            <a:pPr marL="457200" lvl="0" indent="-342900" algn="l" rtl="0">
              <a:spcBef>
                <a:spcPts val="1000"/>
              </a:spcBef>
              <a:spcAft>
                <a:spcPts val="0"/>
              </a:spcAft>
              <a:buSzPts val="1800"/>
              <a:buChar char="●"/>
            </a:pPr>
            <a:r>
              <a:rPr lang="en" sz="1800" b="1" dirty="0"/>
              <a:t>January-April 2026:</a:t>
            </a:r>
            <a:endParaRPr sz="1800" b="1" dirty="0"/>
          </a:p>
          <a:p>
            <a:pPr marL="914400" lvl="1" indent="-317500" algn="l" rtl="0">
              <a:spcBef>
                <a:spcPts val="0"/>
              </a:spcBef>
              <a:spcAft>
                <a:spcPts val="0"/>
              </a:spcAft>
              <a:buSzPts val="1400"/>
              <a:buChar char="○"/>
            </a:pPr>
            <a:r>
              <a:rPr lang="en" sz="1400" dirty="0"/>
              <a:t>Determine priorities </a:t>
            </a:r>
            <a:endParaRPr sz="1400" dirty="0"/>
          </a:p>
          <a:p>
            <a:pPr marL="914400" lvl="1" indent="-317500" algn="l" rtl="0">
              <a:spcBef>
                <a:spcPts val="0"/>
              </a:spcBef>
              <a:spcAft>
                <a:spcPts val="0"/>
              </a:spcAft>
              <a:buSzPts val="1400"/>
              <a:buChar char="○"/>
            </a:pPr>
            <a:r>
              <a:rPr lang="en" sz="1400" dirty="0"/>
              <a:t>Collaborate with committees to develop goals, objectives for selected priorities</a:t>
            </a:r>
            <a:endParaRPr sz="1400" dirty="0"/>
          </a:p>
          <a:p>
            <a:pPr marL="914400" lvl="1" indent="-317500" algn="l" rtl="0">
              <a:spcBef>
                <a:spcPts val="0"/>
              </a:spcBef>
              <a:spcAft>
                <a:spcPts val="0"/>
              </a:spcAft>
              <a:buSzPts val="1400"/>
              <a:buChar char="○"/>
            </a:pPr>
            <a:r>
              <a:rPr lang="en" sz="1400" dirty="0"/>
              <a:t>Council reviews draft work plans from committees</a:t>
            </a:r>
            <a:endParaRPr sz="1400" dirty="0"/>
          </a:p>
          <a:p>
            <a:pPr marL="914400" lvl="1" indent="-317500" algn="l" rtl="0">
              <a:spcBef>
                <a:spcPts val="0"/>
              </a:spcBef>
              <a:spcAft>
                <a:spcPts val="0"/>
              </a:spcAft>
              <a:buSzPts val="1400"/>
              <a:buChar char="○"/>
            </a:pPr>
            <a:r>
              <a:rPr lang="en" sz="1400" dirty="0"/>
              <a:t>Present drafts to the general public</a:t>
            </a:r>
            <a:endParaRPr sz="1400" dirty="0"/>
          </a:p>
          <a:p>
            <a:pPr marL="914400" lvl="1" indent="-317500" algn="l" rtl="0">
              <a:spcBef>
                <a:spcPts val="0"/>
              </a:spcBef>
              <a:spcAft>
                <a:spcPts val="0"/>
              </a:spcAft>
              <a:buSzPts val="1400"/>
              <a:buChar char="○"/>
            </a:pPr>
            <a:r>
              <a:rPr lang="en" sz="1400" dirty="0"/>
              <a:t>Integrate community feedback</a:t>
            </a:r>
            <a:endParaRPr sz="1400" dirty="0"/>
          </a:p>
        </p:txBody>
      </p:sp>
      <p:sp>
        <p:nvSpPr>
          <p:cNvPr id="380" name="Google Shape;380;p51"/>
          <p:cNvSpPr txBox="1">
            <a:spLocks noGrp="1"/>
          </p:cNvSpPr>
          <p:nvPr>
            <p:ph type="body" idx="2"/>
          </p:nvPr>
        </p:nvSpPr>
        <p:spPr>
          <a:xfrm>
            <a:off x="4832400" y="1017725"/>
            <a:ext cx="3999900" cy="3551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sz="1800" b="1"/>
              <a:t>May-July 2026:</a:t>
            </a:r>
            <a:endParaRPr sz="1800"/>
          </a:p>
          <a:p>
            <a:pPr marL="914400" lvl="1" indent="-317500" algn="l" rtl="0">
              <a:spcBef>
                <a:spcPts val="0"/>
              </a:spcBef>
              <a:spcAft>
                <a:spcPts val="0"/>
              </a:spcAft>
              <a:buSzPts val="1400"/>
              <a:buChar char="○"/>
            </a:pPr>
            <a:r>
              <a:rPr lang="en" sz="1400"/>
              <a:t>Budget and scope the work to fit resource allocation</a:t>
            </a:r>
            <a:endParaRPr sz="1400"/>
          </a:p>
          <a:p>
            <a:pPr marL="914400" lvl="1" indent="-317500" algn="l" rtl="0">
              <a:spcBef>
                <a:spcPts val="0"/>
              </a:spcBef>
              <a:spcAft>
                <a:spcPts val="0"/>
              </a:spcAft>
              <a:buSzPts val="1400"/>
              <a:buChar char="○"/>
            </a:pPr>
            <a:r>
              <a:rPr lang="en" sz="1400"/>
              <a:t>Host two public comment sessions</a:t>
            </a:r>
            <a:endParaRPr sz="1400"/>
          </a:p>
          <a:p>
            <a:pPr marL="914400" lvl="1" indent="-317500" algn="l" rtl="0">
              <a:spcBef>
                <a:spcPts val="0"/>
              </a:spcBef>
              <a:spcAft>
                <a:spcPts val="0"/>
              </a:spcAft>
              <a:buSzPts val="1400"/>
              <a:buChar char="○"/>
            </a:pPr>
            <a:r>
              <a:rPr lang="en" sz="1400"/>
              <a:t>Apply feedback from sessions</a:t>
            </a:r>
            <a:endParaRPr sz="1400"/>
          </a:p>
          <a:p>
            <a:pPr marL="914400" lvl="1" indent="-317500" algn="l" rtl="0">
              <a:spcBef>
                <a:spcPts val="0"/>
              </a:spcBef>
              <a:spcAft>
                <a:spcPts val="0"/>
              </a:spcAft>
              <a:buSzPts val="1400"/>
              <a:buChar char="○"/>
            </a:pPr>
            <a:r>
              <a:rPr lang="en" sz="1400"/>
              <a:t>Report back with changes made</a:t>
            </a:r>
            <a:endParaRPr sz="1400"/>
          </a:p>
          <a:p>
            <a:pPr marL="914400" lvl="1" indent="-317500" algn="l" rtl="0">
              <a:spcBef>
                <a:spcPts val="0"/>
              </a:spcBef>
              <a:spcAft>
                <a:spcPts val="0"/>
              </a:spcAft>
              <a:buSzPts val="1400"/>
              <a:buChar char="○"/>
            </a:pPr>
            <a:r>
              <a:rPr lang="en" sz="1400"/>
              <a:t>Final public comment opportunity</a:t>
            </a:r>
            <a:endParaRPr sz="1400"/>
          </a:p>
          <a:p>
            <a:pPr marL="457200" lvl="0" indent="-342900" algn="l" rtl="0">
              <a:spcBef>
                <a:spcPts val="1000"/>
              </a:spcBef>
              <a:spcAft>
                <a:spcPts val="0"/>
              </a:spcAft>
              <a:buSzPts val="1800"/>
              <a:buChar char="●"/>
            </a:pPr>
            <a:r>
              <a:rPr lang="en" sz="1800" b="1"/>
              <a:t>July-August 2026:</a:t>
            </a:r>
            <a:endParaRPr sz="1800" b="1"/>
          </a:p>
          <a:p>
            <a:pPr marL="914400" lvl="1" indent="-317500" algn="l" rtl="0">
              <a:spcBef>
                <a:spcPts val="0"/>
              </a:spcBef>
              <a:spcAft>
                <a:spcPts val="0"/>
              </a:spcAft>
              <a:buSzPts val="1400"/>
              <a:buChar char="○"/>
            </a:pPr>
            <a:r>
              <a:rPr lang="en" sz="1400"/>
              <a:t>Council performs final vote on state plan goals and objectives</a:t>
            </a:r>
            <a:endParaRPr sz="1400"/>
          </a:p>
          <a:p>
            <a:pPr marL="914400" lvl="1" indent="-317500" algn="l" rtl="0">
              <a:spcBef>
                <a:spcPts val="0"/>
              </a:spcBef>
              <a:spcAft>
                <a:spcPts val="0"/>
              </a:spcAft>
              <a:buSzPts val="1400"/>
              <a:buChar char="○"/>
            </a:pPr>
            <a:r>
              <a:rPr lang="en" sz="1400"/>
              <a:t>Submit final State Plan due in August 2026 to ACL</a:t>
            </a:r>
            <a:endParaRPr sz="1400"/>
          </a:p>
          <a:p>
            <a:pPr marL="914400" lvl="1" indent="-317500" algn="l" rtl="0">
              <a:spcBef>
                <a:spcPts val="0"/>
              </a:spcBef>
              <a:spcAft>
                <a:spcPts val="0"/>
              </a:spcAft>
              <a:buSzPts val="1400"/>
              <a:buChar char="○"/>
            </a:pPr>
            <a:r>
              <a:rPr lang="en" sz="1400"/>
              <a:t>Publish final State Plan</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0"/>
              <a:t>Q&amp;A</a:t>
            </a:r>
            <a:endParaRPr sz="18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3" descr="A colorful image of overlapping circles in purple, pink and yellow that says &quot;thank you&quot; in the center"/>
          <p:cNvPicPr preferRelativeResize="0"/>
          <p:nvPr/>
        </p:nvPicPr>
        <p:blipFill>
          <a:blip r:embed="rId3">
            <a:alphaModFix/>
          </a:blip>
          <a:stretch>
            <a:fillRect/>
          </a:stretch>
        </p:blipFill>
        <p:spPr>
          <a:xfrm>
            <a:off x="329225" y="279200"/>
            <a:ext cx="4297450" cy="4297450"/>
          </a:xfrm>
          <a:prstGeom prst="rect">
            <a:avLst/>
          </a:prstGeom>
          <a:noFill/>
          <a:ln>
            <a:noFill/>
          </a:ln>
        </p:spPr>
      </p:pic>
      <p:sp>
        <p:nvSpPr>
          <p:cNvPr id="391" name="Google Shape;391;p53"/>
          <p:cNvSpPr txBox="1"/>
          <p:nvPr/>
        </p:nvSpPr>
        <p:spPr>
          <a:xfrm>
            <a:off x="5416875" y="487150"/>
            <a:ext cx="3235500" cy="44714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dirty="0">
                <a:solidFill>
                  <a:srgbClr val="070707"/>
                </a:solidFill>
                <a:highlight>
                  <a:schemeClr val="lt1"/>
                </a:highlight>
              </a:rPr>
              <a:t>Website: </a:t>
            </a:r>
            <a:r>
              <a:rPr lang="en" sz="1800" u="sng" dirty="0">
                <a:solidFill>
                  <a:schemeClr val="accent5"/>
                </a:solidFill>
              </a:rPr>
              <a:t>www.nd.gov/scdd</a:t>
            </a:r>
            <a:endParaRPr sz="1800" b="1" dirty="0">
              <a:solidFill>
                <a:srgbClr val="070707"/>
              </a:solidFill>
              <a:highlight>
                <a:schemeClr val="lt1"/>
              </a:highlight>
            </a:endParaRPr>
          </a:p>
          <a:p>
            <a:pPr marL="457200" lvl="0" indent="-342900" algn="l" rtl="0">
              <a:lnSpc>
                <a:spcPct val="115000"/>
              </a:lnSpc>
              <a:spcBef>
                <a:spcPts val="1000"/>
              </a:spcBef>
              <a:spcAft>
                <a:spcPts val="0"/>
              </a:spcAft>
              <a:buSzPts val="1800"/>
              <a:buChar char="●"/>
            </a:pPr>
            <a:r>
              <a:rPr lang="en" sz="1800" u="sng" dirty="0">
                <a:solidFill>
                  <a:schemeClr val="accent5"/>
                </a:solidFill>
                <a:highlight>
                  <a:schemeClr val="lt1"/>
                </a:highlight>
                <a:hlinkClick r:id="rId4">
                  <a:extLst>
                    <a:ext uri="{A12FA001-AC4F-418D-AE19-62706E023703}">
                      <ahyp:hlinkClr xmlns:ahyp="http://schemas.microsoft.com/office/drawing/2018/hyperlinkcolor" val="tx"/>
                    </a:ext>
                  </a:extLst>
                </a:hlinkClick>
              </a:rPr>
              <a:t>News page</a:t>
            </a:r>
            <a:r>
              <a:rPr lang="en" sz="1800" dirty="0">
                <a:solidFill>
                  <a:srgbClr val="070707"/>
                </a:solidFill>
                <a:highlight>
                  <a:schemeClr val="lt1"/>
                </a:highlight>
              </a:rPr>
              <a:t> for updates</a:t>
            </a:r>
            <a:endParaRPr sz="1800" dirty="0">
              <a:solidFill>
                <a:srgbClr val="070707"/>
              </a:solidFill>
              <a:highlight>
                <a:schemeClr val="lt1"/>
              </a:highlight>
            </a:endParaRPr>
          </a:p>
          <a:p>
            <a:pPr marL="0" lvl="0" indent="0" algn="l" rtl="0">
              <a:lnSpc>
                <a:spcPct val="115000"/>
              </a:lnSpc>
              <a:spcBef>
                <a:spcPts val="1000"/>
              </a:spcBef>
              <a:spcAft>
                <a:spcPts val="0"/>
              </a:spcAft>
              <a:buClr>
                <a:schemeClr val="dk1"/>
              </a:buClr>
              <a:buSzPts val="1100"/>
              <a:buFont typeface="Arial"/>
              <a:buNone/>
            </a:pPr>
            <a:r>
              <a:rPr lang="en" sz="1800" b="1" dirty="0">
                <a:solidFill>
                  <a:srgbClr val="070707"/>
                </a:solidFill>
                <a:highlight>
                  <a:schemeClr val="lt1"/>
                </a:highlight>
              </a:rPr>
              <a:t>Open Meetings:</a:t>
            </a:r>
            <a:endParaRPr sz="1800" b="1" dirty="0">
              <a:solidFill>
                <a:srgbClr val="070707"/>
              </a:solidFill>
              <a:highlight>
                <a:schemeClr val="lt1"/>
              </a:highlight>
            </a:endParaRPr>
          </a:p>
          <a:p>
            <a:pPr marL="457200" lvl="0" indent="-342900" algn="l" rtl="0">
              <a:lnSpc>
                <a:spcPct val="115000"/>
              </a:lnSpc>
              <a:spcBef>
                <a:spcPts val="1000"/>
              </a:spcBef>
              <a:spcAft>
                <a:spcPts val="0"/>
              </a:spcAft>
              <a:buSzPts val="1800"/>
              <a:buChar char="●"/>
            </a:pPr>
            <a:r>
              <a:rPr lang="en" sz="1800" u="sng" dirty="0">
                <a:solidFill>
                  <a:schemeClr val="accent5"/>
                </a:solidFill>
                <a:highlight>
                  <a:schemeClr val="lt1"/>
                </a:highlight>
                <a:hlinkClick r:id="rId5">
                  <a:extLst>
                    <a:ext uri="{A12FA001-AC4F-418D-AE19-62706E023703}">
                      <ahyp:hlinkClr xmlns:ahyp="http://schemas.microsoft.com/office/drawing/2018/hyperlinkcolor" val="tx"/>
                    </a:ext>
                  </a:extLst>
                </a:hlinkClick>
              </a:rPr>
              <a:t>Calendar</a:t>
            </a:r>
            <a:endParaRPr sz="1800" dirty="0">
              <a:solidFill>
                <a:srgbClr val="070707"/>
              </a:solidFill>
              <a:highlight>
                <a:schemeClr val="lt1"/>
              </a:highlight>
            </a:endParaRPr>
          </a:p>
          <a:p>
            <a:pPr marL="0" lvl="0" indent="0" algn="l" rtl="0">
              <a:lnSpc>
                <a:spcPct val="115000"/>
              </a:lnSpc>
              <a:spcBef>
                <a:spcPts val="1000"/>
              </a:spcBef>
              <a:spcAft>
                <a:spcPts val="0"/>
              </a:spcAft>
              <a:buNone/>
            </a:pPr>
            <a:r>
              <a:rPr lang="en" sz="1800" b="1" dirty="0">
                <a:solidFill>
                  <a:srgbClr val="070707"/>
                </a:solidFill>
                <a:highlight>
                  <a:schemeClr val="lt1"/>
                </a:highlight>
              </a:rPr>
              <a:t>Social Media: </a:t>
            </a:r>
            <a:endParaRPr sz="1800" dirty="0">
              <a:solidFill>
                <a:schemeClr val="accent5"/>
              </a:solidFill>
            </a:endParaRPr>
          </a:p>
          <a:p>
            <a:pPr marL="457200" lvl="0" indent="-342900" algn="l" rtl="0">
              <a:lnSpc>
                <a:spcPct val="115000"/>
              </a:lnSpc>
              <a:spcBef>
                <a:spcPts val="1000"/>
              </a:spcBef>
              <a:spcAft>
                <a:spcPts val="0"/>
              </a:spcAft>
              <a:buSzPts val="1800"/>
              <a:buChar char="●"/>
            </a:pPr>
            <a:r>
              <a:rPr lang="en" sz="1800" u="sng" dirty="0">
                <a:solidFill>
                  <a:schemeClr val="accent5"/>
                </a:solidFill>
                <a:highlight>
                  <a:schemeClr val="lt1"/>
                </a:highlight>
                <a:hlinkClick r:id="rId6">
                  <a:extLst>
                    <a:ext uri="{A12FA001-AC4F-418D-AE19-62706E023703}">
                      <ahyp:hlinkClr xmlns:ahyp="http://schemas.microsoft.com/office/drawing/2018/hyperlinkcolor" val="tx"/>
                    </a:ext>
                  </a:extLst>
                </a:hlinkClick>
              </a:rPr>
              <a:t>Facebook</a:t>
            </a:r>
            <a:r>
              <a:rPr lang="en" sz="1800" dirty="0">
                <a:solidFill>
                  <a:schemeClr val="accent5"/>
                </a:solidFill>
              </a:rPr>
              <a:t> </a:t>
            </a:r>
          </a:p>
          <a:p>
            <a:pPr marL="114300" lvl="0" algn="l" rtl="0">
              <a:lnSpc>
                <a:spcPct val="115000"/>
              </a:lnSpc>
              <a:spcBef>
                <a:spcPts val="1000"/>
              </a:spcBef>
              <a:spcAft>
                <a:spcPts val="0"/>
              </a:spcAft>
              <a:buSzPts val="1800"/>
            </a:pPr>
            <a:r>
              <a:rPr lang="en" sz="1800" b="1" dirty="0">
                <a:solidFill>
                  <a:schemeClr val="tx1"/>
                </a:solidFill>
              </a:rPr>
              <a:t>Let us know what you would like to see from us: </a:t>
            </a:r>
            <a:r>
              <a:rPr lang="en-US" sz="1800" dirty="0">
                <a:solidFill>
                  <a:schemeClr val="tx1"/>
                </a:solidFill>
                <a:hlinkClick r:id="rId7"/>
              </a:rPr>
              <a:t>https://forms.gle/LKEYDV3otrMzzpZ8A</a:t>
            </a:r>
            <a:endParaRPr lang="en-US" sz="1800" dirty="0">
              <a:solidFill>
                <a:schemeClr val="tx1"/>
              </a:solidFill>
            </a:endParaRPr>
          </a:p>
          <a:p>
            <a:pPr marL="114300" lvl="0" algn="l" rtl="0">
              <a:lnSpc>
                <a:spcPct val="115000"/>
              </a:lnSpc>
              <a:spcBef>
                <a:spcPts val="1000"/>
              </a:spcBef>
              <a:spcAft>
                <a:spcPts val="0"/>
              </a:spcAft>
              <a:buSzPts val="1800"/>
            </a:pPr>
            <a:endParaRPr lang="en" sz="1800" dirty="0">
              <a:solidFill>
                <a:schemeClr val="tx1"/>
              </a:solidFill>
            </a:endParaRPr>
          </a:p>
          <a:p>
            <a:pPr marL="114300" lvl="0" algn="l" rtl="0">
              <a:lnSpc>
                <a:spcPct val="115000"/>
              </a:lnSpc>
              <a:spcBef>
                <a:spcPts val="1000"/>
              </a:spcBef>
              <a:spcAft>
                <a:spcPts val="0"/>
              </a:spcAft>
              <a:buSzPts val="1800"/>
            </a:pPr>
            <a:endParaRPr sz="1800" dirty="0">
              <a:solidFill>
                <a:schemeClr val="tx1"/>
              </a:solidFill>
            </a:endParaRPr>
          </a:p>
          <a:p>
            <a:pPr marL="0" lvl="0" indent="0" algn="l" rtl="0">
              <a:lnSpc>
                <a:spcPct val="115000"/>
              </a:lnSpc>
              <a:spcBef>
                <a:spcPts val="1000"/>
              </a:spcBef>
              <a:spcAft>
                <a:spcPts val="1000"/>
              </a:spcAft>
              <a:buNone/>
            </a:pPr>
            <a:endParaRPr sz="1800" dirty="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19675" y="99050"/>
            <a:ext cx="8920500" cy="20439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2"/>
              </a:buClr>
              <a:buSzPct val="61111"/>
              <a:buFont typeface="Arial"/>
              <a:buNone/>
            </a:pPr>
            <a:r>
              <a:rPr lang="en" sz="1800">
                <a:solidFill>
                  <a:schemeClr val="dk2"/>
                </a:solidFill>
              </a:rPr>
              <a:t>Councils were created under the </a:t>
            </a:r>
            <a:r>
              <a:rPr lang="en" sz="1450">
                <a:solidFill>
                  <a:schemeClr val="dk2"/>
                </a:solidFill>
                <a:highlight>
                  <a:srgbClr val="FFFFFF"/>
                </a:highlight>
              </a:rPr>
              <a:t> </a:t>
            </a:r>
            <a:r>
              <a:rPr lang="en" sz="1750" u="sng">
                <a:solidFill>
                  <a:schemeClr val="dk2"/>
                </a:solidFill>
                <a:highlight>
                  <a:srgbClr val="FFFFFF"/>
                </a:highlight>
                <a:hlinkClick r:id="rId3">
                  <a:extLst>
                    <a:ext uri="{A12FA001-AC4F-418D-AE19-62706E023703}">
                      <ahyp:hlinkClr xmlns:ahyp="http://schemas.microsoft.com/office/drawing/2018/hyperlinkcolor" val="tx"/>
                    </a:ext>
                  </a:extLst>
                </a:hlinkClick>
              </a:rPr>
              <a:t>Developmental Disabilities Assistance and Bill of Rights Act (DD Act)</a:t>
            </a:r>
            <a:r>
              <a:rPr lang="en" sz="1750">
                <a:solidFill>
                  <a:schemeClr val="dk2"/>
                </a:solidFill>
              </a:rPr>
              <a:t> to engage in capacity building, systems change and advocacy work in every state and territory.</a:t>
            </a:r>
            <a:endParaRPr sz="1750">
              <a:solidFill>
                <a:schemeClr val="dk2"/>
              </a:solidFill>
            </a:endParaRPr>
          </a:p>
          <a:p>
            <a:pPr marL="0" lvl="0" indent="0" algn="l" rtl="0">
              <a:lnSpc>
                <a:spcPct val="115000"/>
              </a:lnSpc>
              <a:spcBef>
                <a:spcPts val="1200"/>
              </a:spcBef>
              <a:spcAft>
                <a:spcPts val="1200"/>
              </a:spcAft>
              <a:buClr>
                <a:schemeClr val="dk2"/>
              </a:buClr>
              <a:buSzPct val="61111"/>
              <a:buFont typeface="Arial"/>
              <a:buNone/>
            </a:pPr>
            <a:r>
              <a:rPr lang="en" sz="1800">
                <a:solidFill>
                  <a:schemeClr val="dk2"/>
                </a:solidFill>
              </a:rPr>
              <a:t>Our Council includes 23-members appointed by the Governor. The DD Act requires that 60% of Council members are people with intellectual and/or developmental disabilities, their families and caregivers.</a:t>
            </a:r>
            <a:endParaRPr>
              <a:solidFill>
                <a:schemeClr val="dk2"/>
              </a:solidFill>
            </a:endParaRPr>
          </a:p>
        </p:txBody>
      </p:sp>
      <p:sp>
        <p:nvSpPr>
          <p:cNvPr id="133" name="Google Shape;133;p19" descr="text box with three core strategies: education, advocacy and grant making"/>
          <p:cNvSpPr txBox="1">
            <a:spLocks noGrp="1"/>
          </p:cNvSpPr>
          <p:nvPr>
            <p:ph type="body" idx="1"/>
          </p:nvPr>
        </p:nvSpPr>
        <p:spPr>
          <a:xfrm>
            <a:off x="651075" y="2411100"/>
            <a:ext cx="2691300" cy="21366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l" rtl="0">
              <a:spcBef>
                <a:spcPts val="0"/>
              </a:spcBef>
              <a:spcAft>
                <a:spcPts val="0"/>
              </a:spcAft>
              <a:buClr>
                <a:schemeClr val="dk2"/>
              </a:buClr>
              <a:buSzPts val="1100"/>
              <a:buFont typeface="Arial"/>
              <a:buNone/>
            </a:pPr>
            <a:r>
              <a:rPr lang="en" sz="2400" b="1">
                <a:solidFill>
                  <a:schemeClr val="lt1"/>
                </a:solidFill>
              </a:rPr>
              <a:t>Impact Areas:</a:t>
            </a:r>
            <a:endParaRPr sz="2400" b="1">
              <a:solidFill>
                <a:schemeClr val="lt1"/>
              </a:solidFill>
            </a:endParaRPr>
          </a:p>
          <a:p>
            <a:pPr marL="457200" lvl="0" indent="-342900" algn="l" rtl="0">
              <a:spcBef>
                <a:spcPts val="1200"/>
              </a:spcBef>
              <a:spcAft>
                <a:spcPts val="0"/>
              </a:spcAft>
              <a:buClr>
                <a:schemeClr val="lt1"/>
              </a:buClr>
              <a:buSzPts val="1800"/>
              <a:buChar char="●"/>
            </a:pPr>
            <a:r>
              <a:rPr lang="en" sz="1800" b="1">
                <a:solidFill>
                  <a:schemeClr val="lt1"/>
                </a:solidFill>
              </a:rPr>
              <a:t>Education</a:t>
            </a:r>
            <a:endParaRPr sz="1800" b="1">
              <a:solidFill>
                <a:schemeClr val="lt1"/>
              </a:solidFill>
            </a:endParaRPr>
          </a:p>
          <a:p>
            <a:pPr marL="457200" lvl="0" indent="-342900" algn="l" rtl="0">
              <a:spcBef>
                <a:spcPts val="0"/>
              </a:spcBef>
              <a:spcAft>
                <a:spcPts val="0"/>
              </a:spcAft>
              <a:buClr>
                <a:schemeClr val="lt1"/>
              </a:buClr>
              <a:buSzPts val="1800"/>
              <a:buChar char="●"/>
            </a:pPr>
            <a:r>
              <a:rPr lang="en" sz="1800" b="1">
                <a:solidFill>
                  <a:schemeClr val="lt1"/>
                </a:solidFill>
              </a:rPr>
              <a:t>Advocacy</a:t>
            </a:r>
            <a:endParaRPr sz="1800" b="1">
              <a:solidFill>
                <a:schemeClr val="lt1"/>
              </a:solidFill>
            </a:endParaRPr>
          </a:p>
          <a:p>
            <a:pPr marL="457200" lvl="0" indent="-342900" algn="l" rtl="0">
              <a:spcBef>
                <a:spcPts val="0"/>
              </a:spcBef>
              <a:spcAft>
                <a:spcPts val="0"/>
              </a:spcAft>
              <a:buClr>
                <a:schemeClr val="lt1"/>
              </a:buClr>
              <a:buSzPts val="1800"/>
              <a:buChar char="●"/>
            </a:pPr>
            <a:r>
              <a:rPr lang="en" sz="1800" b="1">
                <a:solidFill>
                  <a:schemeClr val="lt1"/>
                </a:solidFill>
              </a:rPr>
              <a:t>Grant Making</a:t>
            </a:r>
            <a:endParaRPr>
              <a:solidFill>
                <a:schemeClr val="lt1"/>
              </a:solidFill>
            </a:endParaRPr>
          </a:p>
        </p:txBody>
      </p:sp>
      <p:sp>
        <p:nvSpPr>
          <p:cNvPr id="134" name="Google Shape;134;p19"/>
          <p:cNvSpPr txBox="1">
            <a:spLocks noGrp="1"/>
          </p:cNvSpPr>
          <p:nvPr>
            <p:ph type="body" idx="2"/>
          </p:nvPr>
        </p:nvSpPr>
        <p:spPr>
          <a:xfrm>
            <a:off x="3570575" y="2278275"/>
            <a:ext cx="5469600" cy="22497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4350" b="1">
                <a:solidFill>
                  <a:schemeClr val="dk1"/>
                </a:solidFill>
              </a:rPr>
              <a:t>Key Partners:</a:t>
            </a:r>
            <a:endParaRPr sz="4350" b="1">
              <a:solidFill>
                <a:schemeClr val="dk1"/>
              </a:solidFill>
            </a:endParaRPr>
          </a:p>
          <a:p>
            <a:pPr marL="0" lvl="0" indent="0" algn="l" rtl="0">
              <a:spcBef>
                <a:spcPts val="1200"/>
              </a:spcBef>
              <a:spcAft>
                <a:spcPts val="0"/>
              </a:spcAft>
              <a:buNone/>
            </a:pPr>
            <a:r>
              <a:rPr lang="en" sz="3750" b="1"/>
              <a:t>North Dakota Center for Persons with Disabilities (NDCPD)</a:t>
            </a:r>
            <a:endParaRPr sz="3750" b="1"/>
          </a:p>
          <a:p>
            <a:pPr marL="457200" lvl="0" indent="-313055" algn="l" rtl="0">
              <a:spcBef>
                <a:spcPts val="0"/>
              </a:spcBef>
              <a:spcAft>
                <a:spcPts val="0"/>
              </a:spcAft>
              <a:buSzPct val="100000"/>
              <a:buChar char="●"/>
            </a:pPr>
            <a:r>
              <a:rPr lang="en" sz="2800"/>
              <a:t>University Center on Excellence in Developmental Disabilities (UCEDD)</a:t>
            </a:r>
            <a:endParaRPr sz="2800"/>
          </a:p>
          <a:p>
            <a:pPr marL="0" lvl="0" indent="0" algn="l" rtl="0">
              <a:spcBef>
                <a:spcPts val="1200"/>
              </a:spcBef>
              <a:spcAft>
                <a:spcPts val="0"/>
              </a:spcAft>
              <a:buNone/>
            </a:pPr>
            <a:r>
              <a:rPr lang="en" sz="3750" b="1"/>
              <a:t>North Dakota Protection and Advocacy Project</a:t>
            </a:r>
            <a:endParaRPr sz="3750" b="1"/>
          </a:p>
          <a:p>
            <a:pPr marL="457200" lvl="0" indent="-311546" algn="l" rtl="0">
              <a:spcBef>
                <a:spcPts val="0"/>
              </a:spcBef>
              <a:spcAft>
                <a:spcPts val="0"/>
              </a:spcAft>
              <a:buSzPct val="100000"/>
              <a:buChar char="●"/>
            </a:pPr>
            <a:r>
              <a:rPr lang="en" sz="2750"/>
              <a:t>Protection &amp; Advocacy (P&amp;A) Agency</a:t>
            </a:r>
            <a:endParaRPr sz="2750"/>
          </a:p>
        </p:txBody>
      </p:sp>
      <p:sp>
        <p:nvSpPr>
          <p:cNvPr id="135" name="Google Shape;13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136" name="Google Shape;136;p19"/>
          <p:cNvPicPr preferRelativeResize="0"/>
          <p:nvPr/>
        </p:nvPicPr>
        <p:blipFill>
          <a:blip r:embed="rId4">
            <a:alphaModFix/>
          </a:blip>
          <a:stretch>
            <a:fillRect/>
          </a:stretch>
        </p:blipFill>
        <p:spPr>
          <a:xfrm>
            <a:off x="5878300" y="4527974"/>
            <a:ext cx="2805238" cy="46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311700" y="410000"/>
            <a:ext cx="8520600" cy="1716600"/>
          </a:xfrm>
          <a:prstGeom prst="rect">
            <a:avLst/>
          </a:prstGeom>
        </p:spPr>
        <p:txBody>
          <a:bodyPr spcFirstLastPara="1" wrap="square" lIns="91425" tIns="91425" rIns="91425" bIns="91425" anchor="t" anchorCtr="0">
            <a:normAutofit fontScale="90000"/>
          </a:bodyPr>
          <a:lstStyle/>
          <a:p>
            <a:pPr marL="76200" lvl="0" indent="0" algn="l" rtl="0">
              <a:lnSpc>
                <a:spcPct val="115000"/>
              </a:lnSpc>
              <a:spcBef>
                <a:spcPts val="1200"/>
              </a:spcBef>
              <a:spcAft>
                <a:spcPts val="0"/>
              </a:spcAft>
              <a:buClr>
                <a:schemeClr val="dk1"/>
              </a:buClr>
              <a:buSzPct val="52380"/>
              <a:buFont typeface="Arial"/>
              <a:buNone/>
            </a:pPr>
            <a:r>
              <a:rPr lang="en" sz="2000" b="1" dirty="0">
                <a:latin typeface="Source Sans Pro"/>
                <a:ea typeface="Source Sans Pro"/>
                <a:cs typeface="Source Sans Pro"/>
                <a:sym typeface="Source Sans Pro"/>
              </a:rPr>
              <a:t>Council Purpose:</a:t>
            </a:r>
            <a:br>
              <a:rPr lang="en" sz="2000" b="1" dirty="0">
                <a:latin typeface="Source Sans Pro"/>
                <a:ea typeface="Source Sans Pro"/>
                <a:cs typeface="Source Sans Pro"/>
                <a:sym typeface="Source Sans Pro"/>
              </a:rPr>
            </a:br>
            <a:br>
              <a:rPr lang="en" sz="2000" dirty="0">
                <a:latin typeface="Source Sans Pro"/>
                <a:ea typeface="Source Sans Pro"/>
                <a:cs typeface="Source Sans Pro"/>
                <a:sym typeface="Source Sans Pro"/>
              </a:rPr>
            </a:br>
            <a:r>
              <a:rPr lang="en" sz="2000" dirty="0">
                <a:latin typeface="Source Sans Pro"/>
                <a:ea typeface="Source Sans Pro"/>
                <a:cs typeface="Source Sans Pro"/>
                <a:sym typeface="Source Sans Pro"/>
              </a:rPr>
              <a:t>The purpose of the Council is to promote activities that are consistent with the Developmental Disabilities Assistance and Bill of Rights Act .  These include recognizing, supporting, and encouraging the competencies, capabilities, and personal goals of individuals with developmental disabilities and their families.  Any assistance to such individuals should be provided in an individualized manner, consistent with the unique strengths, resources, priorities, concerns, abilities, and capabilities of the individual.</a:t>
            </a:r>
            <a:br>
              <a:rPr lang="en" sz="2000" dirty="0">
                <a:latin typeface="Source Sans Pro"/>
                <a:ea typeface="Source Sans Pro"/>
                <a:cs typeface="Source Sans Pro"/>
                <a:sym typeface="Source Sans Pro"/>
              </a:rPr>
            </a:br>
            <a:endParaRPr sz="2100" dirty="0">
              <a:latin typeface="Source Sans Pro"/>
              <a:ea typeface="Source Sans Pro"/>
              <a:cs typeface="Source Sans Pro"/>
              <a:sym typeface="Source Sans Pro"/>
            </a:endParaRPr>
          </a:p>
        </p:txBody>
      </p:sp>
      <p:sp>
        <p:nvSpPr>
          <p:cNvPr id="142" name="Google Shape;14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3" name="Picture 2" descr="A picture containing text&#10;&#10;Description automatically generated">
            <a:extLst>
              <a:ext uri="{FF2B5EF4-FFF2-40B4-BE49-F238E27FC236}">
                <a16:creationId xmlns:a16="http://schemas.microsoft.com/office/drawing/2014/main" id="{6B30CC31-BB5F-DC00-0398-14C96D8E6516}"/>
              </a:ext>
            </a:extLst>
          </p:cNvPr>
          <p:cNvPicPr>
            <a:picLocks noChangeAspect="1"/>
          </p:cNvPicPr>
          <p:nvPr/>
        </p:nvPicPr>
        <p:blipFill>
          <a:blip r:embed="rId3"/>
          <a:stretch>
            <a:fillRect/>
          </a:stretch>
        </p:blipFill>
        <p:spPr>
          <a:xfrm>
            <a:off x="5756690" y="4408913"/>
            <a:ext cx="2715768" cy="4511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392625" y="118025"/>
            <a:ext cx="3964500" cy="66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Meet the Team!</a:t>
            </a:r>
            <a:endParaRPr/>
          </a:p>
        </p:txBody>
      </p:sp>
      <p:sp>
        <p:nvSpPr>
          <p:cNvPr id="148" name="Google Shape;148;p21"/>
          <p:cNvSpPr txBox="1"/>
          <p:nvPr/>
        </p:nvSpPr>
        <p:spPr>
          <a:xfrm>
            <a:off x="1664750" y="3717825"/>
            <a:ext cx="1628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49" name="Google Shape;149;p21"/>
          <p:cNvSpPr txBox="1"/>
          <p:nvPr/>
        </p:nvSpPr>
        <p:spPr>
          <a:xfrm>
            <a:off x="278975" y="3880525"/>
            <a:ext cx="3441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Julie Horntvedt</a:t>
            </a:r>
            <a:endParaRPr sz="1800">
              <a:solidFill>
                <a:schemeClr val="dk2"/>
              </a:solidFill>
            </a:endParaRPr>
          </a:p>
          <a:p>
            <a:pPr marL="0" lvl="0" indent="0" algn="l" rtl="0">
              <a:spcBef>
                <a:spcPts val="0"/>
              </a:spcBef>
              <a:spcAft>
                <a:spcPts val="0"/>
              </a:spcAft>
              <a:buNone/>
            </a:pPr>
            <a:r>
              <a:rPr lang="en" sz="1800">
                <a:solidFill>
                  <a:schemeClr val="dk2"/>
                </a:solidFill>
              </a:rPr>
              <a:t>Executive Director </a:t>
            </a:r>
            <a:endParaRPr sz="1800">
              <a:solidFill>
                <a:schemeClr val="dk2"/>
              </a:solidFill>
            </a:endParaRPr>
          </a:p>
        </p:txBody>
      </p:sp>
      <p:pic>
        <p:nvPicPr>
          <p:cNvPr id="150" name="Google Shape;150;p21"/>
          <p:cNvPicPr preferRelativeResize="0"/>
          <p:nvPr/>
        </p:nvPicPr>
        <p:blipFill>
          <a:blip r:embed="rId3">
            <a:alphaModFix/>
          </a:blip>
          <a:stretch>
            <a:fillRect/>
          </a:stretch>
        </p:blipFill>
        <p:spPr>
          <a:xfrm>
            <a:off x="473525" y="692550"/>
            <a:ext cx="2016351" cy="3025275"/>
          </a:xfrm>
          <a:prstGeom prst="rect">
            <a:avLst/>
          </a:prstGeom>
          <a:noFill/>
          <a:ln>
            <a:noFill/>
          </a:ln>
        </p:spPr>
      </p:pic>
      <p:pic>
        <p:nvPicPr>
          <p:cNvPr id="151" name="Google Shape;151;p21"/>
          <p:cNvPicPr preferRelativeResize="0"/>
          <p:nvPr/>
        </p:nvPicPr>
        <p:blipFill>
          <a:blip r:embed="rId4">
            <a:alphaModFix/>
          </a:blip>
          <a:stretch>
            <a:fillRect/>
          </a:stretch>
        </p:blipFill>
        <p:spPr>
          <a:xfrm>
            <a:off x="2592700" y="871300"/>
            <a:ext cx="4048550" cy="2024275"/>
          </a:xfrm>
          <a:prstGeom prst="rect">
            <a:avLst/>
          </a:prstGeom>
          <a:noFill/>
          <a:ln>
            <a:noFill/>
          </a:ln>
        </p:spPr>
      </p:pic>
      <p:sp>
        <p:nvSpPr>
          <p:cNvPr id="152" name="Google Shape;152;p21"/>
          <p:cNvSpPr txBox="1"/>
          <p:nvPr/>
        </p:nvSpPr>
        <p:spPr>
          <a:xfrm>
            <a:off x="3358050" y="3114625"/>
            <a:ext cx="2778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Trevor Vannett</a:t>
            </a:r>
            <a:endParaRPr sz="1800">
              <a:solidFill>
                <a:schemeClr val="dk2"/>
              </a:solidFill>
            </a:endParaRPr>
          </a:p>
          <a:p>
            <a:pPr marL="0" lvl="0" indent="0" algn="l" rtl="0">
              <a:spcBef>
                <a:spcPts val="0"/>
              </a:spcBef>
              <a:spcAft>
                <a:spcPts val="0"/>
              </a:spcAft>
              <a:buNone/>
            </a:pPr>
            <a:r>
              <a:rPr lang="en" sz="1800">
                <a:solidFill>
                  <a:schemeClr val="dk2"/>
                </a:solidFill>
              </a:rPr>
              <a:t>Council Chair </a:t>
            </a:r>
            <a:endParaRPr sz="1800">
              <a:solidFill>
                <a:schemeClr val="dk2"/>
              </a:solidFill>
            </a:endParaRPr>
          </a:p>
        </p:txBody>
      </p:sp>
      <p:pic>
        <p:nvPicPr>
          <p:cNvPr id="153" name="Google Shape;153;p21"/>
          <p:cNvPicPr preferRelativeResize="0"/>
          <p:nvPr/>
        </p:nvPicPr>
        <p:blipFill>
          <a:blip r:embed="rId5">
            <a:alphaModFix/>
          </a:blip>
          <a:stretch>
            <a:fillRect/>
          </a:stretch>
        </p:blipFill>
        <p:spPr>
          <a:xfrm>
            <a:off x="6325100" y="641000"/>
            <a:ext cx="2197949" cy="3076828"/>
          </a:xfrm>
          <a:prstGeom prst="rect">
            <a:avLst/>
          </a:prstGeom>
          <a:noFill/>
          <a:ln>
            <a:noFill/>
          </a:ln>
        </p:spPr>
      </p:pic>
      <p:sp>
        <p:nvSpPr>
          <p:cNvPr id="154" name="Google Shape;154;p21"/>
          <p:cNvSpPr txBox="1"/>
          <p:nvPr/>
        </p:nvSpPr>
        <p:spPr>
          <a:xfrm>
            <a:off x="6325100" y="3923275"/>
            <a:ext cx="2696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Chaz Brobst</a:t>
            </a:r>
            <a:endParaRPr sz="1800">
              <a:solidFill>
                <a:schemeClr val="dk2"/>
              </a:solidFill>
            </a:endParaRPr>
          </a:p>
          <a:p>
            <a:pPr marL="0" lvl="0" indent="0" algn="l" rtl="0">
              <a:spcBef>
                <a:spcPts val="0"/>
              </a:spcBef>
              <a:spcAft>
                <a:spcPts val="0"/>
              </a:spcAft>
              <a:buNone/>
            </a:pPr>
            <a:r>
              <a:rPr lang="en" sz="1800">
                <a:solidFill>
                  <a:schemeClr val="dk2"/>
                </a:solidFill>
              </a:rPr>
              <a:t>Advocacy Coordinator</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Education</a:t>
            </a:r>
            <a:endParaRPr b="1"/>
          </a:p>
        </p:txBody>
      </p:sp>
      <p:sp>
        <p:nvSpPr>
          <p:cNvPr id="167" name="Google Shape;167;p23"/>
          <p:cNvSpPr txBox="1"/>
          <p:nvPr/>
        </p:nvSpPr>
        <p:spPr>
          <a:xfrm>
            <a:off x="447650" y="1108925"/>
            <a:ext cx="8088600" cy="397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highlight>
                  <a:srgbClr val="FFFFFF"/>
                </a:highlight>
                <a:latin typeface="Source Sans Pro"/>
                <a:ea typeface="Source Sans Pro"/>
                <a:cs typeface="Source Sans Pro"/>
                <a:sym typeface="Source Sans Pro"/>
              </a:rPr>
              <a:t>Council funding is, at times, used to develop publications that serve as resources for persons living with a developmental disability, their family members, and support teams and that support the accomplishment of the goals and objectives of the Five Year Plan they were funded under. </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sz="1800">
              <a:solidFill>
                <a:schemeClr val="dk2"/>
              </a:solidFill>
              <a:latin typeface="Roboto"/>
              <a:ea typeface="Roboto"/>
              <a:cs typeface="Roboto"/>
              <a:sym typeface="Roboto"/>
            </a:endParaRPr>
          </a:p>
          <a:p>
            <a:pPr marL="0" lvl="0" indent="0" algn="l" rtl="0">
              <a:spcBef>
                <a:spcPts val="0"/>
              </a:spcBef>
              <a:spcAft>
                <a:spcPts val="0"/>
              </a:spcAft>
              <a:buNone/>
            </a:pPr>
            <a:r>
              <a:rPr lang="en" sz="1800" b="1">
                <a:solidFill>
                  <a:schemeClr val="dk2"/>
                </a:solidFill>
                <a:latin typeface="Roboto"/>
                <a:ea typeface="Roboto"/>
                <a:cs typeface="Roboto"/>
                <a:sym typeface="Roboto"/>
              </a:rPr>
              <a:t>Successes: </a:t>
            </a:r>
            <a:r>
              <a:rPr lang="en" sz="1800">
                <a:solidFill>
                  <a:schemeClr val="dk2"/>
                </a:solidFill>
                <a:latin typeface="Roboto"/>
                <a:ea typeface="Roboto"/>
                <a:cs typeface="Roboto"/>
                <a:sym typeface="Roboto"/>
              </a:rPr>
              <a:t>Research Study on the Peer to Peer Programs in ND; Supported Decision Making materials (Currently being shared amongst DD Council and P&amp;A); Launch My Life website, were funded or created in partnership with other entities. </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sz="1800">
              <a:solidFill>
                <a:schemeClr val="dk2"/>
              </a:solidFill>
              <a:latin typeface="Roboto"/>
              <a:ea typeface="Roboto"/>
              <a:cs typeface="Roboto"/>
              <a:sym typeface="Roboto"/>
            </a:endParaRPr>
          </a:p>
          <a:p>
            <a:pPr marL="0" lvl="0" indent="0" algn="l" rtl="0">
              <a:spcBef>
                <a:spcPts val="0"/>
              </a:spcBef>
              <a:spcAft>
                <a:spcPts val="0"/>
              </a:spcAft>
              <a:buNone/>
            </a:pPr>
            <a:r>
              <a:rPr lang="en" sz="1800" b="1">
                <a:solidFill>
                  <a:schemeClr val="dk2"/>
                </a:solidFill>
                <a:latin typeface="Roboto"/>
                <a:ea typeface="Roboto"/>
                <a:cs typeface="Roboto"/>
                <a:sym typeface="Roboto"/>
              </a:rPr>
              <a:t>Future Plans: </a:t>
            </a:r>
            <a:r>
              <a:rPr lang="en" sz="1800">
                <a:solidFill>
                  <a:schemeClr val="dk2"/>
                </a:solidFill>
                <a:latin typeface="Roboto"/>
                <a:ea typeface="Roboto"/>
                <a:cs typeface="Roboto"/>
                <a:sym typeface="Roboto"/>
              </a:rPr>
              <a:t>Inclusive education, employment and housing; updated policy statements and research projects.</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sz="1800">
              <a:solidFill>
                <a:schemeClr val="dk2"/>
              </a:solidFill>
              <a:latin typeface="Roboto"/>
              <a:ea typeface="Roboto"/>
              <a:cs typeface="Roboto"/>
              <a:sym typeface="Roboto"/>
            </a:endParaRPr>
          </a:p>
          <a:p>
            <a:pPr marL="0" lvl="0" indent="0" algn="l" rtl="0">
              <a:spcBef>
                <a:spcPts val="0"/>
              </a:spcBef>
              <a:spcAft>
                <a:spcPts val="0"/>
              </a:spcAft>
              <a:buNone/>
            </a:pPr>
            <a:r>
              <a:rPr lang="en" sz="1200">
                <a:solidFill>
                  <a:schemeClr val="dk2"/>
                </a:solidFill>
                <a:latin typeface="Roboto"/>
                <a:ea typeface="Roboto"/>
                <a:cs typeface="Roboto"/>
                <a:sym typeface="Roboto"/>
              </a:rPr>
              <a:t>Resource: </a:t>
            </a:r>
            <a:r>
              <a:rPr lang="en" sz="1200" u="sng">
                <a:solidFill>
                  <a:schemeClr val="hlink"/>
                </a:solidFill>
                <a:latin typeface="Roboto"/>
                <a:ea typeface="Roboto"/>
                <a:cs typeface="Roboto"/>
                <a:sym typeface="Roboto"/>
                <a:hlinkClick r:id="rId3"/>
              </a:rPr>
              <a:t>Peer to Peer Study</a:t>
            </a:r>
            <a:endParaRPr sz="1200">
              <a:solidFill>
                <a:schemeClr val="dk2"/>
              </a:solidFill>
              <a:latin typeface="Roboto"/>
              <a:ea typeface="Roboto"/>
              <a:cs typeface="Roboto"/>
              <a:sym typeface="Roboto"/>
            </a:endParaRPr>
          </a:p>
        </p:txBody>
      </p:sp>
      <p:sp>
        <p:nvSpPr>
          <p:cNvPr id="168" name="Google Shape;16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6408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Impact Areas: Advocacy</a:t>
            </a:r>
            <a:endParaRPr/>
          </a:p>
        </p:txBody>
      </p:sp>
      <p:sp>
        <p:nvSpPr>
          <p:cNvPr id="160" name="Google Shape;160;p22"/>
          <p:cNvSpPr txBox="1"/>
          <p:nvPr/>
        </p:nvSpPr>
        <p:spPr>
          <a:xfrm>
            <a:off x="3551538" y="3906100"/>
            <a:ext cx="22203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2"/>
                </a:solidFill>
              </a:rPr>
              <a:t>Chaz Brobst</a:t>
            </a:r>
            <a:endParaRPr sz="1600" b="1">
              <a:solidFill>
                <a:schemeClr val="dk2"/>
              </a:solidFill>
            </a:endParaRPr>
          </a:p>
          <a:p>
            <a:pPr marL="0" lvl="0" indent="0" algn="ctr" rtl="0">
              <a:spcBef>
                <a:spcPts val="0"/>
              </a:spcBef>
              <a:spcAft>
                <a:spcPts val="0"/>
              </a:spcAft>
              <a:buNone/>
            </a:pPr>
            <a:r>
              <a:rPr lang="en" sz="1200">
                <a:solidFill>
                  <a:schemeClr val="dk1"/>
                </a:solidFill>
              </a:rPr>
              <a:t>Advocacy Coordinator</a:t>
            </a:r>
            <a:endParaRPr sz="1200">
              <a:solidFill>
                <a:schemeClr val="dk1"/>
              </a:solidFill>
            </a:endParaRPr>
          </a:p>
          <a:p>
            <a:pPr marL="0" lvl="0" indent="0" algn="l" rtl="0">
              <a:spcBef>
                <a:spcPts val="0"/>
              </a:spcBef>
              <a:spcAft>
                <a:spcPts val="0"/>
              </a:spcAft>
              <a:buNone/>
            </a:pPr>
            <a:endParaRPr sz="1600">
              <a:solidFill>
                <a:schemeClr val="dk2"/>
              </a:solidFill>
            </a:endParaRPr>
          </a:p>
        </p:txBody>
      </p:sp>
      <p:pic>
        <p:nvPicPr>
          <p:cNvPr id="161" name="Google Shape;161;p22"/>
          <p:cNvPicPr preferRelativeResize="0"/>
          <p:nvPr/>
        </p:nvPicPr>
        <p:blipFill>
          <a:blip r:embed="rId3">
            <a:alphaModFix/>
          </a:blip>
          <a:stretch>
            <a:fillRect/>
          </a:stretch>
        </p:blipFill>
        <p:spPr>
          <a:xfrm>
            <a:off x="3805025" y="1372538"/>
            <a:ext cx="1713327" cy="2398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311700" y="1314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Advocacy</a:t>
            </a:r>
            <a:endParaRPr b="1"/>
          </a:p>
        </p:txBody>
      </p:sp>
      <p:sp>
        <p:nvSpPr>
          <p:cNvPr id="174" name="Google Shape;174;p24"/>
          <p:cNvSpPr txBox="1"/>
          <p:nvPr/>
        </p:nvSpPr>
        <p:spPr>
          <a:xfrm>
            <a:off x="570100" y="1324125"/>
            <a:ext cx="3359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Roboto"/>
              <a:ea typeface="Roboto"/>
              <a:cs typeface="Roboto"/>
              <a:sym typeface="Roboto"/>
            </a:endParaRPr>
          </a:p>
        </p:txBody>
      </p:sp>
      <p:sp>
        <p:nvSpPr>
          <p:cNvPr id="175" name="Google Shape;175;p24"/>
          <p:cNvSpPr txBox="1"/>
          <p:nvPr/>
        </p:nvSpPr>
        <p:spPr>
          <a:xfrm>
            <a:off x="256725" y="739275"/>
            <a:ext cx="8575500" cy="38933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chemeClr val="dk2"/>
                </a:solidFill>
                <a:latin typeface="Roboto"/>
                <a:ea typeface="Roboto"/>
                <a:cs typeface="Roboto"/>
                <a:sym typeface="Roboto"/>
              </a:rPr>
              <a:t>The Council’s Advocacy Committee leads our work with educating, advising, and informing lawmakers around issues of importance for people with IDD. The Advocacy Committee guides our legislative process in support of the IDD community in a manner that aligns with the Council’s mission, vision, and values. </a:t>
            </a:r>
            <a:endParaRPr sz="1300" dirty="0">
              <a:solidFill>
                <a:schemeClr val="dk2"/>
              </a:solidFill>
              <a:latin typeface="Roboto"/>
              <a:ea typeface="Roboto"/>
              <a:cs typeface="Roboto"/>
              <a:sym typeface="Roboto"/>
            </a:endParaRPr>
          </a:p>
          <a:p>
            <a:pPr marL="0" lvl="0" indent="0" algn="l" rtl="0">
              <a:spcBef>
                <a:spcPts val="1000"/>
              </a:spcBef>
              <a:spcAft>
                <a:spcPts val="0"/>
              </a:spcAft>
              <a:buNone/>
            </a:pPr>
            <a:r>
              <a:rPr lang="en" sz="1300" b="1" dirty="0">
                <a:solidFill>
                  <a:schemeClr val="dk2"/>
                </a:solidFill>
                <a:latin typeface="Roboto"/>
                <a:ea typeface="Roboto"/>
                <a:cs typeface="Roboto"/>
                <a:sym typeface="Roboto"/>
              </a:rPr>
              <a:t>In 2024, the Council: </a:t>
            </a:r>
            <a:endParaRPr sz="1300" dirty="0">
              <a:solidFill>
                <a:schemeClr val="dk2"/>
              </a:solidFill>
              <a:latin typeface="Roboto"/>
              <a:ea typeface="Roboto"/>
              <a:cs typeface="Roboto"/>
              <a:sym typeface="Roboto"/>
            </a:endParaRPr>
          </a:p>
          <a:p>
            <a:pPr marL="457200" lvl="0" indent="-311150" algn="l" rtl="0">
              <a:spcBef>
                <a:spcPts val="1000"/>
              </a:spcBef>
              <a:spcAft>
                <a:spcPts val="0"/>
              </a:spcAft>
              <a:buClr>
                <a:schemeClr val="dk2"/>
              </a:buClr>
              <a:buSzPts val="1300"/>
              <a:buFont typeface="Roboto"/>
              <a:buChar char="●"/>
            </a:pPr>
            <a:r>
              <a:rPr lang="en" sz="1300" dirty="0">
                <a:solidFill>
                  <a:schemeClr val="dk2"/>
                </a:solidFill>
                <a:latin typeface="Roboto"/>
                <a:ea typeface="Roboto"/>
                <a:cs typeface="Roboto"/>
                <a:sym typeface="Roboto"/>
              </a:rPr>
              <a:t>Created a Statement (April, 2024) about the importance of Supported Decision Making</a:t>
            </a:r>
            <a:endParaRPr sz="1300" dirty="0">
              <a:solidFill>
                <a:schemeClr val="dk2"/>
              </a:solidFill>
              <a:latin typeface="Roboto"/>
              <a:ea typeface="Roboto"/>
              <a:cs typeface="Roboto"/>
              <a:sym typeface="Roboto"/>
            </a:endParaRPr>
          </a:p>
          <a:p>
            <a:pPr marL="457200" lvl="0" indent="-311150" algn="l" rtl="0">
              <a:spcBef>
                <a:spcPts val="1000"/>
              </a:spcBef>
              <a:spcAft>
                <a:spcPts val="0"/>
              </a:spcAft>
              <a:buClr>
                <a:schemeClr val="dk2"/>
              </a:buClr>
              <a:buSzPts val="1300"/>
              <a:buFont typeface="Roboto"/>
              <a:buChar char="●"/>
            </a:pPr>
            <a:r>
              <a:rPr lang="en" sz="1300" dirty="0">
                <a:solidFill>
                  <a:schemeClr val="dk2"/>
                </a:solidFill>
                <a:latin typeface="Roboto"/>
                <a:ea typeface="Roboto"/>
                <a:cs typeface="Roboto"/>
                <a:sym typeface="Roboto"/>
              </a:rPr>
              <a:t>Created a Community Living Policy (March, 2024) about what does living in the community mean</a:t>
            </a:r>
            <a:endParaRPr sz="1300" dirty="0">
              <a:solidFill>
                <a:schemeClr val="dk2"/>
              </a:solidFill>
              <a:latin typeface="Roboto"/>
              <a:ea typeface="Roboto"/>
              <a:cs typeface="Roboto"/>
              <a:sym typeface="Roboto"/>
            </a:endParaRPr>
          </a:p>
          <a:p>
            <a:pPr marL="457200" lvl="0" indent="-311150" algn="l" rtl="0">
              <a:spcBef>
                <a:spcPts val="1000"/>
              </a:spcBef>
              <a:spcAft>
                <a:spcPts val="0"/>
              </a:spcAft>
              <a:buClr>
                <a:schemeClr val="dk2"/>
              </a:buClr>
              <a:buSzPts val="1300"/>
              <a:buFont typeface="Roboto"/>
              <a:buChar char="●"/>
            </a:pPr>
            <a:r>
              <a:rPr lang="en" sz="1300" dirty="0">
                <a:solidFill>
                  <a:schemeClr val="dk2"/>
                </a:solidFill>
                <a:latin typeface="Roboto"/>
                <a:ea typeface="Roboto"/>
                <a:cs typeface="Roboto"/>
                <a:sym typeface="Roboto"/>
              </a:rPr>
              <a:t>Created a Statement on Adaptive Life Skills vs. IQ (September, 2024) which centered on using a person’s IQ to determine service eligibility is not the best approach</a:t>
            </a:r>
            <a:endParaRPr sz="1300" dirty="0">
              <a:solidFill>
                <a:schemeClr val="dk2"/>
              </a:solidFill>
              <a:latin typeface="Roboto"/>
              <a:ea typeface="Roboto"/>
              <a:cs typeface="Roboto"/>
              <a:sym typeface="Roboto"/>
            </a:endParaRPr>
          </a:p>
          <a:p>
            <a:pPr marL="457200" lvl="0" indent="-311150" algn="l" rtl="0">
              <a:spcBef>
                <a:spcPts val="1000"/>
              </a:spcBef>
              <a:spcAft>
                <a:spcPts val="0"/>
              </a:spcAft>
              <a:buClr>
                <a:schemeClr val="dk2"/>
              </a:buClr>
              <a:buSzPts val="1300"/>
              <a:buFont typeface="Roboto"/>
              <a:buChar char="●"/>
            </a:pPr>
            <a:r>
              <a:rPr lang="en" sz="1300" dirty="0">
                <a:solidFill>
                  <a:schemeClr val="dk2"/>
                </a:solidFill>
                <a:latin typeface="Roboto"/>
                <a:ea typeface="Roboto"/>
                <a:cs typeface="Roboto"/>
                <a:sym typeface="Roboto"/>
              </a:rPr>
              <a:t>Adapted an Employment First Document to use for advocacy (March, 2024)</a:t>
            </a:r>
          </a:p>
          <a:p>
            <a:pPr marL="457200" lvl="0" indent="-311150" algn="l" rtl="0">
              <a:spcBef>
                <a:spcPts val="1000"/>
              </a:spcBef>
              <a:spcAft>
                <a:spcPts val="0"/>
              </a:spcAft>
              <a:buClr>
                <a:schemeClr val="dk2"/>
              </a:buClr>
              <a:buSzPts val="1300"/>
              <a:buFont typeface="Roboto"/>
              <a:buChar char="●"/>
            </a:pPr>
            <a:r>
              <a:rPr lang="en" sz="1300" dirty="0">
                <a:solidFill>
                  <a:schemeClr val="dk2"/>
                </a:solidFill>
                <a:latin typeface="Roboto"/>
                <a:ea typeface="Roboto"/>
                <a:cs typeface="Roboto"/>
                <a:sym typeface="Roboto"/>
              </a:rPr>
              <a:t>Adapted and Adopted a “Just Do It Statement”  (March, 2024)</a:t>
            </a:r>
          </a:p>
          <a:p>
            <a:pPr marL="457200" lvl="0" indent="-311150" algn="l" rtl="0">
              <a:spcBef>
                <a:spcPts val="1000"/>
              </a:spcBef>
              <a:spcAft>
                <a:spcPts val="0"/>
              </a:spcAft>
              <a:buClr>
                <a:schemeClr val="dk2"/>
              </a:buClr>
              <a:buSzPts val="1300"/>
              <a:buFont typeface="Roboto"/>
              <a:buChar char="●"/>
            </a:pPr>
            <a:r>
              <a:rPr lang="en" sz="1300" dirty="0">
                <a:solidFill>
                  <a:schemeClr val="dk2"/>
                </a:solidFill>
                <a:latin typeface="Roboto"/>
                <a:ea typeface="Roboto"/>
                <a:cs typeface="Roboto"/>
                <a:sym typeface="Roboto"/>
              </a:rPr>
              <a:t>Did a Statement and Press Release on Measure 4 (September, 2024) </a:t>
            </a:r>
          </a:p>
          <a:p>
            <a:pPr marL="457200" lvl="0" indent="-311150" algn="l" rtl="0">
              <a:spcBef>
                <a:spcPts val="1000"/>
              </a:spcBef>
              <a:spcAft>
                <a:spcPts val="0"/>
              </a:spcAft>
              <a:buClr>
                <a:schemeClr val="dk2"/>
              </a:buClr>
              <a:buSzPts val="1300"/>
              <a:buFont typeface="Roboto"/>
              <a:buChar char="●"/>
            </a:pPr>
            <a:r>
              <a:rPr lang="en-US" sz="1300" dirty="0">
                <a:solidFill>
                  <a:schemeClr val="dk2"/>
                </a:solidFill>
                <a:latin typeface="Roboto"/>
                <a:ea typeface="Roboto"/>
                <a:cs typeface="Roboto"/>
                <a:sym typeface="Roboto"/>
              </a:rPr>
              <a:t>Discussed the Council’s Advocacy trainings and opportunities for advocacy work throughout the year</a:t>
            </a:r>
            <a:endParaRPr sz="1300" dirty="0">
              <a:solidFill>
                <a:schemeClr val="dk2"/>
              </a:solidFill>
              <a:latin typeface="Roboto"/>
              <a:ea typeface="Roboto"/>
              <a:cs typeface="Roboto"/>
              <a:sym typeface="Roboto"/>
            </a:endParaRPr>
          </a:p>
          <a:p>
            <a:pPr marL="0" lvl="0" indent="0" algn="l" rtl="0">
              <a:spcBef>
                <a:spcPts val="1000"/>
              </a:spcBef>
              <a:spcAft>
                <a:spcPts val="0"/>
              </a:spcAft>
              <a:buNone/>
            </a:pPr>
            <a:endParaRPr sz="1000" dirty="0">
              <a:solidFill>
                <a:schemeClr val="dk2"/>
              </a:solidFill>
              <a:latin typeface="Roboto"/>
              <a:ea typeface="Roboto"/>
              <a:cs typeface="Roboto"/>
              <a:sym typeface="Roboto"/>
            </a:endParaRPr>
          </a:p>
        </p:txBody>
      </p:sp>
      <p:sp>
        <p:nvSpPr>
          <p:cNvPr id="176" name="Google Shape;17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3164</Words>
  <Application>Microsoft Office PowerPoint</Application>
  <PresentationFormat>On-screen Show (16:9)</PresentationFormat>
  <Paragraphs>282</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Calibri</vt:lpstr>
      <vt:lpstr>Roboto</vt:lpstr>
      <vt:lpstr>Garamond</vt:lpstr>
      <vt:lpstr>Arial</vt:lpstr>
      <vt:lpstr>Source Sans Pro</vt:lpstr>
      <vt:lpstr>Simple Light</vt:lpstr>
      <vt:lpstr>Parallax</vt:lpstr>
      <vt:lpstr> Annual Celebration</vt:lpstr>
      <vt:lpstr>Agenda</vt:lpstr>
      <vt:lpstr>About Us</vt:lpstr>
      <vt:lpstr>Councils were created under the  Developmental Disabilities Assistance and Bill of Rights Act (DD Act) to engage in capacity building, systems change and advocacy work in every state and territory. Our Council includes 23-members appointed by the Governor. The DD Act requires that 60% of Council members are people with intellectual and/or developmental disabilities, their families and caregivers.</vt:lpstr>
      <vt:lpstr>Council Purpose:  The purpose of the Council is to promote activities that are consistent with the Developmental Disabilities Assistance and Bill of Rights Act .  These include recognizing, supporting, and encouraging the competencies, capabilities, and personal goals of individuals with developmental disabilities and their families.  Any assistance to such individuals should be provided in an individualized manner, consistent with the unique strengths, resources, priorities, concerns, abilities, and capabilities of the individual. </vt:lpstr>
      <vt:lpstr>Meet the Team!</vt:lpstr>
      <vt:lpstr>Education</vt:lpstr>
      <vt:lpstr>Impact Areas: Advocacy</vt:lpstr>
      <vt:lpstr>Advocacy</vt:lpstr>
      <vt:lpstr>Advocacy</vt:lpstr>
      <vt:lpstr>Advocacy</vt:lpstr>
      <vt:lpstr>Grant Making</vt:lpstr>
      <vt:lpstr>2024 Core Funding Projects</vt:lpstr>
      <vt:lpstr>2024 Core Funding Projects</vt:lpstr>
      <vt:lpstr>2024 Mini Grants Summary (to include some public health workforce projects) </vt:lpstr>
      <vt:lpstr>Council Membership</vt:lpstr>
      <vt:lpstr>Communications</vt:lpstr>
      <vt:lpstr>Theory of Change</vt:lpstr>
      <vt:lpstr>Where We Have Been</vt:lpstr>
      <vt:lpstr>Intended Uses</vt:lpstr>
      <vt:lpstr>Person-Centered Values in Action</vt:lpstr>
      <vt:lpstr>Community Values in Action</vt:lpstr>
      <vt:lpstr>Person-Centered Values</vt:lpstr>
      <vt:lpstr>Why We Exist</vt:lpstr>
      <vt:lpstr>Creating Conditions for Change</vt:lpstr>
      <vt:lpstr>Linking Our Values to Our Work</vt:lpstr>
      <vt:lpstr>What We Are Working Towards</vt:lpstr>
      <vt:lpstr>Needs Assessment Objectives</vt:lpstr>
      <vt:lpstr>Federal Requirements</vt:lpstr>
      <vt:lpstr>Planning and Development Stage - February 2025</vt:lpstr>
      <vt:lpstr>Data Collection and Analysis: January-September 2025</vt:lpstr>
      <vt:lpstr>State Plan Development: Oct 2025 - Aug 2026</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Annual Celebration</dc:title>
  <dc:creator>Horntvedt, Julianne D.</dc:creator>
  <cp:lastModifiedBy>Horntvedt, Julianne D.</cp:lastModifiedBy>
  <cp:revision>13</cp:revision>
  <dcterms:modified xsi:type="dcterms:W3CDTF">2025-02-04T17:54:36Z</dcterms:modified>
</cp:coreProperties>
</file>