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76" r:id="rId5"/>
    <p:sldId id="259" r:id="rId6"/>
    <p:sldId id="260" r:id="rId7"/>
    <p:sldId id="261" r:id="rId8"/>
    <p:sldId id="262" r:id="rId9"/>
    <p:sldId id="277" r:id="rId10"/>
    <p:sldId id="272" r:id="rId11"/>
    <p:sldId id="264" r:id="rId12"/>
    <p:sldId id="265" r:id="rId13"/>
    <p:sldId id="266" r:id="rId14"/>
    <p:sldId id="267" r:id="rId15"/>
    <p:sldId id="268" r:id="rId16"/>
    <p:sldId id="278" r:id="rId17"/>
    <p:sldId id="273" r:id="rId18"/>
    <p:sldId id="274" r:id="rId19"/>
    <p:sldId id="269" r:id="rId20"/>
    <p:sldId id="270" r:id="rId21"/>
    <p:sldId id="275" r:id="rId22"/>
    <p:sldId id="271"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22ABFD-5024-4F4A-9F03-ACCA98111DA6}" v="3" dt="2024-08-02T18:53:07.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72A8ED-2E9B-459C-9DB7-0FF6D00E616C}" type="datetimeFigureOut">
              <a:rPr lang="en-US" smtClean="0"/>
              <a:t>8/5/2024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57E95065-3C8F-499E-BCE2-D8A21207181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443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72A8ED-2E9B-459C-9DB7-0FF6D00E616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95065-3C8F-499E-BCE2-D8A21207181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624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72A8ED-2E9B-459C-9DB7-0FF6D00E616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95065-3C8F-499E-BCE2-D8A21207181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4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72A8ED-2E9B-459C-9DB7-0FF6D00E616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95065-3C8F-499E-BCE2-D8A21207181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656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72A8ED-2E9B-459C-9DB7-0FF6D00E616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95065-3C8F-499E-BCE2-D8A21207181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166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72A8ED-2E9B-459C-9DB7-0FF6D00E616C}"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95065-3C8F-499E-BCE2-D8A21207181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740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72A8ED-2E9B-459C-9DB7-0FF6D00E616C}"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95065-3C8F-499E-BCE2-D8A21207181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833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2A8ED-2E9B-459C-9DB7-0FF6D00E616C}"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95065-3C8F-499E-BCE2-D8A21207181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094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2A8ED-2E9B-459C-9DB7-0FF6D00E616C}"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95065-3C8F-499E-BCE2-D8A21207181C}" type="slidenum">
              <a:rPr lang="en-US" smtClean="0"/>
              <a:t>‹#›</a:t>
            </a:fld>
            <a:endParaRPr lang="en-US"/>
          </a:p>
        </p:txBody>
      </p:sp>
    </p:spTree>
    <p:extLst>
      <p:ext uri="{BB962C8B-B14F-4D97-AF65-F5344CB8AC3E}">
        <p14:creationId xmlns:p14="http://schemas.microsoft.com/office/powerpoint/2010/main" val="385461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72A8ED-2E9B-459C-9DB7-0FF6D00E616C}"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95065-3C8F-499E-BCE2-D8A21207181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300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972A8ED-2E9B-459C-9DB7-0FF6D00E616C}" type="datetimeFigureOut">
              <a:rPr lang="en-US" smtClean="0"/>
              <a:t>8/5/2024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57E95065-3C8F-499E-BCE2-D8A21207181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9769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972A8ED-2E9B-459C-9DB7-0FF6D00E616C}" type="datetimeFigureOut">
              <a:rPr lang="en-US" smtClean="0"/>
              <a:t>8/5/2024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7E95065-3C8F-499E-BCE2-D8A21207181C}"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3763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nd.gov/dpi/districtsschools/essa/accountability-support-improvement/targeted-support-and-improvement" TargetMode="External"/><Relationship Id="rId2" Type="http://schemas.openxmlformats.org/officeDocument/2006/relationships/hyperlink" Target="https://www.nd.gov/dpi/districtsschools/essa/accountability-support-improvement/continuous-school-improvement"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nd.gov/dpi/districtsschools/essa/accountability-support-improvement/comprehensive-support-and-improvemen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insights.nd.gov/"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insights.nd.gov/" TargetMode="External"/><Relationship Id="rId2" Type="http://schemas.openxmlformats.org/officeDocument/2006/relationships/hyperlink" Target="https://www.nd.gov/dpi/sites/www/files/documents/Division%20of%20SS%26I/ESSA/Accountability/Sample%20Parent%20Letter.docx" TargetMode="External"/><Relationship Id="rId1" Type="http://schemas.openxmlformats.org/officeDocument/2006/relationships/slideLayout" Target="../slideLayouts/slideLayout7.xml"/><Relationship Id="rId4" Type="http://schemas.openxmlformats.org/officeDocument/2006/relationships/hyperlink" Target="https://www.nd.gov/dpi/sites/www/files/documents/Division%20of%20SS%26I/ESSA/Accountability/SampleWebsiteNotification.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insights.nd.gov/"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B4CA-E12E-45BD-8E43-B68AFE011D50}"/>
              </a:ext>
            </a:extLst>
          </p:cNvPr>
          <p:cNvSpPr>
            <a:spLocks noGrp="1"/>
          </p:cNvSpPr>
          <p:nvPr>
            <p:ph type="ctrTitle"/>
          </p:nvPr>
        </p:nvSpPr>
        <p:spPr>
          <a:xfrm>
            <a:off x="599225" y="1779258"/>
            <a:ext cx="10993549" cy="1475874"/>
          </a:xfrm>
        </p:spPr>
        <p:txBody>
          <a:bodyPr>
            <a:normAutofit fontScale="90000"/>
          </a:bodyPr>
          <a:lstStyle/>
          <a:p>
            <a:pPr algn="ctr"/>
            <a:r>
              <a:rPr lang="en-US" dirty="0"/>
              <a:t>[Insert SECONDARY School NAME Here]</a:t>
            </a:r>
          </a:p>
        </p:txBody>
      </p:sp>
      <p:sp>
        <p:nvSpPr>
          <p:cNvPr id="3" name="TextBox 2">
            <a:extLst>
              <a:ext uri="{FF2B5EF4-FFF2-40B4-BE49-F238E27FC236}">
                <a16:creationId xmlns:a16="http://schemas.microsoft.com/office/drawing/2014/main" id="{CC0D2DB1-7991-4B70-BF39-310B388287DC}"/>
              </a:ext>
            </a:extLst>
          </p:cNvPr>
          <p:cNvSpPr txBox="1"/>
          <p:nvPr/>
        </p:nvSpPr>
        <p:spPr>
          <a:xfrm>
            <a:off x="9111916" y="4949388"/>
            <a:ext cx="2181726" cy="954107"/>
          </a:xfrm>
          <a:prstGeom prst="rect">
            <a:avLst/>
          </a:prstGeom>
          <a:noFill/>
        </p:spPr>
        <p:txBody>
          <a:bodyPr wrap="square" rtlCol="0">
            <a:spAutoFit/>
          </a:bodyPr>
          <a:lstStyle/>
          <a:p>
            <a:r>
              <a:rPr lang="en-US" sz="2800" i="1">
                <a:solidFill>
                  <a:schemeClr val="bg1"/>
                </a:solidFill>
              </a:rPr>
              <a:t>[ Insert Your </a:t>
            </a:r>
          </a:p>
          <a:p>
            <a:r>
              <a:rPr lang="en-US" sz="2800" i="1">
                <a:solidFill>
                  <a:schemeClr val="bg1"/>
                </a:solidFill>
              </a:rPr>
              <a:t>Logo Here]</a:t>
            </a:r>
          </a:p>
        </p:txBody>
      </p:sp>
    </p:spTree>
    <p:extLst>
      <p:ext uri="{BB962C8B-B14F-4D97-AF65-F5344CB8AC3E}">
        <p14:creationId xmlns:p14="http://schemas.microsoft.com/office/powerpoint/2010/main" val="3058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465931" y="614298"/>
            <a:ext cx="11172616" cy="1384995"/>
          </a:xfrm>
          <a:prstGeom prst="rect">
            <a:avLst/>
          </a:prstGeom>
        </p:spPr>
        <p:txBody>
          <a:bodyPr wrap="square">
            <a:spAutoFit/>
          </a:bodyPr>
          <a:lstStyle/>
          <a:p>
            <a:r>
              <a:rPr lang="en-US" sz="3600">
                <a:solidFill>
                  <a:schemeClr val="accent1"/>
                </a:solidFill>
              </a:rPr>
              <a:t>School Quality</a:t>
            </a:r>
          </a:p>
          <a:p>
            <a:endParaRPr lang="en-US" sz="2400">
              <a:solidFill>
                <a:schemeClr val="accent1"/>
              </a:solidFill>
            </a:endParaRPr>
          </a:p>
          <a:p>
            <a:endParaRPr lang="en-US" sz="2400">
              <a:solidFill>
                <a:schemeClr val="accent1"/>
              </a:solidFill>
            </a:endParaRPr>
          </a:p>
        </p:txBody>
      </p:sp>
      <p:sp>
        <p:nvSpPr>
          <p:cNvPr id="2" name="Rectangle 1">
            <a:extLst>
              <a:ext uri="{FF2B5EF4-FFF2-40B4-BE49-F238E27FC236}">
                <a16:creationId xmlns:a16="http://schemas.microsoft.com/office/drawing/2014/main" id="{3832F914-AD5E-409C-B8A3-774D42F504B9}"/>
              </a:ext>
            </a:extLst>
          </p:cNvPr>
          <p:cNvSpPr/>
          <p:nvPr/>
        </p:nvSpPr>
        <p:spPr>
          <a:xfrm>
            <a:off x="553453" y="1306795"/>
            <a:ext cx="10948736" cy="4524315"/>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dirty="0">
                <a:solidFill>
                  <a:schemeClr val="accent1"/>
                </a:solidFill>
              </a:rPr>
              <a:t>ESSA law requires states to use at least one additional “indicator of school quality” that is non-academic, which in North Dakota is student engagement.</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The student engagement element accounts for 20% of the high school accountability score.</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North Dakota public schools measure student engagement through the use of a survey given in January.</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Our school results: ___% Committed</a:t>
            </a:r>
          </a:p>
          <a:p>
            <a:pPr lvl="1"/>
            <a:r>
              <a:rPr lang="en-US" sz="2400" dirty="0">
                <a:solidFill>
                  <a:schemeClr val="accent1"/>
                </a:solidFill>
              </a:rPr>
              <a:t>                            ___% Compliant</a:t>
            </a:r>
          </a:p>
          <a:p>
            <a:pPr lvl="1"/>
            <a:r>
              <a:rPr lang="en-US" sz="2400" dirty="0">
                <a:solidFill>
                  <a:schemeClr val="accent1"/>
                </a:solidFill>
              </a:rPr>
              <a:t>                            ___% Disengaged</a:t>
            </a:r>
          </a:p>
        </p:txBody>
      </p:sp>
      <p:sp>
        <p:nvSpPr>
          <p:cNvPr id="4" name="Title 3" hidden="1">
            <a:extLst>
              <a:ext uri="{FF2B5EF4-FFF2-40B4-BE49-F238E27FC236}">
                <a16:creationId xmlns:a16="http://schemas.microsoft.com/office/drawing/2014/main" id="{69B71FE1-EEB0-40B0-93E9-2FE0CDD53861}"/>
              </a:ext>
            </a:extLst>
          </p:cNvPr>
          <p:cNvSpPr>
            <a:spLocks noGrp="1"/>
          </p:cNvSpPr>
          <p:nvPr>
            <p:ph type="title" idx="4294967295"/>
          </p:nvPr>
        </p:nvSpPr>
        <p:spPr/>
        <p:txBody>
          <a:bodyPr/>
          <a:lstStyle/>
          <a:p>
            <a:r>
              <a:rPr lang="en-US"/>
              <a:t>School</a:t>
            </a:r>
            <a:r>
              <a:rPr lang="en-US" baseline="0"/>
              <a:t> quality</a:t>
            </a:r>
            <a:endParaRPr lang="en-US"/>
          </a:p>
        </p:txBody>
      </p:sp>
    </p:spTree>
    <p:extLst>
      <p:ext uri="{BB962C8B-B14F-4D97-AF65-F5344CB8AC3E}">
        <p14:creationId xmlns:p14="http://schemas.microsoft.com/office/powerpoint/2010/main" val="3281175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C9A1A9-1A93-4688-ABEA-926876675304}"/>
              </a:ext>
            </a:extLst>
          </p:cNvPr>
          <p:cNvSpPr/>
          <p:nvPr/>
        </p:nvSpPr>
        <p:spPr>
          <a:xfrm>
            <a:off x="465931" y="797913"/>
            <a:ext cx="11172616" cy="4339650"/>
          </a:xfrm>
          <a:prstGeom prst="rect">
            <a:avLst/>
          </a:prstGeom>
        </p:spPr>
        <p:txBody>
          <a:bodyPr wrap="square">
            <a:spAutoFit/>
          </a:bodyPr>
          <a:lstStyle/>
          <a:p>
            <a:r>
              <a:rPr lang="en-US" sz="3600" dirty="0">
                <a:solidFill>
                  <a:schemeClr val="accent1"/>
                </a:solidFill>
              </a:rPr>
              <a:t>English Language Proficiency (ELP) Growth</a:t>
            </a:r>
          </a:p>
          <a:p>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Measurement of English Language Proficiency (ELP) growth for active ELs who took the annual WIDA ACCESS for ELLs</a:t>
            </a:r>
            <a:r>
              <a:rPr lang="en-US" sz="2400" baseline="30000" dirty="0">
                <a:solidFill>
                  <a:schemeClr val="accent1"/>
                </a:solidFill>
              </a:rPr>
              <a:t>®</a:t>
            </a:r>
            <a:r>
              <a:rPr lang="en-US" sz="2400" dirty="0">
                <a:solidFill>
                  <a:schemeClr val="accent1"/>
                </a:solidFill>
              </a:rPr>
              <a:t> assessment is also an element measured for accountability and accounts for 10% of the accountability system.</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Schools who don’t have 10 students identified as English Learners have this data suppressed and points are equally re-distributed to other elements.</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Our school results: </a:t>
            </a:r>
            <a:r>
              <a:rPr lang="en-US" sz="2400" i="1" dirty="0">
                <a:solidFill>
                  <a:schemeClr val="accent1"/>
                </a:solidFill>
              </a:rPr>
              <a:t>[Insert Summary]</a:t>
            </a:r>
            <a:endParaRPr lang="en-US" sz="2400" dirty="0">
              <a:solidFill>
                <a:schemeClr val="accent1"/>
              </a:solidFill>
            </a:endParaRPr>
          </a:p>
          <a:p>
            <a:endParaRPr lang="en-US" sz="2400" dirty="0">
              <a:solidFill>
                <a:schemeClr val="accent1"/>
              </a:solidFill>
            </a:endParaRPr>
          </a:p>
        </p:txBody>
      </p:sp>
      <p:sp>
        <p:nvSpPr>
          <p:cNvPr id="2" name="Title 1" hidden="1">
            <a:extLst>
              <a:ext uri="{FF2B5EF4-FFF2-40B4-BE49-F238E27FC236}">
                <a16:creationId xmlns:a16="http://schemas.microsoft.com/office/drawing/2014/main" id="{7A440CE8-B725-4D5D-B325-782F4FA5DC9D}"/>
              </a:ext>
            </a:extLst>
          </p:cNvPr>
          <p:cNvSpPr>
            <a:spLocks noGrp="1"/>
          </p:cNvSpPr>
          <p:nvPr>
            <p:ph type="title" idx="4294967295"/>
          </p:nvPr>
        </p:nvSpPr>
        <p:spPr/>
        <p:txBody>
          <a:bodyPr/>
          <a:lstStyle/>
          <a:p>
            <a:r>
              <a:rPr lang="en-US"/>
              <a:t>ELP</a:t>
            </a:r>
            <a:r>
              <a:rPr lang="en-US" baseline="0"/>
              <a:t> Growth</a:t>
            </a:r>
            <a:endParaRPr lang="en-US"/>
          </a:p>
        </p:txBody>
      </p:sp>
    </p:spTree>
    <p:extLst>
      <p:ext uri="{BB962C8B-B14F-4D97-AF65-F5344CB8AC3E}">
        <p14:creationId xmlns:p14="http://schemas.microsoft.com/office/powerpoint/2010/main" val="3718897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465931" y="797913"/>
            <a:ext cx="11172616" cy="1384995"/>
          </a:xfrm>
          <a:prstGeom prst="rect">
            <a:avLst/>
          </a:prstGeom>
        </p:spPr>
        <p:txBody>
          <a:bodyPr wrap="square" lIns="91440" tIns="45720" rIns="91440" bIns="45720" anchor="t">
            <a:spAutoFit/>
          </a:bodyPr>
          <a:lstStyle/>
          <a:p>
            <a:r>
              <a:rPr lang="en-US" sz="3600">
                <a:solidFill>
                  <a:schemeClr val="accent1"/>
                </a:solidFill>
              </a:rPr>
              <a:t>Choice Ready</a:t>
            </a:r>
          </a:p>
          <a:p>
            <a:endParaRPr lang="en-US" sz="2400">
              <a:solidFill>
                <a:schemeClr val="accent1"/>
              </a:solidFill>
            </a:endParaRPr>
          </a:p>
          <a:p>
            <a:endParaRPr lang="en-US" sz="2400">
              <a:solidFill>
                <a:schemeClr val="accent1"/>
              </a:solidFill>
            </a:endParaRPr>
          </a:p>
        </p:txBody>
      </p:sp>
      <p:sp>
        <p:nvSpPr>
          <p:cNvPr id="4" name="Rectangle 3">
            <a:extLst>
              <a:ext uri="{FF2B5EF4-FFF2-40B4-BE49-F238E27FC236}">
                <a16:creationId xmlns:a16="http://schemas.microsoft.com/office/drawing/2014/main" id="{70CBE544-7A91-4DBC-AC2E-A727A94F2EB4}"/>
              </a:ext>
            </a:extLst>
          </p:cNvPr>
          <p:cNvSpPr/>
          <p:nvPr/>
        </p:nvSpPr>
        <p:spPr>
          <a:xfrm>
            <a:off x="465931" y="1666873"/>
            <a:ext cx="11172616" cy="5447645"/>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000" dirty="0">
                <a:solidFill>
                  <a:schemeClr val="accent1"/>
                </a:solidFill>
              </a:rPr>
              <a:t>Choice Ready is part of the North Dakota accountability system to measure whether our high schools produce students that are ready for success upon graduation and accounts for 21% of the accountability system.</a:t>
            </a:r>
          </a:p>
          <a:p>
            <a:pPr marL="342900" indent="-342900">
              <a:buFont typeface="Arial" panose="020B0604020202020204" pitchFamily="34" charset="0"/>
              <a:buChar char="•"/>
            </a:pPr>
            <a:endParaRPr lang="en-US" sz="2000" dirty="0">
              <a:solidFill>
                <a:schemeClr val="accent1"/>
              </a:solidFill>
            </a:endParaRPr>
          </a:p>
          <a:p>
            <a:pPr marL="342900" indent="-342900">
              <a:buFont typeface="Arial" panose="020B0604020202020204" pitchFamily="34" charset="0"/>
              <a:buChar char="•"/>
            </a:pPr>
            <a:r>
              <a:rPr lang="en-US" sz="2000" dirty="0">
                <a:solidFill>
                  <a:schemeClr val="accent1"/>
                </a:solidFill>
              </a:rPr>
              <a:t>The metrics outlined within the Choice Ready initiative measures growth for North Dakota high schools, as indicated by student readiness in the following areas:</a:t>
            </a:r>
          </a:p>
          <a:p>
            <a:pPr marL="800100" lvl="1" indent="-342900">
              <a:buFont typeface="Wingdings" panose="05000000000000000000" pitchFamily="2" charset="2"/>
              <a:buChar char="ü"/>
            </a:pPr>
            <a:r>
              <a:rPr lang="en-US" sz="2000" dirty="0">
                <a:solidFill>
                  <a:schemeClr val="accent1"/>
                </a:solidFill>
              </a:rPr>
              <a:t>Post-Secondary Ready</a:t>
            </a:r>
          </a:p>
          <a:p>
            <a:pPr marL="800100" lvl="1" indent="-342900">
              <a:buFont typeface="Wingdings" panose="05000000000000000000" pitchFamily="2" charset="2"/>
              <a:buChar char="ü"/>
            </a:pPr>
            <a:r>
              <a:rPr lang="en-US" sz="2000" dirty="0">
                <a:solidFill>
                  <a:schemeClr val="accent1"/>
                </a:solidFill>
              </a:rPr>
              <a:t>Workforce Ready</a:t>
            </a:r>
          </a:p>
          <a:p>
            <a:pPr marL="800100" lvl="1" indent="-342900">
              <a:buFont typeface="Wingdings" panose="05000000000000000000" pitchFamily="2" charset="2"/>
              <a:buChar char="ü"/>
            </a:pPr>
            <a:r>
              <a:rPr lang="en-US" sz="2000" dirty="0">
                <a:solidFill>
                  <a:schemeClr val="accent1"/>
                </a:solidFill>
              </a:rPr>
              <a:t>Military / Life Skills Ready</a:t>
            </a:r>
          </a:p>
          <a:p>
            <a:pPr marL="342900" indent="-342900">
              <a:buFont typeface="Arial" panose="020B0604020202020204" pitchFamily="34" charset="0"/>
              <a:buChar char="•"/>
            </a:pPr>
            <a:endParaRPr lang="en-US" sz="2000" dirty="0">
              <a:solidFill>
                <a:schemeClr val="accent1"/>
              </a:solidFill>
            </a:endParaRPr>
          </a:p>
          <a:p>
            <a:pPr marL="342900" indent="-342900">
              <a:buFont typeface="Arial" panose="020B0604020202020204" pitchFamily="34" charset="0"/>
              <a:buChar char="•"/>
            </a:pPr>
            <a:r>
              <a:rPr lang="en-US" sz="2000" dirty="0">
                <a:solidFill>
                  <a:schemeClr val="accent1"/>
                </a:solidFill>
              </a:rPr>
              <a:t>The Choice Ready measure is calculated based upon year-over-year growth in the overall performance of the school’s graduating class.</a:t>
            </a:r>
          </a:p>
          <a:p>
            <a:pPr marL="342900" indent="-342900">
              <a:buFont typeface="Arial" panose="020B0604020202020204" pitchFamily="34" charset="0"/>
              <a:buChar char="•"/>
            </a:pPr>
            <a:endParaRPr lang="en-US" sz="2000" dirty="0">
              <a:solidFill>
                <a:schemeClr val="accent1"/>
              </a:solidFill>
            </a:endParaRPr>
          </a:p>
          <a:p>
            <a:pPr marL="342900" indent="-342900">
              <a:buFont typeface="Arial" panose="020B0604020202020204" pitchFamily="34" charset="0"/>
              <a:buChar char="•"/>
            </a:pPr>
            <a:r>
              <a:rPr lang="en-US" sz="2000" dirty="0">
                <a:solidFill>
                  <a:schemeClr val="accent1"/>
                </a:solidFill>
              </a:rPr>
              <a:t>Our Choice Ready growth results are: </a:t>
            </a:r>
            <a:r>
              <a:rPr lang="en-US" sz="2000" i="1" dirty="0">
                <a:solidFill>
                  <a:schemeClr val="accent1"/>
                </a:solidFill>
              </a:rPr>
              <a:t>[Insert Summary]</a:t>
            </a:r>
            <a:endParaRPr lang="en-US" sz="2000" dirty="0">
              <a:solidFill>
                <a:schemeClr val="accent1"/>
              </a:solidFill>
            </a:endParaRPr>
          </a:p>
          <a:p>
            <a:pPr marL="342900" indent="-342900">
              <a:buFont typeface="Arial" panose="020B0604020202020204" pitchFamily="34" charset="0"/>
              <a:buChar char="•"/>
            </a:pPr>
            <a:endParaRPr lang="en-US" sz="2000" dirty="0">
              <a:solidFill>
                <a:schemeClr val="accent1"/>
              </a:solidFill>
            </a:endParaRPr>
          </a:p>
          <a:p>
            <a:pPr marL="342900" indent="-342900">
              <a:buFont typeface="Arial" panose="020B0604020202020204" pitchFamily="34" charset="0"/>
              <a:buChar char="•"/>
            </a:pPr>
            <a:endParaRPr lang="en-US" sz="2400" dirty="0">
              <a:solidFill>
                <a:schemeClr val="accent1"/>
              </a:solidFill>
            </a:endParaRPr>
          </a:p>
          <a:p>
            <a:endParaRPr lang="en-US" sz="2400" dirty="0">
              <a:solidFill>
                <a:schemeClr val="accent1"/>
              </a:solidFill>
            </a:endParaRPr>
          </a:p>
        </p:txBody>
      </p:sp>
      <p:sp>
        <p:nvSpPr>
          <p:cNvPr id="2" name="Title 1" hidden="1">
            <a:extLst>
              <a:ext uri="{FF2B5EF4-FFF2-40B4-BE49-F238E27FC236}">
                <a16:creationId xmlns:a16="http://schemas.microsoft.com/office/drawing/2014/main" id="{DF0A4984-32B3-4053-815B-EBC4BB8F3729}"/>
              </a:ext>
            </a:extLst>
          </p:cNvPr>
          <p:cNvSpPr>
            <a:spLocks noGrp="1"/>
          </p:cNvSpPr>
          <p:nvPr>
            <p:ph type="title" idx="4294967295"/>
          </p:nvPr>
        </p:nvSpPr>
        <p:spPr/>
        <p:txBody>
          <a:bodyPr/>
          <a:lstStyle/>
          <a:p>
            <a:r>
              <a:rPr lang="en-US"/>
              <a:t>College and Career Ready</a:t>
            </a:r>
          </a:p>
        </p:txBody>
      </p:sp>
    </p:spTree>
    <p:extLst>
      <p:ext uri="{BB962C8B-B14F-4D97-AF65-F5344CB8AC3E}">
        <p14:creationId xmlns:p14="http://schemas.microsoft.com/office/powerpoint/2010/main" val="2305978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1CD10B-21DF-E346-3563-2F6C4D56F114}"/>
              </a:ext>
            </a:extLst>
          </p:cNvPr>
          <p:cNvPicPr>
            <a:picLocks noChangeAspect="1"/>
          </p:cNvPicPr>
          <p:nvPr/>
        </p:nvPicPr>
        <p:blipFill>
          <a:blip r:embed="rId2"/>
          <a:stretch>
            <a:fillRect/>
          </a:stretch>
        </p:blipFill>
        <p:spPr>
          <a:xfrm>
            <a:off x="1787683" y="137211"/>
            <a:ext cx="8616633" cy="6583578"/>
          </a:xfrm>
          <a:prstGeom prst="rect">
            <a:avLst/>
          </a:prstGeom>
        </p:spPr>
      </p:pic>
    </p:spTree>
    <p:extLst>
      <p:ext uri="{BB962C8B-B14F-4D97-AF65-F5344CB8AC3E}">
        <p14:creationId xmlns:p14="http://schemas.microsoft.com/office/powerpoint/2010/main" val="248497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465931" y="797913"/>
            <a:ext cx="11172616" cy="1384995"/>
          </a:xfrm>
          <a:prstGeom prst="rect">
            <a:avLst/>
          </a:prstGeom>
        </p:spPr>
        <p:txBody>
          <a:bodyPr wrap="square">
            <a:spAutoFit/>
          </a:bodyPr>
          <a:lstStyle/>
          <a:p>
            <a:r>
              <a:rPr lang="en-US" sz="3600">
                <a:solidFill>
                  <a:schemeClr val="accent1"/>
                </a:solidFill>
              </a:rPr>
              <a:t>Graduation Rate</a:t>
            </a:r>
          </a:p>
          <a:p>
            <a:endParaRPr lang="en-US" sz="2400">
              <a:solidFill>
                <a:schemeClr val="accent1"/>
              </a:solidFill>
            </a:endParaRPr>
          </a:p>
          <a:p>
            <a:endParaRPr lang="en-US" sz="2400">
              <a:solidFill>
                <a:schemeClr val="accent1"/>
              </a:solidFill>
            </a:endParaRPr>
          </a:p>
        </p:txBody>
      </p:sp>
      <p:sp>
        <p:nvSpPr>
          <p:cNvPr id="4" name="Rectangle 3">
            <a:extLst>
              <a:ext uri="{FF2B5EF4-FFF2-40B4-BE49-F238E27FC236}">
                <a16:creationId xmlns:a16="http://schemas.microsoft.com/office/drawing/2014/main" id="{A83B4459-6F88-4327-ABE0-4AF16EDC6AEA}"/>
              </a:ext>
            </a:extLst>
          </p:cNvPr>
          <p:cNvSpPr/>
          <p:nvPr/>
        </p:nvSpPr>
        <p:spPr>
          <a:xfrm>
            <a:off x="465931" y="1666873"/>
            <a:ext cx="11172616" cy="3785652"/>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dirty="0">
                <a:solidFill>
                  <a:schemeClr val="accent1"/>
                </a:solidFill>
              </a:rPr>
              <a:t>North Dakota uses on-time graduation rates as one element for accountability in its public high schools.</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North Dakota measures graduation rate based on a four-year cohort. The on-time graduation rate is the percentage of students who graduated in 2024 within four years of entering the 9</a:t>
            </a:r>
            <a:r>
              <a:rPr lang="en-US" sz="2400" baseline="30000" dirty="0">
                <a:solidFill>
                  <a:schemeClr val="accent1"/>
                </a:solidFill>
              </a:rPr>
              <a:t>th</a:t>
            </a:r>
            <a:r>
              <a:rPr lang="en-US" sz="2400" dirty="0">
                <a:solidFill>
                  <a:schemeClr val="accent1"/>
                </a:solidFill>
              </a:rPr>
              <a:t> grade and accounts for 16% of the accountability system.</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Our graduation rate is: </a:t>
            </a:r>
            <a:r>
              <a:rPr lang="en-US" sz="2400" i="1" dirty="0">
                <a:solidFill>
                  <a:schemeClr val="accent1"/>
                </a:solidFill>
              </a:rPr>
              <a:t>[Insert Summary]</a:t>
            </a:r>
            <a:endParaRPr lang="en-US" sz="2400" dirty="0">
              <a:solidFill>
                <a:schemeClr val="accent1"/>
              </a:solidFill>
            </a:endParaRPr>
          </a:p>
          <a:p>
            <a:endParaRPr lang="en-US" sz="2400" dirty="0">
              <a:solidFill>
                <a:schemeClr val="accent1"/>
              </a:solidFill>
            </a:endParaRPr>
          </a:p>
          <a:p>
            <a:endParaRPr lang="en-US" sz="2400" dirty="0">
              <a:solidFill>
                <a:schemeClr val="accent1"/>
              </a:solidFill>
            </a:endParaRPr>
          </a:p>
        </p:txBody>
      </p:sp>
      <p:sp>
        <p:nvSpPr>
          <p:cNvPr id="2" name="Title 1" hidden="1">
            <a:extLst>
              <a:ext uri="{FF2B5EF4-FFF2-40B4-BE49-F238E27FC236}">
                <a16:creationId xmlns:a16="http://schemas.microsoft.com/office/drawing/2014/main" id="{C90E3BD1-C9B7-4304-B98A-3A301F66091A}"/>
              </a:ext>
            </a:extLst>
          </p:cNvPr>
          <p:cNvSpPr>
            <a:spLocks noGrp="1"/>
          </p:cNvSpPr>
          <p:nvPr>
            <p:ph type="title" idx="4294967295"/>
          </p:nvPr>
        </p:nvSpPr>
        <p:spPr/>
        <p:txBody>
          <a:bodyPr/>
          <a:lstStyle/>
          <a:p>
            <a:r>
              <a:rPr lang="en-US"/>
              <a:t>Graduation Rate</a:t>
            </a:r>
          </a:p>
        </p:txBody>
      </p:sp>
    </p:spTree>
    <p:extLst>
      <p:ext uri="{BB962C8B-B14F-4D97-AF65-F5344CB8AC3E}">
        <p14:creationId xmlns:p14="http://schemas.microsoft.com/office/powerpoint/2010/main" val="130777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465931" y="797913"/>
            <a:ext cx="11172616" cy="1384995"/>
          </a:xfrm>
          <a:prstGeom prst="rect">
            <a:avLst/>
          </a:prstGeom>
        </p:spPr>
        <p:txBody>
          <a:bodyPr wrap="square">
            <a:spAutoFit/>
          </a:bodyPr>
          <a:lstStyle/>
          <a:p>
            <a:r>
              <a:rPr lang="en-US" sz="3600">
                <a:solidFill>
                  <a:schemeClr val="accent1"/>
                </a:solidFill>
              </a:rPr>
              <a:t>GED Completion</a:t>
            </a:r>
          </a:p>
          <a:p>
            <a:endParaRPr lang="en-US" sz="2400">
              <a:solidFill>
                <a:schemeClr val="accent1"/>
              </a:solidFill>
            </a:endParaRPr>
          </a:p>
          <a:p>
            <a:endParaRPr lang="en-US" sz="2400">
              <a:solidFill>
                <a:schemeClr val="accent1"/>
              </a:solidFill>
            </a:endParaRPr>
          </a:p>
        </p:txBody>
      </p:sp>
      <p:sp>
        <p:nvSpPr>
          <p:cNvPr id="4" name="Rectangle 3">
            <a:extLst>
              <a:ext uri="{FF2B5EF4-FFF2-40B4-BE49-F238E27FC236}">
                <a16:creationId xmlns:a16="http://schemas.microsoft.com/office/drawing/2014/main" id="{5408B7F8-BDCF-4752-AD4F-9D90C79E6F34}"/>
              </a:ext>
            </a:extLst>
          </p:cNvPr>
          <p:cNvSpPr/>
          <p:nvPr/>
        </p:nvSpPr>
        <p:spPr>
          <a:xfrm>
            <a:off x="465931" y="1666873"/>
            <a:ext cx="11172616" cy="3046988"/>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accent1"/>
                </a:solidFill>
              </a:rPr>
              <a:t>North Dakota’s plan includes the GED as an indicator of graduation.</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The GED indicator is a separate element from the graduation rate and will account for 8% of the accountability system.</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Our GED completer rate is: </a:t>
            </a:r>
            <a:r>
              <a:rPr lang="en-US" sz="2400" i="1" dirty="0">
                <a:solidFill>
                  <a:schemeClr val="accent1"/>
                </a:solidFill>
              </a:rPr>
              <a:t>[Insert Summary]</a:t>
            </a:r>
            <a:endParaRPr lang="en-US" sz="2400" dirty="0">
              <a:solidFill>
                <a:schemeClr val="accent1"/>
              </a:solidFill>
            </a:endParaRPr>
          </a:p>
          <a:p>
            <a:pPr marL="342900" indent="-342900">
              <a:buFont typeface="Arial" panose="020B0604020202020204" pitchFamily="34" charset="0"/>
              <a:buChar char="•"/>
            </a:pPr>
            <a:endParaRPr lang="en-US" sz="2400" dirty="0">
              <a:solidFill>
                <a:schemeClr val="accent1"/>
              </a:solidFill>
            </a:endParaRPr>
          </a:p>
          <a:p>
            <a:endParaRPr lang="en-US" sz="2400" dirty="0">
              <a:solidFill>
                <a:schemeClr val="accent1"/>
              </a:solidFill>
            </a:endParaRPr>
          </a:p>
        </p:txBody>
      </p:sp>
      <p:sp>
        <p:nvSpPr>
          <p:cNvPr id="2" name="Title 1" hidden="1">
            <a:extLst>
              <a:ext uri="{FF2B5EF4-FFF2-40B4-BE49-F238E27FC236}">
                <a16:creationId xmlns:a16="http://schemas.microsoft.com/office/drawing/2014/main" id="{1757689D-FC3D-4CB2-8F39-184E9B096512}"/>
              </a:ext>
            </a:extLst>
          </p:cNvPr>
          <p:cNvSpPr>
            <a:spLocks noGrp="1"/>
          </p:cNvSpPr>
          <p:nvPr>
            <p:ph type="title" idx="4294967295"/>
          </p:nvPr>
        </p:nvSpPr>
        <p:spPr/>
        <p:txBody>
          <a:bodyPr/>
          <a:lstStyle/>
          <a:p>
            <a:r>
              <a:rPr lang="en-US"/>
              <a:t>GED Completion</a:t>
            </a:r>
          </a:p>
        </p:txBody>
      </p:sp>
    </p:spTree>
    <p:extLst>
      <p:ext uri="{BB962C8B-B14F-4D97-AF65-F5344CB8AC3E}">
        <p14:creationId xmlns:p14="http://schemas.microsoft.com/office/powerpoint/2010/main" val="1669445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399004" y="257639"/>
            <a:ext cx="11172616" cy="5724644"/>
          </a:xfrm>
          <a:prstGeom prst="rect">
            <a:avLst/>
          </a:prstGeom>
        </p:spPr>
        <p:txBody>
          <a:bodyPr wrap="square" lIns="91440" tIns="45720" rIns="91440" bIns="45720" anchor="t">
            <a:spAutoFit/>
          </a:bodyPr>
          <a:lstStyle/>
          <a:p>
            <a:r>
              <a:rPr lang="en-US" sz="3600" dirty="0">
                <a:solidFill>
                  <a:schemeClr val="accent1"/>
                </a:solidFill>
              </a:rPr>
              <a:t>School Support</a:t>
            </a:r>
          </a:p>
          <a:p>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North Dakota built its ESSA plan around a Continuous </a:t>
            </a:r>
          </a:p>
          <a:p>
            <a:r>
              <a:rPr lang="en-US" sz="2400" dirty="0">
                <a:solidFill>
                  <a:schemeClr val="accent1"/>
                </a:solidFill>
              </a:rPr>
              <a:t>    Improvement model.</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Within North Dakota’s System of Support:</a:t>
            </a:r>
          </a:p>
          <a:p>
            <a:pPr marL="800100" lvl="1" indent="-342900">
              <a:lnSpc>
                <a:spcPct val="150000"/>
              </a:lnSpc>
              <a:buFont typeface="Wingdings" panose="05000000000000000000" pitchFamily="2" charset="2"/>
              <a:buChar char="ü"/>
            </a:pPr>
            <a:r>
              <a:rPr lang="en-US" sz="2000" dirty="0">
                <a:solidFill>
                  <a:schemeClr val="accent1"/>
                </a:solidFill>
                <a:hlinkClick r:id="rId2"/>
              </a:rPr>
              <a:t>General Support and Improvement </a:t>
            </a:r>
            <a:endParaRPr lang="en-US" sz="2000" dirty="0">
              <a:solidFill>
                <a:schemeClr val="accent1"/>
              </a:solidFill>
            </a:endParaRPr>
          </a:p>
          <a:p>
            <a:pPr marL="800100" lvl="1" indent="-342900">
              <a:lnSpc>
                <a:spcPct val="150000"/>
              </a:lnSpc>
              <a:buFont typeface="Wingdings" panose="05000000000000000000" pitchFamily="2" charset="2"/>
              <a:buChar char="ü"/>
            </a:pPr>
            <a:r>
              <a:rPr lang="en-US" sz="2000" dirty="0">
                <a:solidFill>
                  <a:schemeClr val="accent1"/>
                </a:solidFill>
                <a:hlinkClick r:id="rId3"/>
              </a:rPr>
              <a:t>Targeted Support and Improvement</a:t>
            </a:r>
            <a:endParaRPr lang="en-US" sz="2000" dirty="0">
              <a:solidFill>
                <a:schemeClr val="accent1"/>
              </a:solidFill>
            </a:endParaRPr>
          </a:p>
          <a:p>
            <a:pPr marL="800100" lvl="1" indent="-342900">
              <a:lnSpc>
                <a:spcPct val="150000"/>
              </a:lnSpc>
              <a:buFont typeface="Wingdings" panose="05000000000000000000" pitchFamily="2" charset="2"/>
              <a:buChar char="ü"/>
            </a:pPr>
            <a:r>
              <a:rPr lang="en-US" sz="2000" dirty="0">
                <a:solidFill>
                  <a:schemeClr val="accent1"/>
                </a:solidFill>
                <a:hlinkClick r:id="rId4"/>
              </a:rPr>
              <a:t>Comprehensive Support and Improvement </a:t>
            </a:r>
            <a:endParaRPr lang="en-US" sz="2000" dirty="0">
              <a:solidFill>
                <a:schemeClr val="accent1"/>
              </a:solidFill>
            </a:endParaRPr>
          </a:p>
          <a:p>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Our school is in the </a:t>
            </a:r>
            <a:r>
              <a:rPr lang="en-US" sz="2400" i="1" dirty="0">
                <a:solidFill>
                  <a:schemeClr val="accent1"/>
                </a:solidFill>
              </a:rPr>
              <a:t>[_________]</a:t>
            </a:r>
            <a:r>
              <a:rPr lang="en-US" sz="2400" dirty="0">
                <a:solidFill>
                  <a:schemeClr val="accent1"/>
                </a:solidFill>
              </a:rPr>
              <a:t> category of support.</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Our school will receive the following support during this school year </a:t>
            </a:r>
            <a:r>
              <a:rPr lang="en-US" sz="2400" i="1" dirty="0">
                <a:solidFill>
                  <a:schemeClr val="accent1"/>
                </a:solidFill>
              </a:rPr>
              <a:t>[Insert Summary].</a:t>
            </a:r>
            <a:endParaRPr lang="en-US" sz="2400" dirty="0">
              <a:solidFill>
                <a:schemeClr val="accent1"/>
              </a:solidFill>
            </a:endParaRPr>
          </a:p>
        </p:txBody>
      </p:sp>
      <p:sp>
        <p:nvSpPr>
          <p:cNvPr id="2" name="Title 1" hidden="1">
            <a:extLst>
              <a:ext uri="{FF2B5EF4-FFF2-40B4-BE49-F238E27FC236}">
                <a16:creationId xmlns:a16="http://schemas.microsoft.com/office/drawing/2014/main" id="{91A451A4-3863-4142-BD14-68239E926E24}"/>
              </a:ext>
            </a:extLst>
          </p:cNvPr>
          <p:cNvSpPr>
            <a:spLocks noGrp="1"/>
          </p:cNvSpPr>
          <p:nvPr>
            <p:ph type="title" idx="4294967295"/>
          </p:nvPr>
        </p:nvSpPr>
        <p:spPr/>
        <p:txBody>
          <a:bodyPr/>
          <a:lstStyle/>
          <a:p>
            <a:r>
              <a:rPr lang="en-US"/>
              <a:t>School Support</a:t>
            </a:r>
          </a:p>
        </p:txBody>
      </p:sp>
      <p:pic>
        <p:nvPicPr>
          <p:cNvPr id="5" name="Picture 4" descr="A diagram of ND school improvement&#10;">
            <a:extLst>
              <a:ext uri="{FF2B5EF4-FFF2-40B4-BE49-F238E27FC236}">
                <a16:creationId xmlns:a16="http://schemas.microsoft.com/office/drawing/2014/main" id="{FC4C7551-CCA7-18C5-1E0D-92C5768E2D53}"/>
              </a:ext>
            </a:extLst>
          </p:cNvPr>
          <p:cNvPicPr>
            <a:picLocks noChangeAspect="1"/>
          </p:cNvPicPr>
          <p:nvPr/>
        </p:nvPicPr>
        <p:blipFill rotWithShape="1">
          <a:blip r:embed="rId5">
            <a:extLst>
              <a:ext uri="{28A0092B-C50C-407E-A947-70E740481C1C}">
                <a14:useLocalDpi xmlns:a14="http://schemas.microsoft.com/office/drawing/2010/main" val="0"/>
              </a:ext>
            </a:extLst>
          </a:blip>
          <a:srcRect l="24164" t="1369" r="23335" b="1369"/>
          <a:stretch/>
        </p:blipFill>
        <p:spPr>
          <a:xfrm>
            <a:off x="7802880" y="660400"/>
            <a:ext cx="3840480" cy="4114800"/>
          </a:xfrm>
          <a:prstGeom prst="rect">
            <a:avLst/>
          </a:prstGeom>
        </p:spPr>
      </p:pic>
    </p:spTree>
    <p:extLst>
      <p:ext uri="{BB962C8B-B14F-4D97-AF65-F5344CB8AC3E}">
        <p14:creationId xmlns:p14="http://schemas.microsoft.com/office/powerpoint/2010/main" val="1757356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465931" y="797913"/>
            <a:ext cx="11172616" cy="1015663"/>
          </a:xfrm>
          <a:prstGeom prst="rect">
            <a:avLst/>
          </a:prstGeom>
        </p:spPr>
        <p:txBody>
          <a:bodyPr wrap="square">
            <a:spAutoFit/>
          </a:bodyPr>
          <a:lstStyle/>
          <a:p>
            <a:r>
              <a:rPr lang="en-US" sz="3600">
                <a:solidFill>
                  <a:schemeClr val="accent1"/>
                </a:solidFill>
              </a:rPr>
              <a:t>School Strategy Maps</a:t>
            </a:r>
          </a:p>
          <a:p>
            <a:endParaRPr lang="en-US" sz="2400">
              <a:solidFill>
                <a:schemeClr val="accent1"/>
              </a:solidFill>
            </a:endParaRPr>
          </a:p>
        </p:txBody>
      </p:sp>
      <p:pic>
        <p:nvPicPr>
          <p:cNvPr id="4" name="Picture 3" descr="Example School Strategy Map">
            <a:extLst>
              <a:ext uri="{FF2B5EF4-FFF2-40B4-BE49-F238E27FC236}">
                <a16:creationId xmlns:a16="http://schemas.microsoft.com/office/drawing/2014/main" id="{C37CD62D-EF90-4FF8-9498-93164E20F71F}"/>
              </a:ext>
            </a:extLst>
          </p:cNvPr>
          <p:cNvPicPr>
            <a:picLocks noChangeAspect="1"/>
          </p:cNvPicPr>
          <p:nvPr/>
        </p:nvPicPr>
        <p:blipFill>
          <a:blip r:embed="rId2"/>
          <a:stretch>
            <a:fillRect/>
          </a:stretch>
        </p:blipFill>
        <p:spPr>
          <a:xfrm>
            <a:off x="5582206" y="985628"/>
            <a:ext cx="6143863" cy="4886744"/>
          </a:xfrm>
          <a:prstGeom prst="rect">
            <a:avLst/>
          </a:prstGeom>
        </p:spPr>
      </p:pic>
      <p:sp>
        <p:nvSpPr>
          <p:cNvPr id="5" name="Rectangle 4">
            <a:extLst>
              <a:ext uri="{FF2B5EF4-FFF2-40B4-BE49-F238E27FC236}">
                <a16:creationId xmlns:a16="http://schemas.microsoft.com/office/drawing/2014/main" id="{9CE4F608-F8BD-45F8-AA5B-4F7AE8633545}"/>
              </a:ext>
            </a:extLst>
          </p:cNvPr>
          <p:cNvSpPr/>
          <p:nvPr/>
        </p:nvSpPr>
        <p:spPr>
          <a:xfrm>
            <a:off x="465931" y="1699914"/>
            <a:ext cx="5108701" cy="2677656"/>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dirty="0">
                <a:solidFill>
                  <a:schemeClr val="accent1"/>
                </a:solidFill>
              </a:rPr>
              <a:t>All North Dakota public schools have a school improvement plan.</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Our strategy map outlines our key school improvement initiatives and is available on </a:t>
            </a:r>
            <a:r>
              <a:rPr lang="en-US" sz="2400" dirty="0">
                <a:hlinkClick r:id="rId3"/>
              </a:rPr>
              <a:t>Insights.nd.gov</a:t>
            </a:r>
            <a:r>
              <a:rPr lang="en-US" sz="2400" dirty="0">
                <a:solidFill>
                  <a:schemeClr val="accent1"/>
                </a:solidFill>
              </a:rPr>
              <a:t>.</a:t>
            </a:r>
          </a:p>
          <a:p>
            <a:endParaRPr lang="en-US" sz="2400" dirty="0">
              <a:solidFill>
                <a:schemeClr val="accent1"/>
              </a:solidFill>
            </a:endParaRPr>
          </a:p>
        </p:txBody>
      </p:sp>
      <p:sp>
        <p:nvSpPr>
          <p:cNvPr id="2" name="Title 1" hidden="1">
            <a:extLst>
              <a:ext uri="{FF2B5EF4-FFF2-40B4-BE49-F238E27FC236}">
                <a16:creationId xmlns:a16="http://schemas.microsoft.com/office/drawing/2014/main" id="{D6E15270-6E1C-4F64-9DF8-43A07B8347A3}"/>
              </a:ext>
            </a:extLst>
          </p:cNvPr>
          <p:cNvSpPr>
            <a:spLocks noGrp="1"/>
          </p:cNvSpPr>
          <p:nvPr>
            <p:ph type="title" idx="4294967295"/>
          </p:nvPr>
        </p:nvSpPr>
        <p:spPr/>
        <p:txBody>
          <a:bodyPr/>
          <a:lstStyle/>
          <a:p>
            <a:r>
              <a:rPr lang="en-US"/>
              <a:t>School Strategy Maps</a:t>
            </a:r>
          </a:p>
        </p:txBody>
      </p:sp>
    </p:spTree>
    <p:extLst>
      <p:ext uri="{BB962C8B-B14F-4D97-AF65-F5344CB8AC3E}">
        <p14:creationId xmlns:p14="http://schemas.microsoft.com/office/powerpoint/2010/main" val="3555525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FD95B7-65EB-4392-B01C-B0AEA27DCA51}"/>
              </a:ext>
            </a:extLst>
          </p:cNvPr>
          <p:cNvSpPr/>
          <p:nvPr/>
        </p:nvSpPr>
        <p:spPr>
          <a:xfrm>
            <a:off x="445523" y="781870"/>
            <a:ext cx="11172616" cy="4278094"/>
          </a:xfrm>
          <a:prstGeom prst="rect">
            <a:avLst/>
          </a:prstGeom>
        </p:spPr>
        <p:txBody>
          <a:bodyPr wrap="square">
            <a:spAutoFit/>
          </a:bodyPr>
          <a:lstStyle/>
          <a:p>
            <a:r>
              <a:rPr lang="en-US" sz="3600" dirty="0">
                <a:solidFill>
                  <a:schemeClr val="accent1"/>
                </a:solidFill>
              </a:rPr>
              <a:t>Notifications – After Final Release</a:t>
            </a:r>
          </a:p>
          <a:p>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Under ESSA, all public school districts receiving federal funding are required to notify the parents of each enrolled child in the school regarding the performance measures outlined in the state’s accountability system. Schools will disseminate information to parents after the September release. [Attach/send your </a:t>
            </a:r>
            <a:r>
              <a:rPr lang="en-US" sz="2400" dirty="0">
                <a:solidFill>
                  <a:schemeClr val="accent1"/>
                </a:solidFill>
                <a:hlinkClick r:id="rId2"/>
              </a:rPr>
              <a:t>parent notification letter</a:t>
            </a:r>
            <a:r>
              <a:rPr lang="en-US" sz="2400" dirty="0">
                <a:solidFill>
                  <a:schemeClr val="accent1"/>
                </a:solidFill>
              </a:rPr>
              <a:t>).</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Federal law also requires each district to provide a link to </a:t>
            </a:r>
            <a:r>
              <a:rPr lang="en-US" sz="2400" dirty="0">
                <a:hlinkClick r:id="rId3"/>
              </a:rPr>
              <a:t>Insights.nd.gov </a:t>
            </a:r>
            <a:r>
              <a:rPr lang="en-US" sz="2400" dirty="0">
                <a:solidFill>
                  <a:schemeClr val="accent1"/>
                </a:solidFill>
              </a:rPr>
              <a:t>on the school/district website. [See </a:t>
            </a:r>
            <a:r>
              <a:rPr lang="en-US" sz="2400" dirty="0">
                <a:solidFill>
                  <a:schemeClr val="accent1"/>
                </a:solidFill>
                <a:hlinkClick r:id="rId4"/>
              </a:rPr>
              <a:t>template</a:t>
            </a:r>
            <a:r>
              <a:rPr lang="en-US" sz="2400" dirty="0">
                <a:solidFill>
                  <a:schemeClr val="accent1"/>
                </a:solidFill>
              </a:rPr>
              <a:t>.]</a:t>
            </a:r>
          </a:p>
          <a:p>
            <a:endParaRPr lang="en-US" sz="2000" dirty="0">
              <a:solidFill>
                <a:schemeClr val="accent1"/>
              </a:solidFill>
            </a:endParaRPr>
          </a:p>
          <a:p>
            <a:endParaRPr lang="en-US" sz="2400" dirty="0">
              <a:solidFill>
                <a:schemeClr val="accent1"/>
              </a:solidFill>
            </a:endParaRPr>
          </a:p>
        </p:txBody>
      </p:sp>
      <p:sp>
        <p:nvSpPr>
          <p:cNvPr id="2" name="Title 1" hidden="1">
            <a:extLst>
              <a:ext uri="{FF2B5EF4-FFF2-40B4-BE49-F238E27FC236}">
                <a16:creationId xmlns:a16="http://schemas.microsoft.com/office/drawing/2014/main" id="{19E72885-998C-433E-AF3C-472584FDAF7B}"/>
              </a:ext>
            </a:extLst>
          </p:cNvPr>
          <p:cNvSpPr>
            <a:spLocks noGrp="1"/>
          </p:cNvSpPr>
          <p:nvPr>
            <p:ph type="title" idx="4294967295"/>
          </p:nvPr>
        </p:nvSpPr>
        <p:spPr/>
        <p:txBody>
          <a:bodyPr/>
          <a:lstStyle/>
          <a:p>
            <a:r>
              <a:rPr lang="en-US"/>
              <a:t>Notifications after final release</a:t>
            </a:r>
          </a:p>
        </p:txBody>
      </p:sp>
    </p:spTree>
    <p:extLst>
      <p:ext uri="{BB962C8B-B14F-4D97-AF65-F5344CB8AC3E}">
        <p14:creationId xmlns:p14="http://schemas.microsoft.com/office/powerpoint/2010/main" val="68246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9A3E5D-4D87-413D-9A56-112CD382B10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9709" y="699167"/>
            <a:ext cx="2476512" cy="2270136"/>
          </a:xfrm>
          <a:prstGeom prst="rect">
            <a:avLst/>
          </a:prstGeom>
        </p:spPr>
      </p:pic>
      <p:sp>
        <p:nvSpPr>
          <p:cNvPr id="6" name="Title 5" hidden="1">
            <a:extLst>
              <a:ext uri="{FF2B5EF4-FFF2-40B4-BE49-F238E27FC236}">
                <a16:creationId xmlns:a16="http://schemas.microsoft.com/office/drawing/2014/main" id="{ED499359-9902-459D-99A9-8FFAE7F6B21F}"/>
              </a:ext>
            </a:extLst>
          </p:cNvPr>
          <p:cNvSpPr>
            <a:spLocks noGrp="1"/>
          </p:cNvSpPr>
          <p:nvPr>
            <p:ph type="ctrTitle"/>
          </p:nvPr>
        </p:nvSpPr>
        <p:spPr/>
        <p:txBody>
          <a:bodyPr/>
          <a:lstStyle/>
          <a:p>
            <a:r>
              <a:rPr lang="en-US"/>
              <a:t>Questions</a:t>
            </a:r>
          </a:p>
        </p:txBody>
      </p:sp>
      <p:sp>
        <p:nvSpPr>
          <p:cNvPr id="4" name="TextBox 3">
            <a:extLst>
              <a:ext uri="{FF2B5EF4-FFF2-40B4-BE49-F238E27FC236}">
                <a16:creationId xmlns:a16="http://schemas.microsoft.com/office/drawing/2014/main" id="{82DD98E4-5EDB-4CE5-A08E-D59CDB4E052E}"/>
              </a:ext>
            </a:extLst>
          </p:cNvPr>
          <p:cNvSpPr txBox="1"/>
          <p:nvPr/>
        </p:nvSpPr>
        <p:spPr>
          <a:xfrm>
            <a:off x="2391276" y="3640267"/>
            <a:ext cx="7980948" cy="2246769"/>
          </a:xfrm>
          <a:prstGeom prst="rect">
            <a:avLst/>
          </a:prstGeom>
          <a:noFill/>
        </p:spPr>
        <p:txBody>
          <a:bodyPr wrap="square" rtlCol="0">
            <a:spAutoFit/>
          </a:bodyPr>
          <a:lstStyle/>
          <a:p>
            <a:pPr algn="ctr"/>
            <a:r>
              <a:rPr lang="en-US" sz="2800" dirty="0"/>
              <a:t>Questions can be directed to:</a:t>
            </a:r>
          </a:p>
          <a:p>
            <a:pPr algn="ctr"/>
            <a:r>
              <a:rPr lang="en-US" sz="2800"/>
              <a:t>[Insert name of who to contact at the school regarding the information within the presentation.]</a:t>
            </a:r>
          </a:p>
          <a:p>
            <a:pPr algn="ctr"/>
            <a:r>
              <a:rPr lang="en-US" sz="2800" i="1" dirty="0"/>
              <a:t>[Phone:]</a:t>
            </a:r>
          </a:p>
          <a:p>
            <a:pPr algn="ctr"/>
            <a:r>
              <a:rPr lang="en-US" sz="2800" i="1" dirty="0"/>
              <a:t>[Email:]</a:t>
            </a:r>
          </a:p>
        </p:txBody>
      </p:sp>
    </p:spTree>
    <p:extLst>
      <p:ext uri="{BB962C8B-B14F-4D97-AF65-F5344CB8AC3E}">
        <p14:creationId xmlns:p14="http://schemas.microsoft.com/office/powerpoint/2010/main" val="4552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6815C-B694-4763-B34E-B9D10B487278}"/>
              </a:ext>
            </a:extLst>
          </p:cNvPr>
          <p:cNvSpPr>
            <a:spLocks noGrp="1"/>
          </p:cNvSpPr>
          <p:nvPr>
            <p:ph type="title"/>
          </p:nvPr>
        </p:nvSpPr>
        <p:spPr>
          <a:xfrm>
            <a:off x="581192" y="1616162"/>
            <a:ext cx="11029615" cy="1497507"/>
          </a:xfrm>
        </p:spPr>
        <p:txBody>
          <a:bodyPr>
            <a:normAutofit/>
          </a:bodyPr>
          <a:lstStyle/>
          <a:p>
            <a:pPr algn="ctr"/>
            <a:r>
              <a:rPr lang="en-US"/>
              <a:t>Release of SCHOOL Accountability Reports</a:t>
            </a:r>
          </a:p>
        </p:txBody>
      </p:sp>
    </p:spTree>
    <p:extLst>
      <p:ext uri="{BB962C8B-B14F-4D97-AF65-F5344CB8AC3E}">
        <p14:creationId xmlns:p14="http://schemas.microsoft.com/office/powerpoint/2010/main" val="404176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509692" y="250091"/>
            <a:ext cx="11172616" cy="5816977"/>
          </a:xfrm>
          <a:prstGeom prst="rect">
            <a:avLst/>
          </a:prstGeom>
        </p:spPr>
        <p:txBody>
          <a:bodyPr wrap="square" lIns="91440" tIns="45720" rIns="91440" bIns="45720" anchor="t">
            <a:spAutoFit/>
          </a:bodyPr>
          <a:lstStyle/>
          <a:p>
            <a:r>
              <a:rPr lang="en-US" sz="3600" dirty="0">
                <a:solidFill>
                  <a:schemeClr val="accent1"/>
                </a:solidFill>
              </a:rPr>
              <a:t>School Accountability Reports</a:t>
            </a:r>
          </a:p>
          <a:p>
            <a:endParaRPr lang="en-US" sz="2400" dirty="0">
              <a:solidFill>
                <a:schemeClr val="accent1"/>
              </a:solidFill>
            </a:endParaRPr>
          </a:p>
          <a:p>
            <a:pPr marL="571500" indent="-571500">
              <a:buFont typeface="Arial" panose="020B0604020202020204" pitchFamily="34" charset="0"/>
              <a:buChar char="•"/>
            </a:pPr>
            <a:r>
              <a:rPr lang="en-US" sz="2400" dirty="0"/>
              <a:t>Under the Every Student Succeeds Act (ESSA) federal law, state education departments such as the North Dakota Department of Public Instruction (NDDPI) are required to annually create an accountability report for every public school in the state. </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The school accountability reports outline how schools are performing on the accountability elements North Dakota selected within its ESSA plan.</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The preliminary school accountability reports, based on data from the 2023-2024 school year, were posted in a private portal for review in mid-August 14, 2024.</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Schools had until mid-September to review the reports, ask questions, or appeal their data.</a:t>
            </a:r>
          </a:p>
        </p:txBody>
      </p:sp>
      <p:sp>
        <p:nvSpPr>
          <p:cNvPr id="2" name="Title 1" hidden="1">
            <a:extLst>
              <a:ext uri="{FF2B5EF4-FFF2-40B4-BE49-F238E27FC236}">
                <a16:creationId xmlns:a16="http://schemas.microsoft.com/office/drawing/2014/main" id="{2B45734E-8AC4-4B46-8567-C49E8F529DB2}"/>
              </a:ext>
            </a:extLst>
          </p:cNvPr>
          <p:cNvSpPr>
            <a:spLocks noGrp="1"/>
          </p:cNvSpPr>
          <p:nvPr>
            <p:ph type="title" idx="4294967295"/>
          </p:nvPr>
        </p:nvSpPr>
        <p:spPr/>
        <p:txBody>
          <a:bodyPr/>
          <a:lstStyle/>
          <a:p>
            <a:r>
              <a:rPr lang="en-US"/>
              <a:t>School Accountability</a:t>
            </a:r>
            <a:r>
              <a:rPr lang="en-US" baseline="0"/>
              <a:t> Reports</a:t>
            </a:r>
            <a:endParaRPr lang="en-US"/>
          </a:p>
        </p:txBody>
      </p:sp>
    </p:spTree>
    <p:extLst>
      <p:ext uri="{BB962C8B-B14F-4D97-AF65-F5344CB8AC3E}">
        <p14:creationId xmlns:p14="http://schemas.microsoft.com/office/powerpoint/2010/main" val="12836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E2144A-591A-4D0A-9BE1-60802CF14F52}"/>
              </a:ext>
            </a:extLst>
          </p:cNvPr>
          <p:cNvSpPr>
            <a:spLocks noGrp="1"/>
          </p:cNvSpPr>
          <p:nvPr>
            <p:ph type="title" idx="4294967295"/>
          </p:nvPr>
        </p:nvSpPr>
        <p:spPr/>
        <p:txBody>
          <a:bodyPr/>
          <a:lstStyle/>
          <a:p>
            <a:r>
              <a:rPr lang="en-US"/>
              <a:t>Elementary/High School Accountability System</a:t>
            </a:r>
          </a:p>
        </p:txBody>
      </p:sp>
      <p:pic>
        <p:nvPicPr>
          <p:cNvPr id="5" name="Picture 4" descr="A pie chart showing different colored circles&#10;&#10;Description automatically generated">
            <a:extLst>
              <a:ext uri="{FF2B5EF4-FFF2-40B4-BE49-F238E27FC236}">
                <a16:creationId xmlns:a16="http://schemas.microsoft.com/office/drawing/2014/main" id="{4167208F-ECC2-786C-AD9A-346F4B76B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04" y="0"/>
            <a:ext cx="10420102" cy="5861308"/>
          </a:xfrm>
          <a:prstGeom prst="rect">
            <a:avLst/>
          </a:prstGeom>
        </p:spPr>
      </p:pic>
    </p:spTree>
    <p:extLst>
      <p:ext uri="{BB962C8B-B14F-4D97-AF65-F5344CB8AC3E}">
        <p14:creationId xmlns:p14="http://schemas.microsoft.com/office/powerpoint/2010/main" val="289023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436748" y="496355"/>
            <a:ext cx="11172616" cy="3600986"/>
          </a:xfrm>
          <a:prstGeom prst="rect">
            <a:avLst/>
          </a:prstGeom>
        </p:spPr>
        <p:txBody>
          <a:bodyPr wrap="square">
            <a:spAutoFit/>
          </a:bodyPr>
          <a:lstStyle/>
          <a:p>
            <a:r>
              <a:rPr lang="en-US" sz="3600" dirty="0">
                <a:solidFill>
                  <a:schemeClr val="accent1"/>
                </a:solidFill>
              </a:rPr>
              <a:t>Interactive School Dashboard</a:t>
            </a:r>
          </a:p>
          <a:p>
            <a:endParaRPr lang="en-US" sz="2400" dirty="0">
              <a:solidFill>
                <a:schemeClr val="accent1"/>
              </a:solidFill>
            </a:endParaRPr>
          </a:p>
          <a:p>
            <a:pPr marL="457200" indent="-457200">
              <a:buAutoNum type="arabicPeriod"/>
            </a:pPr>
            <a:r>
              <a:rPr lang="en-US" sz="2400" dirty="0"/>
              <a:t>An interactive dashboard, </a:t>
            </a:r>
            <a:r>
              <a:rPr lang="en-US" sz="2400" dirty="0">
                <a:hlinkClick r:id="rId2"/>
              </a:rPr>
              <a:t>Insights.nd.gov </a:t>
            </a:r>
            <a:r>
              <a:rPr lang="en-US" sz="2400" dirty="0"/>
              <a:t>, is the home for state agency and community data.</a:t>
            </a:r>
          </a:p>
          <a:p>
            <a:pPr marL="457200" indent="-457200">
              <a:buAutoNum type="arabicPeriod"/>
            </a:pPr>
            <a:r>
              <a:rPr lang="en-US" sz="2400" dirty="0"/>
              <a:t>To access our school Accountability Report once it’s final, visit Insights, select “Find My School”, and search alphabetically.</a:t>
            </a:r>
          </a:p>
          <a:p>
            <a:pPr marL="457200" indent="-457200">
              <a:buAutoNum type="arabicPeriod"/>
            </a:pPr>
            <a:r>
              <a:rPr lang="en-US" sz="2400" dirty="0"/>
              <a:t>The school accountability report is posted under the Dashboard heading.</a:t>
            </a:r>
          </a:p>
          <a:p>
            <a:pPr marL="457200" indent="-457200">
              <a:buAutoNum type="arabicPeriod"/>
            </a:pPr>
            <a:r>
              <a:rPr lang="en-US" sz="2400" dirty="0"/>
              <a:t>The dashboard allows schools and districts to showcase and highlight strengths in their buildings while providing transparency to the public.</a:t>
            </a:r>
          </a:p>
        </p:txBody>
      </p:sp>
      <p:sp>
        <p:nvSpPr>
          <p:cNvPr id="2" name="Title 1" hidden="1">
            <a:extLst>
              <a:ext uri="{FF2B5EF4-FFF2-40B4-BE49-F238E27FC236}">
                <a16:creationId xmlns:a16="http://schemas.microsoft.com/office/drawing/2014/main" id="{81BBB49F-1A5C-484E-9B09-0E09173EDE0D}"/>
              </a:ext>
            </a:extLst>
          </p:cNvPr>
          <p:cNvSpPr>
            <a:spLocks noGrp="1"/>
          </p:cNvSpPr>
          <p:nvPr>
            <p:ph type="title" idx="4294967295"/>
          </p:nvPr>
        </p:nvSpPr>
        <p:spPr/>
        <p:txBody>
          <a:bodyPr/>
          <a:lstStyle/>
          <a:p>
            <a:r>
              <a:rPr lang="en-US"/>
              <a:t>Interactive School Dashboard</a:t>
            </a:r>
          </a:p>
        </p:txBody>
      </p:sp>
    </p:spTree>
    <p:extLst>
      <p:ext uri="{BB962C8B-B14F-4D97-AF65-F5344CB8AC3E}">
        <p14:creationId xmlns:p14="http://schemas.microsoft.com/office/powerpoint/2010/main" val="344081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BF57-B280-473C-B5EF-8A4147B01BBA}"/>
              </a:ext>
            </a:extLst>
          </p:cNvPr>
          <p:cNvSpPr>
            <a:spLocks noGrp="1"/>
          </p:cNvSpPr>
          <p:nvPr>
            <p:ph type="title"/>
          </p:nvPr>
        </p:nvSpPr>
        <p:spPr/>
        <p:txBody>
          <a:bodyPr/>
          <a:lstStyle/>
          <a:p>
            <a:r>
              <a:rPr lang="en-US">
                <a:solidFill>
                  <a:srgbClr val="C00000"/>
                </a:solidFill>
              </a:rPr>
              <a:t>Insights dashboard</a:t>
            </a:r>
          </a:p>
        </p:txBody>
      </p:sp>
      <p:sp>
        <p:nvSpPr>
          <p:cNvPr id="3" name="Content Placeholder 2">
            <a:extLst>
              <a:ext uri="{FF2B5EF4-FFF2-40B4-BE49-F238E27FC236}">
                <a16:creationId xmlns:a16="http://schemas.microsoft.com/office/drawing/2014/main" id="{6F9B8FDF-FDC1-88B1-0EE0-55D7AB2CD321}"/>
              </a:ext>
            </a:extLst>
          </p:cNvPr>
          <p:cNvSpPr>
            <a:spLocks noGrp="1"/>
          </p:cNvSpPr>
          <p:nvPr>
            <p:ph idx="1"/>
          </p:nvPr>
        </p:nvSpPr>
        <p:spPr/>
        <p:txBody>
          <a:bodyPr/>
          <a:lstStyle/>
          <a:p>
            <a:pPr marL="0" indent="0">
              <a:buNone/>
            </a:pPr>
            <a:r>
              <a:rPr lang="en-US" b="1" dirty="0"/>
              <a:t> [INSERT SCREEN SHOT OF YOUR SCHOOL]</a:t>
            </a:r>
          </a:p>
        </p:txBody>
      </p:sp>
      <p:sp>
        <p:nvSpPr>
          <p:cNvPr id="5" name="Right Arrow 2" descr="Arrow pointing to location on the screenshot where to find the Dashboard information">
            <a:extLst>
              <a:ext uri="{FF2B5EF4-FFF2-40B4-BE49-F238E27FC236}">
                <a16:creationId xmlns:a16="http://schemas.microsoft.com/office/drawing/2014/main" id="{91774A5B-278A-40CB-90FB-A21812E22181}"/>
              </a:ext>
            </a:extLst>
          </p:cNvPr>
          <p:cNvSpPr/>
          <p:nvPr/>
        </p:nvSpPr>
        <p:spPr>
          <a:xfrm>
            <a:off x="1187337" y="3074414"/>
            <a:ext cx="327171" cy="159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260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ur School Accountability Report">
            <a:extLst>
              <a:ext uri="{FF2B5EF4-FFF2-40B4-BE49-F238E27FC236}">
                <a16:creationId xmlns:a16="http://schemas.microsoft.com/office/drawing/2014/main" id="{680DD2A7-A539-464B-AC25-0D4D47F177B1}"/>
              </a:ext>
            </a:extLst>
          </p:cNvPr>
          <p:cNvSpPr/>
          <p:nvPr/>
        </p:nvSpPr>
        <p:spPr>
          <a:xfrm>
            <a:off x="465931" y="797913"/>
            <a:ext cx="11172616" cy="6001643"/>
          </a:xfrm>
          <a:prstGeom prst="rect">
            <a:avLst/>
          </a:prstGeom>
        </p:spPr>
        <p:txBody>
          <a:bodyPr wrap="square">
            <a:spAutoFit/>
          </a:bodyPr>
          <a:lstStyle/>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2400">
              <a:solidFill>
                <a:schemeClr val="accent1"/>
              </a:solidFill>
            </a:endParaRPr>
          </a:p>
        </p:txBody>
      </p:sp>
      <p:sp>
        <p:nvSpPr>
          <p:cNvPr id="2" name="Title 1"/>
          <p:cNvSpPr>
            <a:spLocks noGrp="1"/>
          </p:cNvSpPr>
          <p:nvPr>
            <p:ph type="title"/>
          </p:nvPr>
        </p:nvSpPr>
        <p:spPr>
          <a:xfrm>
            <a:off x="581192" y="1698883"/>
            <a:ext cx="11029615" cy="1497507"/>
          </a:xfrm>
        </p:spPr>
        <p:txBody>
          <a:bodyPr>
            <a:normAutofit/>
          </a:bodyPr>
          <a:lstStyle/>
          <a:p>
            <a:pPr algn="ctr"/>
            <a:r>
              <a:rPr lang="en-US" sz="4000"/>
              <a:t>Our School Accountability Report</a:t>
            </a:r>
          </a:p>
        </p:txBody>
      </p:sp>
    </p:spTree>
    <p:extLst>
      <p:ext uri="{BB962C8B-B14F-4D97-AF65-F5344CB8AC3E}">
        <p14:creationId xmlns:p14="http://schemas.microsoft.com/office/powerpoint/2010/main" val="300828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367959" y="327216"/>
            <a:ext cx="11172616" cy="2677656"/>
          </a:xfrm>
          <a:prstGeom prst="rect">
            <a:avLst/>
          </a:prstGeom>
        </p:spPr>
        <p:txBody>
          <a:bodyPr wrap="square">
            <a:spAutoFit/>
          </a:bodyPr>
          <a:lstStyle/>
          <a:p>
            <a:r>
              <a:rPr lang="en-US" sz="3600" dirty="0">
                <a:solidFill>
                  <a:schemeClr val="accent1"/>
                </a:solidFill>
              </a:rPr>
              <a:t>[Insert a screenshot of your School Dashboard]</a:t>
            </a:r>
          </a:p>
          <a:p>
            <a:endParaRPr lang="en-US" sz="3600" dirty="0">
              <a:solidFill>
                <a:schemeClr val="accent1"/>
              </a:solidFill>
            </a:endParaRPr>
          </a:p>
          <a:p>
            <a:endParaRPr lang="en-US" sz="3600" dirty="0">
              <a:solidFill>
                <a:schemeClr val="accent1"/>
              </a:solidFill>
            </a:endParaRPr>
          </a:p>
          <a:p>
            <a:endParaRPr lang="en-US" sz="3600" dirty="0">
              <a:solidFill>
                <a:schemeClr val="accent1"/>
              </a:solidFill>
            </a:endParaRPr>
          </a:p>
          <a:p>
            <a:endParaRPr lang="en-US" sz="2400" dirty="0">
              <a:solidFill>
                <a:schemeClr val="accent1"/>
              </a:solidFill>
            </a:endParaRPr>
          </a:p>
        </p:txBody>
      </p:sp>
      <p:sp>
        <p:nvSpPr>
          <p:cNvPr id="2" name="Title 1" hidden="1">
            <a:extLst>
              <a:ext uri="{FF2B5EF4-FFF2-40B4-BE49-F238E27FC236}">
                <a16:creationId xmlns:a16="http://schemas.microsoft.com/office/drawing/2014/main" id="{F8C55A62-4A88-4DA2-82FA-94BCD79F2A0F}"/>
              </a:ext>
            </a:extLst>
          </p:cNvPr>
          <p:cNvSpPr>
            <a:spLocks noGrp="1"/>
          </p:cNvSpPr>
          <p:nvPr>
            <p:ph type="title" idx="4294967295"/>
          </p:nvPr>
        </p:nvSpPr>
        <p:spPr/>
        <p:txBody>
          <a:bodyPr/>
          <a:lstStyle/>
          <a:p>
            <a:r>
              <a:rPr lang="en-US"/>
              <a:t>Sample School Dashboard High School</a:t>
            </a:r>
          </a:p>
        </p:txBody>
      </p:sp>
      <p:pic>
        <p:nvPicPr>
          <p:cNvPr id="19" name="Picture 18" descr="Graphical user interface, application&#10;&#10;Description automatically generated">
            <a:extLst>
              <a:ext uri="{FF2B5EF4-FFF2-40B4-BE49-F238E27FC236}">
                <a16:creationId xmlns:a16="http://schemas.microsoft.com/office/drawing/2014/main" id="{C25F790D-98F5-E648-2705-D764D7763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81" y="1475689"/>
            <a:ext cx="5153475" cy="2834640"/>
          </a:xfrm>
          <a:prstGeom prst="rect">
            <a:avLst/>
          </a:prstGeom>
        </p:spPr>
      </p:pic>
      <p:pic>
        <p:nvPicPr>
          <p:cNvPr id="21" name="Picture 20" descr="Graphical user interface, chart, application&#10;&#10;Description automatically generated">
            <a:extLst>
              <a:ext uri="{FF2B5EF4-FFF2-40B4-BE49-F238E27FC236}">
                <a16:creationId xmlns:a16="http://schemas.microsoft.com/office/drawing/2014/main" id="{596B56BA-4E3B-3926-3B22-9E9256A46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385" y="1436654"/>
            <a:ext cx="5671185" cy="4572000"/>
          </a:xfrm>
          <a:prstGeom prst="rect">
            <a:avLst/>
          </a:prstGeom>
        </p:spPr>
      </p:pic>
      <p:pic>
        <p:nvPicPr>
          <p:cNvPr id="24" name="Picture 23" descr="Graphical user interface, text, application, chat or text message&#10;&#10;Description automatically generated">
            <a:extLst>
              <a:ext uri="{FF2B5EF4-FFF2-40B4-BE49-F238E27FC236}">
                <a16:creationId xmlns:a16="http://schemas.microsoft.com/office/drawing/2014/main" id="{65213A69-9A09-0958-91DE-0919430C1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81" y="4468549"/>
            <a:ext cx="5120640" cy="1513086"/>
          </a:xfrm>
          <a:prstGeom prst="rect">
            <a:avLst/>
          </a:prstGeom>
        </p:spPr>
      </p:pic>
    </p:spTree>
    <p:extLst>
      <p:ext uri="{BB962C8B-B14F-4D97-AF65-F5344CB8AC3E}">
        <p14:creationId xmlns:p14="http://schemas.microsoft.com/office/powerpoint/2010/main" val="300303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465931" y="797913"/>
            <a:ext cx="11172616" cy="1384995"/>
          </a:xfrm>
          <a:prstGeom prst="rect">
            <a:avLst/>
          </a:prstGeom>
        </p:spPr>
        <p:txBody>
          <a:bodyPr wrap="square">
            <a:spAutoFit/>
          </a:bodyPr>
          <a:lstStyle/>
          <a:p>
            <a:r>
              <a:rPr lang="en-US" sz="3600">
                <a:solidFill>
                  <a:schemeClr val="accent1"/>
                </a:solidFill>
              </a:rPr>
              <a:t>Academic Achievement</a:t>
            </a:r>
          </a:p>
          <a:p>
            <a:endParaRPr lang="en-US" sz="2400">
              <a:solidFill>
                <a:schemeClr val="accent1"/>
              </a:solidFill>
            </a:endParaRPr>
          </a:p>
          <a:p>
            <a:endParaRPr lang="en-US" sz="2400">
              <a:solidFill>
                <a:schemeClr val="accent1"/>
              </a:solidFill>
            </a:endParaRPr>
          </a:p>
        </p:txBody>
      </p:sp>
      <p:sp>
        <p:nvSpPr>
          <p:cNvPr id="2" name="Rectangle 1">
            <a:extLst>
              <a:ext uri="{FF2B5EF4-FFF2-40B4-BE49-F238E27FC236}">
                <a16:creationId xmlns:a16="http://schemas.microsoft.com/office/drawing/2014/main" id="{65847E51-7A4F-4653-9516-112A47768351}"/>
              </a:ext>
            </a:extLst>
          </p:cNvPr>
          <p:cNvSpPr/>
          <p:nvPr/>
        </p:nvSpPr>
        <p:spPr>
          <a:xfrm>
            <a:off x="522079" y="1658882"/>
            <a:ext cx="5204953" cy="4401205"/>
          </a:xfrm>
          <a:prstGeom prst="rect">
            <a:avLst/>
          </a:prstGeom>
        </p:spPr>
        <p:txBody>
          <a:bodyPr wrap="square" lIns="91440" tIns="45720" rIns="91440" bIns="45720" anchor="t">
            <a:spAutoFit/>
          </a:bodyPr>
          <a:lstStyle/>
          <a:p>
            <a:pPr algn="ctr"/>
            <a:r>
              <a:rPr lang="en-US" sz="2400" dirty="0">
                <a:solidFill>
                  <a:schemeClr val="accent1"/>
                </a:solidFill>
              </a:rPr>
              <a:t>NDSA</a:t>
            </a:r>
          </a:p>
          <a:p>
            <a:pPr marL="571500" indent="-571500">
              <a:buFont typeface="Arial" panose="020B0604020202020204" pitchFamily="34" charset="0"/>
              <a:buChar char="•"/>
            </a:pPr>
            <a:r>
              <a:rPr lang="en-US" sz="1600" dirty="0">
                <a:solidFill>
                  <a:schemeClr val="accent1"/>
                </a:solidFill>
              </a:rPr>
              <a:t>North Dakota State Assessment (NDSA)</a:t>
            </a:r>
          </a:p>
          <a:p>
            <a:pPr marL="571500" indent="-571500">
              <a:buFont typeface="Arial" panose="020B0604020202020204" pitchFamily="34" charset="0"/>
              <a:buChar char="•"/>
            </a:pPr>
            <a:endParaRPr lang="en-US" sz="1600" dirty="0">
              <a:solidFill>
                <a:schemeClr val="accent1"/>
              </a:solidFill>
            </a:endParaRPr>
          </a:p>
          <a:p>
            <a:pPr marL="571500" indent="-571500">
              <a:buFont typeface="Arial" panose="020B0604020202020204" pitchFamily="34" charset="0"/>
              <a:buChar char="•"/>
            </a:pPr>
            <a:r>
              <a:rPr lang="en-US" sz="1600" dirty="0">
                <a:solidFill>
                  <a:schemeClr val="accent1"/>
                </a:solidFill>
              </a:rPr>
              <a:t>Our school results: </a:t>
            </a:r>
            <a:r>
              <a:rPr lang="en-US" sz="1600" i="1" dirty="0">
                <a:solidFill>
                  <a:schemeClr val="accent1"/>
                </a:solidFill>
              </a:rPr>
              <a:t>[Insert Summary]</a:t>
            </a:r>
          </a:p>
          <a:p>
            <a:pPr marL="571500" indent="-571500">
              <a:buFont typeface="Arial" panose="020B0604020202020204" pitchFamily="34" charset="0"/>
              <a:buChar char="•"/>
            </a:pPr>
            <a:endParaRPr lang="en-US" sz="1600" dirty="0">
              <a:solidFill>
                <a:schemeClr val="accent1"/>
              </a:solidFill>
            </a:endParaRPr>
          </a:p>
          <a:p>
            <a:pPr marL="571500" indent="-571500">
              <a:buFont typeface="Arial" panose="020B0604020202020204" pitchFamily="34" charset="0"/>
              <a:buChar char="•"/>
            </a:pPr>
            <a:r>
              <a:rPr lang="en-US" sz="1600" dirty="0">
                <a:solidFill>
                  <a:schemeClr val="accent1"/>
                </a:solidFill>
              </a:rPr>
              <a:t>Student test scores have been available since the student finished testing and are available for viewing, downloading, or printing. It is the responsibility of the school/district to share the student reports with parents.</a:t>
            </a:r>
          </a:p>
          <a:p>
            <a:pPr marL="571500" indent="-571500">
              <a:buFont typeface="Arial" panose="020B0604020202020204" pitchFamily="34" charset="0"/>
              <a:buChar char="•"/>
            </a:pPr>
            <a:endParaRPr lang="en-US" sz="1600" dirty="0">
              <a:solidFill>
                <a:schemeClr val="accent1"/>
              </a:solidFill>
            </a:endParaRPr>
          </a:p>
          <a:p>
            <a:pPr marL="571500" indent="-571500">
              <a:buFont typeface="Arial" panose="020B0604020202020204" pitchFamily="34" charset="0"/>
              <a:buChar char="•"/>
            </a:pPr>
            <a:r>
              <a:rPr lang="en-US" sz="1600" dirty="0">
                <a:solidFill>
                  <a:schemeClr val="accent1"/>
                </a:solidFill>
              </a:rPr>
              <a:t>These score reports are made available online in “near-real-time” through the Centralized Reporting System (CRS) on the NDSA Portal.</a:t>
            </a:r>
          </a:p>
          <a:p>
            <a:pPr marL="571500" indent="-571500">
              <a:buFont typeface="Arial" panose="020B0604020202020204" pitchFamily="34" charset="0"/>
              <a:buChar char="•"/>
            </a:pPr>
            <a:endParaRPr lang="en-US" sz="1600" dirty="0">
              <a:solidFill>
                <a:schemeClr val="accent1"/>
              </a:solidFill>
            </a:endParaRPr>
          </a:p>
          <a:p>
            <a:pPr marL="571500" indent="-571500">
              <a:buFont typeface="Arial" panose="020B0604020202020204" pitchFamily="34" charset="0"/>
              <a:buChar char="•"/>
            </a:pPr>
            <a:r>
              <a:rPr lang="en-US" sz="1600" dirty="0">
                <a:solidFill>
                  <a:schemeClr val="accent1"/>
                </a:solidFill>
              </a:rPr>
              <a:t>The reports include student’s Lexile and Quartile scores</a:t>
            </a:r>
            <a:r>
              <a:rPr lang="en-US" sz="1600">
                <a:solidFill>
                  <a:schemeClr val="accent1"/>
                </a:solidFill>
              </a:rPr>
              <a:t>. </a:t>
            </a:r>
            <a:endParaRPr lang="en-US" sz="1600" dirty="0">
              <a:solidFill>
                <a:schemeClr val="accent1"/>
              </a:solidFill>
            </a:endParaRPr>
          </a:p>
        </p:txBody>
      </p:sp>
      <p:sp>
        <p:nvSpPr>
          <p:cNvPr id="4" name="Rectangle 3">
            <a:extLst>
              <a:ext uri="{FF2B5EF4-FFF2-40B4-BE49-F238E27FC236}">
                <a16:creationId xmlns:a16="http://schemas.microsoft.com/office/drawing/2014/main" id="{7839F7A0-24A5-450F-8A63-BCFC1D6FE2FC}"/>
              </a:ext>
            </a:extLst>
          </p:cNvPr>
          <p:cNvSpPr/>
          <p:nvPr/>
        </p:nvSpPr>
        <p:spPr>
          <a:xfrm>
            <a:off x="6464967" y="1645635"/>
            <a:ext cx="5261102" cy="2739211"/>
          </a:xfrm>
          <a:prstGeom prst="rect">
            <a:avLst/>
          </a:prstGeom>
        </p:spPr>
        <p:txBody>
          <a:bodyPr wrap="square">
            <a:spAutoFit/>
          </a:bodyPr>
          <a:lstStyle/>
          <a:p>
            <a:pPr algn="ctr"/>
            <a:r>
              <a:rPr lang="en-US" sz="2400">
                <a:solidFill>
                  <a:schemeClr val="accent1"/>
                </a:solidFill>
              </a:rPr>
              <a:t>ACT</a:t>
            </a:r>
          </a:p>
          <a:p>
            <a:pPr marL="571500" indent="-571500">
              <a:buFont typeface="Arial" panose="020B0604020202020204" pitchFamily="34" charset="0"/>
              <a:buChar char="•"/>
            </a:pPr>
            <a:r>
              <a:rPr lang="en-US" sz="1600">
                <a:solidFill>
                  <a:schemeClr val="accent1"/>
                </a:solidFill>
              </a:rPr>
              <a:t>Flexibility exists allowing high schools to administer  a locally-selected, nationally-recognized high school assessment in lieu of the North Dakota State Assessment. Our high school has elected to use ACT for accountability.</a:t>
            </a:r>
          </a:p>
          <a:p>
            <a:pPr marL="571500" indent="-571500">
              <a:buFont typeface="Arial" panose="020B0604020202020204" pitchFamily="34" charset="0"/>
              <a:buChar char="•"/>
            </a:pPr>
            <a:endParaRPr lang="en-US" sz="1600">
              <a:solidFill>
                <a:schemeClr val="accent1"/>
              </a:solidFill>
            </a:endParaRPr>
          </a:p>
          <a:p>
            <a:pPr marL="571500" indent="-571500">
              <a:buFont typeface="Arial" panose="020B0604020202020204" pitchFamily="34" charset="0"/>
              <a:buChar char="•"/>
            </a:pPr>
            <a:r>
              <a:rPr lang="en-US" sz="1600">
                <a:solidFill>
                  <a:schemeClr val="accent1"/>
                </a:solidFill>
              </a:rPr>
              <a:t>Our school results: </a:t>
            </a:r>
            <a:r>
              <a:rPr lang="en-US" sz="1600" i="1">
                <a:solidFill>
                  <a:schemeClr val="accent1"/>
                </a:solidFill>
              </a:rPr>
              <a:t>[Insert Summary]</a:t>
            </a:r>
          </a:p>
          <a:p>
            <a:pPr marL="571500" indent="-571500">
              <a:buFont typeface="Arial" panose="020B0604020202020204" pitchFamily="34" charset="0"/>
              <a:buChar char="•"/>
            </a:pPr>
            <a:endParaRPr lang="en-US">
              <a:solidFill>
                <a:schemeClr val="accent1"/>
              </a:solidFill>
            </a:endParaRPr>
          </a:p>
          <a:p>
            <a:pPr marL="571500" indent="-571500">
              <a:buFont typeface="Arial" panose="020B0604020202020204" pitchFamily="34" charset="0"/>
              <a:buChar char="•"/>
            </a:pPr>
            <a:endParaRPr lang="en-US">
              <a:solidFill>
                <a:schemeClr val="accent1"/>
              </a:solidFill>
            </a:endParaRPr>
          </a:p>
        </p:txBody>
      </p:sp>
      <p:cxnSp>
        <p:nvCxnSpPr>
          <p:cNvPr id="6" name="Straight Connector 5">
            <a:extLst>
              <a:ext uri="{FF2B5EF4-FFF2-40B4-BE49-F238E27FC236}">
                <a16:creationId xmlns:a16="http://schemas.microsoft.com/office/drawing/2014/main" id="{7F333288-0464-4186-8F9B-12B96362B6CB}"/>
              </a:ext>
              <a:ext uri="{C183D7F6-B498-43B3-948B-1728B52AA6E4}">
                <adec:decorative xmlns:adec="http://schemas.microsoft.com/office/drawing/2017/decorative" val="1"/>
              </a:ext>
            </a:extLst>
          </p:cNvPr>
          <p:cNvCxnSpPr/>
          <p:nvPr/>
        </p:nvCxnSpPr>
        <p:spPr>
          <a:xfrm>
            <a:off x="522079" y="2045368"/>
            <a:ext cx="1120399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588DA43-1E85-4CF9-8E12-AFA9D34FD83E}"/>
              </a:ext>
            </a:extLst>
          </p:cNvPr>
          <p:cNvSpPr txBox="1"/>
          <p:nvPr/>
        </p:nvSpPr>
        <p:spPr>
          <a:xfrm>
            <a:off x="5798867" y="1676106"/>
            <a:ext cx="650413" cy="461665"/>
          </a:xfrm>
          <a:prstGeom prst="rect">
            <a:avLst/>
          </a:prstGeom>
          <a:noFill/>
        </p:spPr>
        <p:txBody>
          <a:bodyPr wrap="square" rtlCol="0">
            <a:spAutoFit/>
          </a:bodyPr>
          <a:lstStyle/>
          <a:p>
            <a:r>
              <a:rPr lang="en-US" sz="2400">
                <a:solidFill>
                  <a:schemeClr val="accent1"/>
                </a:solidFill>
              </a:rPr>
              <a:t>OR</a:t>
            </a:r>
          </a:p>
        </p:txBody>
      </p:sp>
      <p:sp>
        <p:nvSpPr>
          <p:cNvPr id="5" name="Title 4" hidden="1">
            <a:extLst>
              <a:ext uri="{FF2B5EF4-FFF2-40B4-BE49-F238E27FC236}">
                <a16:creationId xmlns:a16="http://schemas.microsoft.com/office/drawing/2014/main" id="{27B16E08-05CA-4D4A-8FA5-D710CAA2E608}"/>
              </a:ext>
            </a:extLst>
          </p:cNvPr>
          <p:cNvSpPr>
            <a:spLocks noGrp="1"/>
          </p:cNvSpPr>
          <p:nvPr>
            <p:ph type="title" idx="4294967295"/>
          </p:nvPr>
        </p:nvSpPr>
        <p:spPr/>
        <p:txBody>
          <a:bodyPr/>
          <a:lstStyle/>
          <a:p>
            <a:r>
              <a:rPr lang="en-US"/>
              <a:t>Academic Achievement</a:t>
            </a:r>
          </a:p>
        </p:txBody>
      </p:sp>
    </p:spTree>
    <p:extLst>
      <p:ext uri="{BB962C8B-B14F-4D97-AF65-F5344CB8AC3E}">
        <p14:creationId xmlns:p14="http://schemas.microsoft.com/office/powerpoint/2010/main" val="2454264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5d83d48-fb20-4537-95a6-325135718581" xsi:nil="true"/>
    <lcf76f155ced4ddcb4097134ff3c332f xmlns="b3f5eca2-2835-4cf5-80a0-6cd7010391fc">
      <Terms xmlns="http://schemas.microsoft.com/office/infopath/2007/PartnerControls"/>
    </lcf76f155ced4ddcb4097134ff3c332f>
    <MediaLengthInSeconds xmlns="b3f5eca2-2835-4cf5-80a0-6cd7010391fc" xsi:nil="true"/>
    <SharedWithUsers xmlns="04cc92a5-bea4-4a8d-9d68-0a39558491bf">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20131E054ED34F81912B866F7E2A66" ma:contentTypeVersion="18" ma:contentTypeDescription="Create a new document." ma:contentTypeScope="" ma:versionID="06d7592f33794c49894bfa526cb8af9d">
  <xsd:schema xmlns:xsd="http://www.w3.org/2001/XMLSchema" xmlns:xs="http://www.w3.org/2001/XMLSchema" xmlns:p="http://schemas.microsoft.com/office/2006/metadata/properties" xmlns:ns1="http://schemas.microsoft.com/sharepoint/v3" xmlns:ns2="b3f5eca2-2835-4cf5-80a0-6cd7010391fc" xmlns:ns3="04cc92a5-bea4-4a8d-9d68-0a39558491bf" xmlns:ns4="25d83d48-fb20-4537-95a6-325135718581" targetNamespace="http://schemas.microsoft.com/office/2006/metadata/properties" ma:root="true" ma:fieldsID="2d08e3bb1e7f8aa5fb55aa32a1801d9a" ns1:_="" ns2:_="" ns3:_="" ns4:_="">
    <xsd:import namespace="http://schemas.microsoft.com/sharepoint/v3"/>
    <xsd:import namespace="b3f5eca2-2835-4cf5-80a0-6cd7010391fc"/>
    <xsd:import namespace="04cc92a5-bea4-4a8d-9d68-0a39558491bf"/>
    <xsd:import namespace="25d83d48-fb20-4537-95a6-3251357185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f5eca2-2835-4cf5-80a0-6cd7010391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be65411-2828-40d8-bdc2-0527504d90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cc92a5-bea4-4a8d-9d68-0a39558491b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d83d48-fb20-4537-95a6-32513571858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f4d0a2d-5939-4f92-b7b6-0fd6fe7c1160}" ma:internalName="TaxCatchAll" ma:showField="CatchAllData" ma:web="04cc92a5-bea4-4a8d-9d68-0a39558491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F4FEDA-3131-415D-86A4-DAEFA3B3B3FD}">
  <ds:schemaRefs>
    <ds:schemaRef ds:uri="b3f5eca2-2835-4cf5-80a0-6cd7010391fc"/>
    <ds:schemaRef ds:uri="http://purl.org/dc/elements/1.1/"/>
    <ds:schemaRef ds:uri="http://purl.org/dc/dcmitype/"/>
    <ds:schemaRef ds:uri="04cc92a5-bea4-4a8d-9d68-0a39558491bf"/>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25d83d48-fb20-4537-95a6-325135718581"/>
    <ds:schemaRef ds:uri="http://schemas.microsoft.com/sharepoint/v3"/>
    <ds:schemaRef ds:uri="http://purl.org/dc/terms/"/>
  </ds:schemaRefs>
</ds:datastoreItem>
</file>

<file path=customXml/itemProps2.xml><?xml version="1.0" encoding="utf-8"?>
<ds:datastoreItem xmlns:ds="http://schemas.openxmlformats.org/officeDocument/2006/customXml" ds:itemID="{E6C18BED-B81F-4DAA-8690-E99CEDFB014A}">
  <ds:schemaRefs>
    <ds:schemaRef ds:uri="http://schemas.microsoft.com/sharepoint/v3/contenttype/forms"/>
  </ds:schemaRefs>
</ds:datastoreItem>
</file>

<file path=customXml/itemProps3.xml><?xml version="1.0" encoding="utf-8"?>
<ds:datastoreItem xmlns:ds="http://schemas.openxmlformats.org/officeDocument/2006/customXml" ds:itemID="{A58838E0-3D53-4BCD-A024-8DE450A2A3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f5eca2-2835-4cf5-80a0-6cd7010391fc"/>
    <ds:schemaRef ds:uri="04cc92a5-bea4-4a8d-9d68-0a39558491bf"/>
    <ds:schemaRef ds:uri="25d83d48-fb20-4537-95a6-3251357185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90</TotalTime>
  <Words>985</Words>
  <Application>Microsoft Office PowerPoint</Application>
  <PresentationFormat>Widescreen</PresentationFormat>
  <Paragraphs>131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Gill Sans MT</vt:lpstr>
      <vt:lpstr>Wingdings</vt:lpstr>
      <vt:lpstr>Gallery</vt:lpstr>
      <vt:lpstr>[Insert SECONDARY School NAME Here]</vt:lpstr>
      <vt:lpstr>Release of SCHOOL Accountability Reports</vt:lpstr>
      <vt:lpstr>School Accountability Reports</vt:lpstr>
      <vt:lpstr>Elementary/High School Accountability System</vt:lpstr>
      <vt:lpstr>Interactive School Dashboard</vt:lpstr>
      <vt:lpstr>Insights dashboard</vt:lpstr>
      <vt:lpstr>Our School Accountability Report</vt:lpstr>
      <vt:lpstr>Sample School Dashboard High School</vt:lpstr>
      <vt:lpstr>Academic Achievement</vt:lpstr>
      <vt:lpstr>School quality</vt:lpstr>
      <vt:lpstr>ELP Growth</vt:lpstr>
      <vt:lpstr>College and Career Ready</vt:lpstr>
      <vt:lpstr>PowerPoint Presentation</vt:lpstr>
      <vt:lpstr>Graduation Rate</vt:lpstr>
      <vt:lpstr>GED Completion</vt:lpstr>
      <vt:lpstr>School Support</vt:lpstr>
      <vt:lpstr>School Strategy Maps</vt:lpstr>
      <vt:lpstr>Notifications after final release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school district</dc:title>
  <dc:creator>Thomas, Angela F.</dc:creator>
  <cp:lastModifiedBy>Nord, Lauri D.</cp:lastModifiedBy>
  <cp:revision>8</cp:revision>
  <cp:lastPrinted>2024-08-02T17:56:21Z</cp:lastPrinted>
  <dcterms:created xsi:type="dcterms:W3CDTF">2019-08-23T17:23:41Z</dcterms:created>
  <dcterms:modified xsi:type="dcterms:W3CDTF">2024-08-05T16:05:46Z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0x010100B220131E054ED34F81912B866F7E2A66</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