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73" r:id="rId6"/>
    <p:sldId id="260" r:id="rId7"/>
    <p:sldId id="261" r:id="rId8"/>
    <p:sldId id="275" r:id="rId9"/>
    <p:sldId id="263" r:id="rId10"/>
    <p:sldId id="272" r:id="rId11"/>
    <p:sldId id="264" r:id="rId12"/>
    <p:sldId id="265" r:id="rId13"/>
    <p:sldId id="266" r:id="rId14"/>
    <p:sldId id="267" r:id="rId15"/>
    <p:sldId id="268" r:id="rId16"/>
    <p:sldId id="269" r:id="rId17"/>
    <p:sldId id="270" r:id="rId18"/>
    <p:sldId id="276" r:id="rId19"/>
    <p:sldId id="27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BF0FD-E381-415B-9327-26867043B290}" v="10" dt="2024-08-02T18:54:22.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7E95065-3C8F-499E-BCE2-D8A21207181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21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786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5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678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2A8ED-2E9B-459C-9DB7-0FF6D00E616C}"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95065-3C8F-499E-BCE2-D8A21207181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34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025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72A8ED-2E9B-459C-9DB7-0FF6D00E616C}"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95065-3C8F-499E-BCE2-D8A21207181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2A8ED-2E9B-459C-9DB7-0FF6D00E616C}"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95065-3C8F-499E-BCE2-D8A21207181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41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A8ED-2E9B-459C-9DB7-0FF6D00E616C}"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95065-3C8F-499E-BCE2-D8A21207181C}" type="slidenum">
              <a:rPr lang="en-US" smtClean="0"/>
              <a:t>‹#›</a:t>
            </a:fld>
            <a:endParaRPr lang="en-US"/>
          </a:p>
        </p:txBody>
      </p:sp>
    </p:spTree>
    <p:extLst>
      <p:ext uri="{BB962C8B-B14F-4D97-AF65-F5344CB8AC3E}">
        <p14:creationId xmlns:p14="http://schemas.microsoft.com/office/powerpoint/2010/main" val="169272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403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972A8ED-2E9B-459C-9DB7-0FF6D00E616C}" type="datetimeFigureOut">
              <a:rPr lang="en-US" smtClean="0"/>
              <a:t>8/5/2024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7E95065-3C8F-499E-BCE2-D8A21207181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826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72A8ED-2E9B-459C-9DB7-0FF6D00E616C}" type="datetimeFigureOut">
              <a:rPr lang="en-US" smtClean="0"/>
              <a:t>8/5/2024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7E95065-3C8F-499E-BCE2-D8A21207181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245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d.gov/dpi/districtsschools/essa/accountability-support-improvement/targeted-support-and-improvement" TargetMode="External"/><Relationship Id="rId2" Type="http://schemas.openxmlformats.org/officeDocument/2006/relationships/hyperlink" Target="https://www.nd.gov/dpi/districtsschools/essa/accountability-support-improvement/continuous-school-improvement"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nd.gov/dpi/districtsschools/essa/accountability-support-improvement/comprehensive-support-and-improveme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nsights.nd.gov/"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nsights.nd.gov/" TargetMode="External"/><Relationship Id="rId2" Type="http://schemas.openxmlformats.org/officeDocument/2006/relationships/hyperlink" Target="https://www.nd.gov/dpi/sites/www/files/documents/Division%20of%20SS%26I/ESSA/Accountability/Sample%20Parent%20Letter.docx" TargetMode="External"/><Relationship Id="rId1" Type="http://schemas.openxmlformats.org/officeDocument/2006/relationships/slideLayout" Target="../slideLayouts/slideLayout7.xml"/><Relationship Id="rId4" Type="http://schemas.openxmlformats.org/officeDocument/2006/relationships/hyperlink" Target="https://www.nd.gov/dpi/sites/www/files/documents/Division%20of%20SS%26I/ESSA/Accountability/SampleWebsiteNotification.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insights.nd.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B4CA-E12E-45BD-8E43-B68AFE011D50}"/>
              </a:ext>
            </a:extLst>
          </p:cNvPr>
          <p:cNvSpPr>
            <a:spLocks noGrp="1"/>
          </p:cNvSpPr>
          <p:nvPr>
            <p:ph type="ctrTitle"/>
          </p:nvPr>
        </p:nvSpPr>
        <p:spPr>
          <a:xfrm>
            <a:off x="599225" y="1779258"/>
            <a:ext cx="10993549" cy="1475874"/>
          </a:xfrm>
        </p:spPr>
        <p:txBody>
          <a:bodyPr>
            <a:normAutofit fontScale="90000"/>
          </a:bodyPr>
          <a:lstStyle/>
          <a:p>
            <a:pPr algn="ctr"/>
            <a:r>
              <a:rPr lang="en-US" dirty="0"/>
              <a:t>[Insert ELEMENTARY School NAME Here]</a:t>
            </a:r>
          </a:p>
        </p:txBody>
      </p:sp>
      <p:sp>
        <p:nvSpPr>
          <p:cNvPr id="3" name="TextBox 2">
            <a:extLst>
              <a:ext uri="{FF2B5EF4-FFF2-40B4-BE49-F238E27FC236}">
                <a16:creationId xmlns:a16="http://schemas.microsoft.com/office/drawing/2014/main" id="{CC0D2DB1-7991-4B70-BF39-310B388287DC}"/>
              </a:ext>
            </a:extLst>
          </p:cNvPr>
          <p:cNvSpPr txBox="1"/>
          <p:nvPr/>
        </p:nvSpPr>
        <p:spPr>
          <a:xfrm>
            <a:off x="9111916" y="4949388"/>
            <a:ext cx="2181726" cy="954107"/>
          </a:xfrm>
          <a:prstGeom prst="rect">
            <a:avLst/>
          </a:prstGeom>
          <a:noFill/>
        </p:spPr>
        <p:txBody>
          <a:bodyPr wrap="square" rtlCol="0">
            <a:spAutoFit/>
          </a:bodyPr>
          <a:lstStyle/>
          <a:p>
            <a:r>
              <a:rPr lang="en-US" sz="2800" i="1">
                <a:solidFill>
                  <a:schemeClr val="bg1"/>
                </a:solidFill>
              </a:rPr>
              <a:t>[ Insert Your </a:t>
            </a:r>
          </a:p>
          <a:p>
            <a:r>
              <a:rPr lang="en-US" sz="2800" i="1">
                <a:solidFill>
                  <a:schemeClr val="bg1"/>
                </a:solidFill>
              </a:rPr>
              <a:t>Logo Here]</a:t>
            </a:r>
          </a:p>
        </p:txBody>
      </p:sp>
    </p:spTree>
    <p:extLst>
      <p:ext uri="{BB962C8B-B14F-4D97-AF65-F5344CB8AC3E}">
        <p14:creationId xmlns:p14="http://schemas.microsoft.com/office/powerpoint/2010/main" val="46346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4708981"/>
          </a:xfrm>
          <a:prstGeom prst="rect">
            <a:avLst/>
          </a:prstGeom>
        </p:spPr>
        <p:txBody>
          <a:bodyPr wrap="square" lIns="91440" tIns="45720" rIns="91440" bIns="45720" anchor="t">
            <a:spAutoFit/>
          </a:bodyPr>
          <a:lstStyle/>
          <a:p>
            <a:r>
              <a:rPr lang="en-US" sz="3600">
                <a:solidFill>
                  <a:schemeClr val="accent1"/>
                </a:solidFill>
              </a:rPr>
              <a:t>Academic Progress</a:t>
            </a:r>
          </a:p>
          <a:p>
            <a:endParaRPr lang="en-US" sz="2400">
              <a:solidFill>
                <a:schemeClr val="accent1"/>
              </a:solidFill>
            </a:endParaRPr>
          </a:p>
          <a:p>
            <a:pPr marL="342900" indent="-342900">
              <a:buFont typeface="Arial" panose="020B0604020202020204" pitchFamily="34" charset="0"/>
              <a:buChar char="•"/>
            </a:pPr>
            <a:r>
              <a:rPr lang="en-US" sz="2400">
                <a:solidFill>
                  <a:schemeClr val="accent1"/>
                </a:solidFill>
              </a:rPr>
              <a:t>Student Growth, using the NDSA, is an accountability indicator at the elementary level (K-8). </a:t>
            </a:r>
          </a:p>
          <a:p>
            <a:endParaRPr lang="en-US" sz="2400">
              <a:solidFill>
                <a:schemeClr val="accent1"/>
              </a:solidFill>
            </a:endParaRPr>
          </a:p>
          <a:p>
            <a:pPr marL="342900" indent="-342900">
              <a:buFont typeface="Arial" panose="020B0604020202020204" pitchFamily="34" charset="0"/>
              <a:buChar char="•"/>
            </a:pPr>
            <a:r>
              <a:rPr lang="en-US" sz="2400">
                <a:solidFill>
                  <a:schemeClr val="accent1"/>
                </a:solidFill>
              </a:rPr>
              <a:t>Student Growth Values (SGV) help compare student performance over time.</a:t>
            </a:r>
          </a:p>
          <a:p>
            <a:pPr marL="342900" indent="-342900">
              <a:buFont typeface="Arial" panose="020B0604020202020204" pitchFamily="34" charset="0"/>
              <a:buChar char="•"/>
            </a:pPr>
            <a:endParaRPr lang="en-US" sz="2400">
              <a:solidFill>
                <a:schemeClr val="accent1"/>
              </a:solidFill>
            </a:endParaRPr>
          </a:p>
          <a:p>
            <a:pPr marL="342900" indent="-342900">
              <a:buFont typeface="Arial" panose="020B0604020202020204" pitchFamily="34" charset="0"/>
              <a:buChar char="•"/>
            </a:pPr>
            <a:r>
              <a:rPr lang="en-US" sz="2400">
                <a:solidFill>
                  <a:schemeClr val="accent1"/>
                </a:solidFill>
              </a:rPr>
              <a:t>The School Accountability Report shows the percentage of students who met the growth targets on the NDSA.</a:t>
            </a:r>
          </a:p>
          <a:p>
            <a:pPr marL="342900" indent="-342900">
              <a:buFont typeface="Arial" panose="020B0604020202020204" pitchFamily="34" charset="0"/>
              <a:buChar char="•"/>
            </a:pPr>
            <a:endParaRPr lang="en-US" sz="2400">
              <a:solidFill>
                <a:schemeClr val="accent1"/>
              </a:solidFill>
            </a:endParaRPr>
          </a:p>
          <a:p>
            <a:pPr marL="342900" indent="-342900">
              <a:buFont typeface="Arial" panose="020B0604020202020204" pitchFamily="34" charset="0"/>
              <a:buChar char="•"/>
            </a:pPr>
            <a:r>
              <a:rPr lang="en-US" sz="2400">
                <a:solidFill>
                  <a:schemeClr val="accent1"/>
                </a:solidFill>
              </a:rPr>
              <a:t>Our school results: </a:t>
            </a:r>
            <a:r>
              <a:rPr lang="en-US" sz="2400" i="1">
                <a:solidFill>
                  <a:schemeClr val="accent1"/>
                </a:solidFill>
              </a:rPr>
              <a:t>[Insert Summary]</a:t>
            </a:r>
            <a:endParaRPr lang="en-US" sz="2400">
              <a:solidFill>
                <a:schemeClr val="accent1"/>
              </a:solidFill>
            </a:endParaRPr>
          </a:p>
          <a:p>
            <a:endParaRPr lang="en-US" sz="2400">
              <a:solidFill>
                <a:schemeClr val="accent1"/>
              </a:solidFill>
            </a:endParaRPr>
          </a:p>
        </p:txBody>
      </p:sp>
      <p:sp>
        <p:nvSpPr>
          <p:cNvPr id="2" name="Title 1" hidden="1">
            <a:extLst>
              <a:ext uri="{FF2B5EF4-FFF2-40B4-BE49-F238E27FC236}">
                <a16:creationId xmlns:a16="http://schemas.microsoft.com/office/drawing/2014/main" id="{49309824-BB23-4647-9999-85FDFB7A8321}"/>
              </a:ext>
            </a:extLst>
          </p:cNvPr>
          <p:cNvSpPr>
            <a:spLocks noGrp="1"/>
          </p:cNvSpPr>
          <p:nvPr>
            <p:ph type="title" idx="4294967295"/>
          </p:nvPr>
        </p:nvSpPr>
        <p:spPr/>
        <p:txBody>
          <a:bodyPr/>
          <a:lstStyle/>
          <a:p>
            <a:r>
              <a:rPr lang="en-US"/>
              <a:t>Academic Progress</a:t>
            </a:r>
          </a:p>
        </p:txBody>
      </p:sp>
    </p:spTree>
    <p:extLst>
      <p:ext uri="{BB962C8B-B14F-4D97-AF65-F5344CB8AC3E}">
        <p14:creationId xmlns:p14="http://schemas.microsoft.com/office/powerpoint/2010/main" val="328117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4339650"/>
          </a:xfrm>
          <a:prstGeom prst="rect">
            <a:avLst/>
          </a:prstGeom>
        </p:spPr>
        <p:txBody>
          <a:bodyPr wrap="square">
            <a:spAutoFit/>
          </a:bodyPr>
          <a:lstStyle/>
          <a:p>
            <a:r>
              <a:rPr lang="en-US" sz="3600" dirty="0">
                <a:solidFill>
                  <a:schemeClr val="accent1"/>
                </a:solidFill>
              </a:rPr>
              <a:t>English Language Proficiency (ELP) Growth</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Measurement of English Language Proficiency (ELP) growth for active ELs who took the annual WIDA ACCESS for ELLs</a:t>
            </a:r>
            <a:r>
              <a:rPr lang="en-US" sz="2400" baseline="30000" dirty="0">
                <a:solidFill>
                  <a:schemeClr val="accent1"/>
                </a:solidFill>
              </a:rPr>
              <a:t>®</a:t>
            </a:r>
            <a:r>
              <a:rPr lang="en-US" sz="2400" dirty="0">
                <a:solidFill>
                  <a:schemeClr val="accent1"/>
                </a:solidFill>
              </a:rPr>
              <a:t> assessment is also an element measured for accountability and accounts for 10% of the accountability system.</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Schools who don’t have 10 students identified as English Learners will have this data suppressed and the points will be equally re-distributed to the other elements.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results: </a:t>
            </a:r>
            <a:r>
              <a:rPr lang="en-US" sz="2400" i="1" dirty="0">
                <a:solidFill>
                  <a:schemeClr val="accent1"/>
                </a:solidFill>
              </a:rPr>
              <a:t>[Insert Summary]</a:t>
            </a:r>
            <a:endParaRPr lang="en-US" sz="24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28B91E2F-FCF0-426B-9733-2999B04F0BA5}"/>
              </a:ext>
            </a:extLst>
          </p:cNvPr>
          <p:cNvSpPr>
            <a:spLocks noGrp="1"/>
          </p:cNvSpPr>
          <p:nvPr>
            <p:ph type="title" idx="4294967295"/>
          </p:nvPr>
        </p:nvSpPr>
        <p:spPr/>
        <p:txBody>
          <a:bodyPr/>
          <a:lstStyle/>
          <a:p>
            <a:r>
              <a:rPr lang="en-US"/>
              <a:t>ELP Growth</a:t>
            </a:r>
          </a:p>
        </p:txBody>
      </p:sp>
    </p:spTree>
    <p:extLst>
      <p:ext uri="{BB962C8B-B14F-4D97-AF65-F5344CB8AC3E}">
        <p14:creationId xmlns:p14="http://schemas.microsoft.com/office/powerpoint/2010/main" val="371889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322495" y="520511"/>
            <a:ext cx="11172616" cy="5816977"/>
          </a:xfrm>
          <a:prstGeom prst="rect">
            <a:avLst/>
          </a:prstGeom>
        </p:spPr>
        <p:txBody>
          <a:bodyPr wrap="square" lIns="91440" tIns="45720" rIns="91440" bIns="45720" anchor="t">
            <a:spAutoFit/>
          </a:bodyPr>
          <a:lstStyle/>
          <a:p>
            <a:r>
              <a:rPr lang="en-US" sz="3600" dirty="0">
                <a:solidFill>
                  <a:schemeClr val="accent1"/>
                </a:solidFill>
              </a:rPr>
              <a:t>School Quality</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ESSA law requires states to use at least one additional “indicator of school quality” that is non-academic, which in North Dakota is student engagement.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The student engagement element accounts for 30% of the elementary accountability score.</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North Dakota public schools measure student engagement through the use of a survey platform given in January.</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results: ___% Committed</a:t>
            </a:r>
          </a:p>
          <a:p>
            <a:pPr lvl="1"/>
            <a:r>
              <a:rPr lang="en-US" sz="2400" dirty="0">
                <a:solidFill>
                  <a:schemeClr val="accent1"/>
                </a:solidFill>
              </a:rPr>
              <a:t>                            ___% Compliant</a:t>
            </a:r>
          </a:p>
          <a:p>
            <a:pPr lvl="1"/>
            <a:r>
              <a:rPr lang="en-US" sz="2400" dirty="0">
                <a:solidFill>
                  <a:schemeClr val="accent1"/>
                </a:solidFill>
              </a:rPr>
              <a:t>                            ___% Disengaged</a:t>
            </a:r>
          </a:p>
          <a:p>
            <a:endParaRPr lang="en-US" sz="2400" dirty="0">
              <a:solidFill>
                <a:schemeClr val="accent1"/>
              </a:solidFill>
            </a:endParaRPr>
          </a:p>
        </p:txBody>
      </p:sp>
      <p:sp>
        <p:nvSpPr>
          <p:cNvPr id="2" name="Title 1" hidden="1">
            <a:extLst>
              <a:ext uri="{FF2B5EF4-FFF2-40B4-BE49-F238E27FC236}">
                <a16:creationId xmlns:a16="http://schemas.microsoft.com/office/drawing/2014/main" id="{B28CD353-AB3B-4322-B6C8-E8EA847688E0}"/>
              </a:ext>
            </a:extLst>
          </p:cNvPr>
          <p:cNvSpPr>
            <a:spLocks noGrp="1"/>
          </p:cNvSpPr>
          <p:nvPr>
            <p:ph type="title" idx="4294967295"/>
          </p:nvPr>
        </p:nvSpPr>
        <p:spPr/>
        <p:txBody>
          <a:bodyPr/>
          <a:lstStyle/>
          <a:p>
            <a:r>
              <a:rPr lang="en-US"/>
              <a:t>School Quality</a:t>
            </a:r>
          </a:p>
        </p:txBody>
      </p:sp>
    </p:spTree>
    <p:extLst>
      <p:ext uri="{BB962C8B-B14F-4D97-AF65-F5344CB8AC3E}">
        <p14:creationId xmlns:p14="http://schemas.microsoft.com/office/powerpoint/2010/main" val="230597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268707" y="457254"/>
            <a:ext cx="11172616" cy="5724644"/>
          </a:xfrm>
          <a:prstGeom prst="rect">
            <a:avLst/>
          </a:prstGeom>
        </p:spPr>
        <p:txBody>
          <a:bodyPr wrap="square" lIns="91440" tIns="45720" rIns="91440" bIns="45720" anchor="t">
            <a:spAutoFit/>
          </a:bodyPr>
          <a:lstStyle/>
          <a:p>
            <a:r>
              <a:rPr lang="en-US" sz="3600" dirty="0">
                <a:solidFill>
                  <a:schemeClr val="accent1"/>
                </a:solidFill>
              </a:rPr>
              <a:t>School Support</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North Dakota built its ESSA plan around a Continuous </a:t>
            </a:r>
          </a:p>
          <a:p>
            <a:r>
              <a:rPr lang="en-US" sz="2400" dirty="0">
                <a:solidFill>
                  <a:schemeClr val="accent1"/>
                </a:solidFill>
              </a:rPr>
              <a:t>    Improvement model.</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Within North Dakota’s System of Support:</a:t>
            </a:r>
          </a:p>
          <a:p>
            <a:pPr marL="800100" lvl="1" indent="-342900">
              <a:lnSpc>
                <a:spcPct val="150000"/>
              </a:lnSpc>
              <a:buFont typeface="Wingdings" panose="05000000000000000000" pitchFamily="2" charset="2"/>
              <a:buChar char="ü"/>
            </a:pPr>
            <a:r>
              <a:rPr lang="en-US" sz="2000" dirty="0">
                <a:solidFill>
                  <a:schemeClr val="accent1"/>
                </a:solidFill>
                <a:hlinkClick r:id="rId2"/>
              </a:rPr>
              <a:t>General Support and Improvement </a:t>
            </a:r>
            <a:endParaRPr lang="en-US" sz="2000" dirty="0">
              <a:solidFill>
                <a:schemeClr val="accent1"/>
              </a:solidFill>
            </a:endParaRPr>
          </a:p>
          <a:p>
            <a:pPr marL="800100" lvl="1" indent="-342900">
              <a:lnSpc>
                <a:spcPct val="150000"/>
              </a:lnSpc>
              <a:buFont typeface="Wingdings" panose="05000000000000000000" pitchFamily="2" charset="2"/>
              <a:buChar char="ü"/>
            </a:pPr>
            <a:r>
              <a:rPr lang="en-US" sz="2000" dirty="0">
                <a:solidFill>
                  <a:schemeClr val="accent1"/>
                </a:solidFill>
                <a:hlinkClick r:id="rId3"/>
              </a:rPr>
              <a:t>Targeted Support and Improvement</a:t>
            </a:r>
            <a:endParaRPr lang="en-US" sz="2000" dirty="0">
              <a:solidFill>
                <a:schemeClr val="accent1"/>
              </a:solidFill>
            </a:endParaRPr>
          </a:p>
          <a:p>
            <a:pPr marL="800100" lvl="1" indent="-342900">
              <a:lnSpc>
                <a:spcPct val="150000"/>
              </a:lnSpc>
              <a:buFont typeface="Wingdings" panose="05000000000000000000" pitchFamily="2" charset="2"/>
              <a:buChar char="ü"/>
            </a:pPr>
            <a:r>
              <a:rPr lang="en-US" sz="2000" dirty="0">
                <a:solidFill>
                  <a:schemeClr val="accent1"/>
                </a:solidFill>
                <a:hlinkClick r:id="rId4"/>
              </a:rPr>
              <a:t>Comprehensive Support and Improvement </a:t>
            </a:r>
            <a:endParaRPr lang="en-US" sz="2000" dirty="0">
              <a:solidFill>
                <a:schemeClr val="accent1"/>
              </a:solidFill>
            </a:endParaRPr>
          </a:p>
          <a:p>
            <a:pPr marL="342900" indent="-342900">
              <a:buFont typeface="Wingdings" panose="05000000000000000000" pitchFamily="2" charset="2"/>
              <a:buChar char="ü"/>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is in the </a:t>
            </a:r>
            <a:r>
              <a:rPr lang="en-US" sz="2400" i="1" dirty="0">
                <a:solidFill>
                  <a:schemeClr val="accent1"/>
                </a:solidFill>
              </a:rPr>
              <a:t>[_________]</a:t>
            </a:r>
            <a:r>
              <a:rPr lang="en-US" sz="2400" dirty="0">
                <a:solidFill>
                  <a:schemeClr val="accent1"/>
                </a:solidFill>
              </a:rPr>
              <a:t> category of support.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school will receive the following support during this school year </a:t>
            </a:r>
            <a:r>
              <a:rPr lang="en-US" sz="2400" i="1" dirty="0">
                <a:solidFill>
                  <a:schemeClr val="accent1"/>
                </a:solidFill>
              </a:rPr>
              <a:t>[Insert Summary].</a:t>
            </a:r>
            <a:endParaRPr lang="en-US" sz="2400" dirty="0">
              <a:solidFill>
                <a:schemeClr val="accent1"/>
              </a:solidFill>
            </a:endParaRPr>
          </a:p>
        </p:txBody>
      </p:sp>
      <p:sp>
        <p:nvSpPr>
          <p:cNvPr id="2" name="Title 1" hidden="1">
            <a:extLst>
              <a:ext uri="{FF2B5EF4-FFF2-40B4-BE49-F238E27FC236}">
                <a16:creationId xmlns:a16="http://schemas.microsoft.com/office/drawing/2014/main" id="{B5FBFAC9-A95F-4BD6-94A9-07697363A954}"/>
              </a:ext>
            </a:extLst>
          </p:cNvPr>
          <p:cNvSpPr>
            <a:spLocks noGrp="1"/>
          </p:cNvSpPr>
          <p:nvPr>
            <p:ph type="title" idx="4294967295"/>
          </p:nvPr>
        </p:nvSpPr>
        <p:spPr/>
        <p:txBody>
          <a:bodyPr/>
          <a:lstStyle/>
          <a:p>
            <a:r>
              <a:rPr lang="en-US"/>
              <a:t>School Support</a:t>
            </a:r>
          </a:p>
        </p:txBody>
      </p:sp>
      <p:pic>
        <p:nvPicPr>
          <p:cNvPr id="8" name="Picture 7" descr="A diagram of ND school improvement&#10;">
            <a:extLst>
              <a:ext uri="{FF2B5EF4-FFF2-40B4-BE49-F238E27FC236}">
                <a16:creationId xmlns:a16="http://schemas.microsoft.com/office/drawing/2014/main" id="{3ED5F396-221E-0D33-8979-8A7A85467681}"/>
              </a:ext>
            </a:extLst>
          </p:cNvPr>
          <p:cNvPicPr>
            <a:picLocks noChangeAspect="1"/>
          </p:cNvPicPr>
          <p:nvPr/>
        </p:nvPicPr>
        <p:blipFill rotWithShape="1">
          <a:blip r:embed="rId5">
            <a:extLst>
              <a:ext uri="{28A0092B-C50C-407E-A947-70E740481C1C}">
                <a14:useLocalDpi xmlns:a14="http://schemas.microsoft.com/office/drawing/2010/main" val="0"/>
              </a:ext>
            </a:extLst>
          </a:blip>
          <a:srcRect l="24164" t="1369" r="23335" b="1369"/>
          <a:stretch/>
        </p:blipFill>
        <p:spPr>
          <a:xfrm>
            <a:off x="7802880" y="660400"/>
            <a:ext cx="3840480" cy="4114800"/>
          </a:xfrm>
          <a:prstGeom prst="rect">
            <a:avLst/>
          </a:prstGeom>
        </p:spPr>
      </p:pic>
    </p:spTree>
    <p:extLst>
      <p:ext uri="{BB962C8B-B14F-4D97-AF65-F5344CB8AC3E}">
        <p14:creationId xmlns:p14="http://schemas.microsoft.com/office/powerpoint/2010/main" val="175735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1015663"/>
          </a:xfrm>
          <a:prstGeom prst="rect">
            <a:avLst/>
          </a:prstGeom>
        </p:spPr>
        <p:txBody>
          <a:bodyPr wrap="square">
            <a:spAutoFit/>
          </a:bodyPr>
          <a:lstStyle/>
          <a:p>
            <a:r>
              <a:rPr lang="en-US" sz="3600">
                <a:solidFill>
                  <a:schemeClr val="accent1"/>
                </a:solidFill>
              </a:rPr>
              <a:t>School Strategy Maps</a:t>
            </a:r>
          </a:p>
          <a:p>
            <a:endParaRPr lang="en-US" sz="2400">
              <a:solidFill>
                <a:schemeClr val="accent1"/>
              </a:solidFill>
            </a:endParaRPr>
          </a:p>
        </p:txBody>
      </p:sp>
      <p:pic>
        <p:nvPicPr>
          <p:cNvPr id="4" name="Picture 3" descr="School strategy map example">
            <a:extLst>
              <a:ext uri="{FF2B5EF4-FFF2-40B4-BE49-F238E27FC236}">
                <a16:creationId xmlns:a16="http://schemas.microsoft.com/office/drawing/2014/main" id="{C37CD62D-EF90-4FF8-9498-93164E20F71F}"/>
              </a:ext>
            </a:extLst>
          </p:cNvPr>
          <p:cNvPicPr>
            <a:picLocks noChangeAspect="1"/>
          </p:cNvPicPr>
          <p:nvPr/>
        </p:nvPicPr>
        <p:blipFill>
          <a:blip r:embed="rId2"/>
          <a:stretch>
            <a:fillRect/>
          </a:stretch>
        </p:blipFill>
        <p:spPr>
          <a:xfrm>
            <a:off x="5582206" y="985628"/>
            <a:ext cx="6143863" cy="4886744"/>
          </a:xfrm>
          <a:prstGeom prst="rect">
            <a:avLst/>
          </a:prstGeom>
        </p:spPr>
      </p:pic>
      <p:sp>
        <p:nvSpPr>
          <p:cNvPr id="5" name="Rectangle 4">
            <a:extLst>
              <a:ext uri="{FF2B5EF4-FFF2-40B4-BE49-F238E27FC236}">
                <a16:creationId xmlns:a16="http://schemas.microsoft.com/office/drawing/2014/main" id="{9CE4F608-F8BD-45F8-AA5B-4F7AE8633545}"/>
              </a:ext>
            </a:extLst>
          </p:cNvPr>
          <p:cNvSpPr/>
          <p:nvPr/>
        </p:nvSpPr>
        <p:spPr>
          <a:xfrm>
            <a:off x="465931" y="1699914"/>
            <a:ext cx="5108701" cy="2677656"/>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solidFill>
                  <a:schemeClr val="accent1"/>
                </a:solidFill>
              </a:rPr>
              <a:t>All North Dakota public schools have a school improvement plan.</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Our strategy map outlines our key school improvement initiatives and is available on </a:t>
            </a:r>
            <a:r>
              <a:rPr lang="en-US" sz="2400" dirty="0">
                <a:hlinkClick r:id="rId3"/>
              </a:rPr>
              <a:t>Insights.nd.gov</a:t>
            </a:r>
            <a:r>
              <a:rPr lang="en-US" sz="2400" dirty="0">
                <a:solidFill>
                  <a:schemeClr val="accent1"/>
                </a:solidFill>
              </a:rPr>
              <a:t>.</a:t>
            </a:r>
          </a:p>
          <a:p>
            <a:endParaRPr lang="en-US" sz="2400" dirty="0">
              <a:solidFill>
                <a:schemeClr val="accent1"/>
              </a:solidFill>
            </a:endParaRPr>
          </a:p>
        </p:txBody>
      </p:sp>
      <p:sp>
        <p:nvSpPr>
          <p:cNvPr id="2" name="Title 1" hidden="1">
            <a:extLst>
              <a:ext uri="{FF2B5EF4-FFF2-40B4-BE49-F238E27FC236}">
                <a16:creationId xmlns:a16="http://schemas.microsoft.com/office/drawing/2014/main" id="{641E8B65-CADB-4FCF-A192-22C60C405D74}"/>
              </a:ext>
            </a:extLst>
          </p:cNvPr>
          <p:cNvSpPr>
            <a:spLocks noGrp="1"/>
          </p:cNvSpPr>
          <p:nvPr>
            <p:ph type="title" idx="4294967295"/>
          </p:nvPr>
        </p:nvSpPr>
        <p:spPr/>
        <p:txBody>
          <a:bodyPr/>
          <a:lstStyle/>
          <a:p>
            <a:r>
              <a:rPr lang="en-US"/>
              <a:t>School Strategy</a:t>
            </a:r>
            <a:r>
              <a:rPr lang="en-US" baseline="0"/>
              <a:t> Maps</a:t>
            </a:r>
            <a:endParaRPr lang="en-US"/>
          </a:p>
        </p:txBody>
      </p:sp>
      <p:sp>
        <p:nvSpPr>
          <p:cNvPr id="6" name="TextBox 5">
            <a:extLst>
              <a:ext uri="{FF2B5EF4-FFF2-40B4-BE49-F238E27FC236}">
                <a16:creationId xmlns:a16="http://schemas.microsoft.com/office/drawing/2014/main" id="{387FB05E-DEE0-A71F-0BCB-B9FF0B7570EB}"/>
              </a:ext>
            </a:extLst>
          </p:cNvPr>
          <p:cNvSpPr txBox="1"/>
          <p:nvPr/>
        </p:nvSpPr>
        <p:spPr>
          <a:xfrm>
            <a:off x="5477522" y="603682"/>
            <a:ext cx="6248547" cy="369332"/>
          </a:xfrm>
          <a:prstGeom prst="rect">
            <a:avLst/>
          </a:prstGeom>
          <a:noFill/>
        </p:spPr>
        <p:txBody>
          <a:bodyPr wrap="square" rtlCol="0">
            <a:spAutoFit/>
          </a:bodyPr>
          <a:lstStyle/>
          <a:p>
            <a:pPr marL="0" indent="0">
              <a:buNone/>
            </a:pPr>
            <a:r>
              <a:rPr lang="en-US" b="1"/>
              <a:t> [INSERT SCREEN SHOT OF YOUR SCHOOL]</a:t>
            </a:r>
            <a:endParaRPr lang="en-US" b="1" dirty="0"/>
          </a:p>
        </p:txBody>
      </p:sp>
    </p:spTree>
    <p:extLst>
      <p:ext uri="{BB962C8B-B14F-4D97-AF65-F5344CB8AC3E}">
        <p14:creationId xmlns:p14="http://schemas.microsoft.com/office/powerpoint/2010/main" val="355552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FD95B7-65EB-4392-B01C-B0AEA27DCA51}"/>
              </a:ext>
            </a:extLst>
          </p:cNvPr>
          <p:cNvSpPr/>
          <p:nvPr/>
        </p:nvSpPr>
        <p:spPr>
          <a:xfrm>
            <a:off x="445523" y="781870"/>
            <a:ext cx="11172616" cy="3970318"/>
          </a:xfrm>
          <a:prstGeom prst="rect">
            <a:avLst/>
          </a:prstGeom>
        </p:spPr>
        <p:txBody>
          <a:bodyPr wrap="square">
            <a:spAutoFit/>
          </a:bodyPr>
          <a:lstStyle/>
          <a:p>
            <a:r>
              <a:rPr lang="en-US" sz="3600" dirty="0">
                <a:solidFill>
                  <a:schemeClr val="accent1"/>
                </a:solidFill>
              </a:rPr>
              <a:t>Notifications – After Final Release</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Under ESSA, all public school districts receiving federal funding are required to notify the parents of each enrolled child in the school regarding the performance measures outlined in the state’s accountability system. Schools will disseminate information to parents after the September release. [Attach/send a </a:t>
            </a:r>
            <a:r>
              <a:rPr lang="en-US" sz="2400" dirty="0">
                <a:solidFill>
                  <a:schemeClr val="accent1"/>
                </a:solidFill>
                <a:hlinkClick r:id="rId2"/>
              </a:rPr>
              <a:t>parent notification letter</a:t>
            </a:r>
            <a:r>
              <a:rPr lang="en-US" sz="2400" dirty="0">
                <a:solidFill>
                  <a:schemeClr val="accent1"/>
                </a:solidFill>
              </a:rPr>
              <a:t>].</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Federal law also requires each district to provide a link </a:t>
            </a:r>
            <a:r>
              <a:rPr lang="en-US" sz="2400" dirty="0">
                <a:hlinkClick r:id="rId3"/>
              </a:rPr>
              <a:t>Insights.nd.gov </a:t>
            </a:r>
            <a:r>
              <a:rPr lang="en-US" sz="2400" dirty="0">
                <a:solidFill>
                  <a:schemeClr val="accent1"/>
                </a:solidFill>
              </a:rPr>
              <a:t>on the school/district website. [See </a:t>
            </a:r>
            <a:r>
              <a:rPr lang="en-US" sz="2400" dirty="0">
                <a:solidFill>
                  <a:schemeClr val="accent1"/>
                </a:solidFill>
                <a:hlinkClick r:id="rId4"/>
              </a:rPr>
              <a:t>template</a:t>
            </a:r>
            <a:r>
              <a:rPr lang="en-US" sz="2400" dirty="0">
                <a:solidFill>
                  <a:schemeClr val="accent1"/>
                </a:solidFill>
              </a:rPr>
              <a:t>.]</a:t>
            </a:r>
            <a:endParaRPr lang="en-US" sz="20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19E72885-998C-433E-AF3C-472584FDAF7B}"/>
              </a:ext>
            </a:extLst>
          </p:cNvPr>
          <p:cNvSpPr>
            <a:spLocks noGrp="1"/>
          </p:cNvSpPr>
          <p:nvPr>
            <p:ph type="title" idx="4294967295"/>
          </p:nvPr>
        </p:nvSpPr>
        <p:spPr/>
        <p:txBody>
          <a:bodyPr/>
          <a:lstStyle/>
          <a:p>
            <a:r>
              <a:rPr lang="en-US"/>
              <a:t>Notifications after final release</a:t>
            </a:r>
          </a:p>
        </p:txBody>
      </p:sp>
    </p:spTree>
    <p:extLst>
      <p:ext uri="{BB962C8B-B14F-4D97-AF65-F5344CB8AC3E}">
        <p14:creationId xmlns:p14="http://schemas.microsoft.com/office/powerpoint/2010/main" val="68246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9A3E5D-4D87-413D-9A56-112CD382B10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709" y="699167"/>
            <a:ext cx="2476512" cy="2270136"/>
          </a:xfrm>
          <a:prstGeom prst="rect">
            <a:avLst/>
          </a:prstGeom>
        </p:spPr>
      </p:pic>
      <p:sp>
        <p:nvSpPr>
          <p:cNvPr id="4" name="TextBox 3">
            <a:extLst>
              <a:ext uri="{FF2B5EF4-FFF2-40B4-BE49-F238E27FC236}">
                <a16:creationId xmlns:a16="http://schemas.microsoft.com/office/drawing/2014/main" id="{82DD98E4-5EDB-4CE5-A08E-D59CDB4E052E}"/>
              </a:ext>
            </a:extLst>
          </p:cNvPr>
          <p:cNvSpPr txBox="1"/>
          <p:nvPr/>
        </p:nvSpPr>
        <p:spPr>
          <a:xfrm>
            <a:off x="2248962" y="3578544"/>
            <a:ext cx="7980948" cy="2246769"/>
          </a:xfrm>
          <a:prstGeom prst="rect">
            <a:avLst/>
          </a:prstGeom>
          <a:noFill/>
        </p:spPr>
        <p:txBody>
          <a:bodyPr wrap="square" rtlCol="0">
            <a:spAutoFit/>
          </a:bodyPr>
          <a:lstStyle/>
          <a:p>
            <a:pPr algn="ctr"/>
            <a:r>
              <a:rPr lang="en-US" sz="2800" dirty="0"/>
              <a:t>Questions can be directed to:</a:t>
            </a:r>
          </a:p>
          <a:p>
            <a:pPr algn="ctr"/>
            <a:r>
              <a:rPr lang="en-US" sz="2800" dirty="0"/>
              <a:t>[Insert name of who to contact at the school regarding the information within the presentation.]</a:t>
            </a:r>
          </a:p>
          <a:p>
            <a:pPr algn="ctr"/>
            <a:r>
              <a:rPr lang="en-US" sz="2800" i="1" dirty="0"/>
              <a:t>[Phone:]</a:t>
            </a:r>
          </a:p>
          <a:p>
            <a:pPr algn="ctr"/>
            <a:r>
              <a:rPr lang="en-US" sz="2800" i="1" dirty="0"/>
              <a:t>[Email:]</a:t>
            </a:r>
          </a:p>
        </p:txBody>
      </p:sp>
      <p:sp>
        <p:nvSpPr>
          <p:cNvPr id="2" name="Title 1" hidden="1">
            <a:extLst>
              <a:ext uri="{FF2B5EF4-FFF2-40B4-BE49-F238E27FC236}">
                <a16:creationId xmlns:a16="http://schemas.microsoft.com/office/drawing/2014/main" id="{84405001-E8DB-4D24-8643-1CF14158E93D}"/>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455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Title: Release of School Accountability Reports">
            <a:extLst>
              <a:ext uri="{FF2B5EF4-FFF2-40B4-BE49-F238E27FC236}">
                <a16:creationId xmlns:a16="http://schemas.microsoft.com/office/drawing/2014/main" id="{680DD2A7-A539-464B-AC25-0D4D47F177B1}"/>
              </a:ext>
            </a:extLst>
          </p:cNvPr>
          <p:cNvSpPr/>
          <p:nvPr/>
        </p:nvSpPr>
        <p:spPr>
          <a:xfrm>
            <a:off x="465931" y="797913"/>
            <a:ext cx="11172616" cy="6001643"/>
          </a:xfrm>
          <a:prstGeom prst="rect">
            <a:avLst/>
          </a:prstGeom>
        </p:spPr>
        <p:txBody>
          <a:bodyPr wrap="square">
            <a:spAutoFit/>
          </a:bodyPr>
          <a:lstStyle/>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2400">
              <a:solidFill>
                <a:schemeClr val="accent1"/>
              </a:solidFill>
            </a:endParaRPr>
          </a:p>
        </p:txBody>
      </p:sp>
      <p:sp>
        <p:nvSpPr>
          <p:cNvPr id="2" name="Title 1"/>
          <p:cNvSpPr>
            <a:spLocks noGrp="1"/>
          </p:cNvSpPr>
          <p:nvPr>
            <p:ph type="title"/>
          </p:nvPr>
        </p:nvSpPr>
        <p:spPr>
          <a:xfrm>
            <a:off x="537431" y="1931493"/>
            <a:ext cx="11029615" cy="1497507"/>
          </a:xfrm>
        </p:spPr>
        <p:txBody>
          <a:bodyPr>
            <a:normAutofit fontScale="90000"/>
          </a:bodyPr>
          <a:lstStyle/>
          <a:p>
            <a:pPr algn="ctr"/>
            <a:r>
              <a:rPr lang="en-US" sz="4000"/>
              <a:t>Release of School Accountability Reports</a:t>
            </a:r>
            <a:br>
              <a:rPr lang="en-US" sz="4000"/>
            </a:br>
            <a:endParaRPr lang="en-US" sz="4000"/>
          </a:p>
        </p:txBody>
      </p:sp>
    </p:spTree>
    <p:extLst>
      <p:ext uri="{BB962C8B-B14F-4D97-AF65-F5344CB8AC3E}">
        <p14:creationId xmlns:p14="http://schemas.microsoft.com/office/powerpoint/2010/main" val="97171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284278" y="270883"/>
            <a:ext cx="11172616" cy="5816977"/>
          </a:xfrm>
          <a:prstGeom prst="rect">
            <a:avLst/>
          </a:prstGeom>
        </p:spPr>
        <p:txBody>
          <a:bodyPr wrap="square" lIns="91440" tIns="45720" rIns="91440" bIns="45720" anchor="t">
            <a:spAutoFit/>
          </a:bodyPr>
          <a:lstStyle/>
          <a:p>
            <a:r>
              <a:rPr lang="en-US" sz="3600" dirty="0">
                <a:solidFill>
                  <a:schemeClr val="accent1"/>
                </a:solidFill>
              </a:rPr>
              <a:t>School Accountability Reports</a:t>
            </a:r>
          </a:p>
          <a:p>
            <a:endParaRPr lang="en-US" sz="2400" dirty="0">
              <a:solidFill>
                <a:schemeClr val="accent1"/>
              </a:solidFill>
            </a:endParaRPr>
          </a:p>
          <a:p>
            <a:pPr marL="571500" indent="-571500">
              <a:buFont typeface="Arial" panose="020B0604020202020204" pitchFamily="34" charset="0"/>
              <a:buChar char="•"/>
            </a:pPr>
            <a:r>
              <a:rPr lang="en-US" sz="2400" dirty="0"/>
              <a:t>Under the Every Student Succeeds Act (ESSA) federal law, state education departments such as the North Dakota Department of Public Instruction (NDDPI) are required to annually create an accountability report for every public school in the state.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The school accountability reports outline how schools are performing on the accountability elements North Dakota selected within its ESSA plan.</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The preliminary school accountability reports, based on data from the 2023-2024 school year, were posted in a private portal for review in mid-August 14, 2024.</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Schools had until mid-September to review the reports, ask questions, or appeal their data.</a:t>
            </a:r>
          </a:p>
        </p:txBody>
      </p:sp>
      <p:sp>
        <p:nvSpPr>
          <p:cNvPr id="2" name="Title 1" hidden="1">
            <a:extLst>
              <a:ext uri="{FF2B5EF4-FFF2-40B4-BE49-F238E27FC236}">
                <a16:creationId xmlns:a16="http://schemas.microsoft.com/office/drawing/2014/main" id="{1E85889F-E6AD-4609-8086-D1A9235516C4}"/>
              </a:ext>
            </a:extLst>
          </p:cNvPr>
          <p:cNvSpPr>
            <a:spLocks noGrp="1"/>
          </p:cNvSpPr>
          <p:nvPr>
            <p:ph type="title" idx="4294967295"/>
          </p:nvPr>
        </p:nvSpPr>
        <p:spPr/>
        <p:txBody>
          <a:bodyPr/>
          <a:lstStyle/>
          <a:p>
            <a:r>
              <a:rPr lang="en-US"/>
              <a:t>School</a:t>
            </a:r>
            <a:r>
              <a:rPr lang="en-US" baseline="0"/>
              <a:t> Accountability Reports</a:t>
            </a:r>
            <a:endParaRPr lang="en-US"/>
          </a:p>
        </p:txBody>
      </p:sp>
    </p:spTree>
    <p:extLst>
      <p:ext uri="{BB962C8B-B14F-4D97-AF65-F5344CB8AC3E}">
        <p14:creationId xmlns:p14="http://schemas.microsoft.com/office/powerpoint/2010/main" val="1283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0DD2A7-A539-464B-AC25-0D4D47F177B1}"/>
              </a:ext>
            </a:extLst>
          </p:cNvPr>
          <p:cNvSpPr/>
          <p:nvPr/>
        </p:nvSpPr>
        <p:spPr>
          <a:xfrm>
            <a:off x="440947" y="409653"/>
            <a:ext cx="11172616" cy="1015663"/>
          </a:xfrm>
          <a:prstGeom prst="rect">
            <a:avLst/>
          </a:prstGeom>
        </p:spPr>
        <p:txBody>
          <a:bodyPr wrap="square">
            <a:spAutoFit/>
          </a:bodyPr>
          <a:lstStyle/>
          <a:p>
            <a:endParaRPr lang="en-US" sz="36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2811CFB6-A3BC-4327-AE56-6715869231F0}"/>
              </a:ext>
            </a:extLst>
          </p:cNvPr>
          <p:cNvSpPr>
            <a:spLocks noGrp="1"/>
          </p:cNvSpPr>
          <p:nvPr>
            <p:ph type="title" idx="4294967295"/>
          </p:nvPr>
        </p:nvSpPr>
        <p:spPr/>
        <p:txBody>
          <a:bodyPr/>
          <a:lstStyle/>
          <a:p>
            <a:r>
              <a:rPr lang="en-US"/>
              <a:t>Elementary/High</a:t>
            </a:r>
            <a:r>
              <a:rPr lang="en-US" baseline="0"/>
              <a:t> School Accountability system</a:t>
            </a:r>
            <a:endParaRPr lang="en-US"/>
          </a:p>
        </p:txBody>
      </p:sp>
      <p:pic>
        <p:nvPicPr>
          <p:cNvPr id="6" name="Picture 5" descr="A pie chart showing different colored circles&#10;&#10;Description automatically generated">
            <a:extLst>
              <a:ext uri="{FF2B5EF4-FFF2-40B4-BE49-F238E27FC236}">
                <a16:creationId xmlns:a16="http://schemas.microsoft.com/office/drawing/2014/main" id="{92E5CE42-CD05-3757-0171-22B0461EF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04" y="0"/>
            <a:ext cx="10420102" cy="5861308"/>
          </a:xfrm>
          <a:prstGeom prst="rect">
            <a:avLst/>
          </a:prstGeom>
        </p:spPr>
      </p:pic>
    </p:spTree>
    <p:extLst>
      <p:ext uri="{BB962C8B-B14F-4D97-AF65-F5344CB8AC3E}">
        <p14:creationId xmlns:p14="http://schemas.microsoft.com/office/powerpoint/2010/main" val="28902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36748" y="496355"/>
            <a:ext cx="11172616" cy="3600986"/>
          </a:xfrm>
          <a:prstGeom prst="rect">
            <a:avLst/>
          </a:prstGeom>
        </p:spPr>
        <p:txBody>
          <a:bodyPr wrap="square">
            <a:spAutoFit/>
          </a:bodyPr>
          <a:lstStyle/>
          <a:p>
            <a:r>
              <a:rPr lang="en-US" sz="3600" dirty="0">
                <a:solidFill>
                  <a:schemeClr val="accent1"/>
                </a:solidFill>
              </a:rPr>
              <a:t>Interactive School Dashboard</a:t>
            </a:r>
          </a:p>
          <a:p>
            <a:endParaRPr lang="en-US" sz="2400" dirty="0">
              <a:solidFill>
                <a:schemeClr val="accent1"/>
              </a:solidFill>
            </a:endParaRPr>
          </a:p>
          <a:p>
            <a:pPr marL="457200" indent="-457200">
              <a:buAutoNum type="arabicPeriod"/>
            </a:pPr>
            <a:r>
              <a:rPr lang="en-US" sz="2400" dirty="0"/>
              <a:t>An interactive dashboard, </a:t>
            </a:r>
            <a:r>
              <a:rPr lang="en-US" sz="2400" dirty="0">
                <a:hlinkClick r:id="rId2"/>
              </a:rPr>
              <a:t>Insights.nd.gov </a:t>
            </a:r>
            <a:r>
              <a:rPr lang="en-US" sz="2400" dirty="0"/>
              <a:t>, is the home for state agency and community data.</a:t>
            </a:r>
          </a:p>
          <a:p>
            <a:pPr marL="457200" indent="-457200">
              <a:buAutoNum type="arabicPeriod"/>
            </a:pPr>
            <a:r>
              <a:rPr lang="en-US" sz="2400" dirty="0"/>
              <a:t>To access our school Accountability Report once it’s final, visit Insights, select “Find My School”, and search alphabetically.</a:t>
            </a:r>
          </a:p>
          <a:p>
            <a:pPr marL="457200" indent="-457200">
              <a:buAutoNum type="arabicPeriod"/>
            </a:pPr>
            <a:r>
              <a:rPr lang="en-US" sz="2400" dirty="0"/>
              <a:t>The school accountability report is posted under the Dashboard heading.</a:t>
            </a:r>
          </a:p>
          <a:p>
            <a:pPr marL="457200" indent="-457200">
              <a:buAutoNum type="arabicPeriod"/>
            </a:pPr>
            <a:r>
              <a:rPr lang="en-US" sz="2400" dirty="0"/>
              <a:t>The dashboard allows schools and districts to showcase and highlight strengths in their buildings while providing transparency to the public.</a:t>
            </a:r>
          </a:p>
        </p:txBody>
      </p:sp>
      <p:sp>
        <p:nvSpPr>
          <p:cNvPr id="2" name="Title 1" hidden="1">
            <a:extLst>
              <a:ext uri="{FF2B5EF4-FFF2-40B4-BE49-F238E27FC236}">
                <a16:creationId xmlns:a16="http://schemas.microsoft.com/office/drawing/2014/main" id="{81BBB49F-1A5C-484E-9B09-0E09173EDE0D}"/>
              </a:ext>
            </a:extLst>
          </p:cNvPr>
          <p:cNvSpPr>
            <a:spLocks noGrp="1"/>
          </p:cNvSpPr>
          <p:nvPr>
            <p:ph type="title" idx="4294967295"/>
          </p:nvPr>
        </p:nvSpPr>
        <p:spPr/>
        <p:txBody>
          <a:bodyPr/>
          <a:lstStyle/>
          <a:p>
            <a:r>
              <a:rPr lang="en-US"/>
              <a:t>Interactive School Dashboard</a:t>
            </a:r>
          </a:p>
        </p:txBody>
      </p:sp>
    </p:spTree>
    <p:extLst>
      <p:ext uri="{BB962C8B-B14F-4D97-AF65-F5344CB8AC3E}">
        <p14:creationId xmlns:p14="http://schemas.microsoft.com/office/powerpoint/2010/main" val="356798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BF57-B280-473C-B5EF-8A4147B01BBA}"/>
              </a:ext>
            </a:extLst>
          </p:cNvPr>
          <p:cNvSpPr>
            <a:spLocks noGrp="1"/>
          </p:cNvSpPr>
          <p:nvPr>
            <p:ph type="title"/>
          </p:nvPr>
        </p:nvSpPr>
        <p:spPr/>
        <p:txBody>
          <a:bodyPr/>
          <a:lstStyle/>
          <a:p>
            <a:r>
              <a:rPr lang="en-US">
                <a:solidFill>
                  <a:srgbClr val="C00000"/>
                </a:solidFill>
              </a:rPr>
              <a:t>Insights dashboard</a:t>
            </a:r>
          </a:p>
        </p:txBody>
      </p:sp>
      <p:sp>
        <p:nvSpPr>
          <p:cNvPr id="3" name="Content Placeholder 2">
            <a:extLst>
              <a:ext uri="{FF2B5EF4-FFF2-40B4-BE49-F238E27FC236}">
                <a16:creationId xmlns:a16="http://schemas.microsoft.com/office/drawing/2014/main" id="{6F9B8FDF-FDC1-88B1-0EE0-55D7AB2CD321}"/>
              </a:ext>
            </a:extLst>
          </p:cNvPr>
          <p:cNvSpPr>
            <a:spLocks noGrp="1"/>
          </p:cNvSpPr>
          <p:nvPr>
            <p:ph idx="1"/>
          </p:nvPr>
        </p:nvSpPr>
        <p:spPr/>
        <p:txBody>
          <a:bodyPr/>
          <a:lstStyle/>
          <a:p>
            <a:pPr marL="0" indent="0">
              <a:buNone/>
            </a:pPr>
            <a:r>
              <a:rPr lang="en-US" b="1" dirty="0"/>
              <a:t> [INSERT SCREEN SHOT OF YOUR SCHOOL]</a:t>
            </a:r>
          </a:p>
        </p:txBody>
      </p:sp>
      <p:sp>
        <p:nvSpPr>
          <p:cNvPr id="5" name="Right Arrow 2" descr="Arrow pointing to location on the screenshot where to find the Dashboard information">
            <a:extLst>
              <a:ext uri="{FF2B5EF4-FFF2-40B4-BE49-F238E27FC236}">
                <a16:creationId xmlns:a16="http://schemas.microsoft.com/office/drawing/2014/main" id="{91774A5B-278A-40CB-90FB-A21812E22181}"/>
              </a:ext>
            </a:extLst>
          </p:cNvPr>
          <p:cNvSpPr/>
          <p:nvPr/>
        </p:nvSpPr>
        <p:spPr>
          <a:xfrm>
            <a:off x="1187337" y="3074414"/>
            <a:ext cx="327171" cy="159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6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Title ">
            <a:extLst>
              <a:ext uri="{FF2B5EF4-FFF2-40B4-BE49-F238E27FC236}">
                <a16:creationId xmlns:a16="http://schemas.microsoft.com/office/drawing/2014/main" id="{680DD2A7-A539-464B-AC25-0D4D47F177B1}"/>
              </a:ext>
            </a:extLst>
          </p:cNvPr>
          <p:cNvSpPr/>
          <p:nvPr/>
        </p:nvSpPr>
        <p:spPr>
          <a:xfrm>
            <a:off x="465931" y="797913"/>
            <a:ext cx="11172616" cy="6001643"/>
          </a:xfrm>
          <a:prstGeom prst="rect">
            <a:avLst/>
          </a:prstGeom>
        </p:spPr>
        <p:txBody>
          <a:bodyPr wrap="square">
            <a:spAutoFit/>
          </a:bodyPr>
          <a:lstStyle/>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3600">
              <a:solidFill>
                <a:schemeClr val="accent1"/>
              </a:solidFill>
            </a:endParaRPr>
          </a:p>
          <a:p>
            <a:endParaRPr lang="en-US" sz="2400">
              <a:solidFill>
                <a:schemeClr val="accent1"/>
              </a:solidFill>
            </a:endParaRPr>
          </a:p>
        </p:txBody>
      </p:sp>
      <p:sp>
        <p:nvSpPr>
          <p:cNvPr id="2" name="Title 1"/>
          <p:cNvSpPr>
            <a:spLocks noGrp="1"/>
          </p:cNvSpPr>
          <p:nvPr>
            <p:ph type="title"/>
          </p:nvPr>
        </p:nvSpPr>
        <p:spPr>
          <a:xfrm>
            <a:off x="581191" y="1624184"/>
            <a:ext cx="11029615" cy="1497507"/>
          </a:xfrm>
        </p:spPr>
        <p:txBody>
          <a:bodyPr>
            <a:normAutofit/>
          </a:bodyPr>
          <a:lstStyle/>
          <a:p>
            <a:pPr algn="ctr"/>
            <a:r>
              <a:rPr lang="en-US" sz="4000"/>
              <a:t>Our School Accountability Report</a:t>
            </a:r>
          </a:p>
        </p:txBody>
      </p:sp>
    </p:spTree>
    <p:extLst>
      <p:ext uri="{BB962C8B-B14F-4D97-AF65-F5344CB8AC3E}">
        <p14:creationId xmlns:p14="http://schemas.microsoft.com/office/powerpoint/2010/main" val="300828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548486" y="417616"/>
            <a:ext cx="10202371" cy="2677656"/>
          </a:xfrm>
          <a:prstGeom prst="rect">
            <a:avLst/>
          </a:prstGeom>
        </p:spPr>
        <p:txBody>
          <a:bodyPr wrap="square">
            <a:spAutoFit/>
          </a:bodyPr>
          <a:lstStyle/>
          <a:p>
            <a:r>
              <a:rPr lang="en-US" sz="3600" dirty="0">
                <a:solidFill>
                  <a:schemeClr val="accent1"/>
                </a:solidFill>
              </a:rPr>
              <a:t>[Insert a screenshot of your School Dashboard]</a:t>
            </a:r>
          </a:p>
          <a:p>
            <a:endParaRPr lang="en-US" sz="3600" dirty="0">
              <a:solidFill>
                <a:schemeClr val="accent1"/>
              </a:solidFill>
            </a:endParaRPr>
          </a:p>
          <a:p>
            <a:endParaRPr lang="en-US" sz="3600" dirty="0">
              <a:solidFill>
                <a:schemeClr val="accent1"/>
              </a:solidFill>
            </a:endParaRPr>
          </a:p>
          <a:p>
            <a:endParaRPr lang="en-US" sz="3600" dirty="0">
              <a:solidFill>
                <a:schemeClr val="accent1"/>
              </a:solidFill>
            </a:endParaRPr>
          </a:p>
          <a:p>
            <a:endParaRPr lang="en-US" sz="2400" dirty="0">
              <a:solidFill>
                <a:schemeClr val="accent1"/>
              </a:solidFill>
            </a:endParaRPr>
          </a:p>
        </p:txBody>
      </p:sp>
      <p:sp>
        <p:nvSpPr>
          <p:cNvPr id="2" name="Title 1" hidden="1">
            <a:extLst>
              <a:ext uri="{FF2B5EF4-FFF2-40B4-BE49-F238E27FC236}">
                <a16:creationId xmlns:a16="http://schemas.microsoft.com/office/drawing/2014/main" id="{6A2DC8C0-C01B-4783-BCC7-4855345EB57F}"/>
              </a:ext>
            </a:extLst>
          </p:cNvPr>
          <p:cNvSpPr>
            <a:spLocks noGrp="1"/>
          </p:cNvSpPr>
          <p:nvPr>
            <p:ph type="title" idx="4294967295"/>
          </p:nvPr>
        </p:nvSpPr>
        <p:spPr/>
        <p:txBody>
          <a:bodyPr/>
          <a:lstStyle/>
          <a:p>
            <a:r>
              <a:rPr lang="en-US"/>
              <a:t>Sample school dashboard-Elementary</a:t>
            </a:r>
          </a:p>
        </p:txBody>
      </p:sp>
      <p:pic>
        <p:nvPicPr>
          <p:cNvPr id="9" name="Picture 8" descr="Graphical user interface, chart, application&#10;&#10;Description automatically generated">
            <a:extLst>
              <a:ext uri="{FF2B5EF4-FFF2-40B4-BE49-F238E27FC236}">
                <a16:creationId xmlns:a16="http://schemas.microsoft.com/office/drawing/2014/main" id="{58E2DFD3-D7D4-FF72-6D25-ED998A715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93" y="1504805"/>
            <a:ext cx="4297680" cy="2606637"/>
          </a:xfrm>
          <a:prstGeom prst="rect">
            <a:avLst/>
          </a:prstGeom>
        </p:spPr>
      </p:pic>
      <p:pic>
        <p:nvPicPr>
          <p:cNvPr id="12" name="Picture 11" descr="Graphical user interface, chart, application&#10;&#10;Description automatically generated">
            <a:extLst>
              <a:ext uri="{FF2B5EF4-FFF2-40B4-BE49-F238E27FC236}">
                <a16:creationId xmlns:a16="http://schemas.microsoft.com/office/drawing/2014/main" id="{46CBFAC1-3985-2C7D-FA34-306AA353F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21" y="1498647"/>
            <a:ext cx="4883666" cy="438912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53B4A04-5D21-2141-51B0-835EE0AB4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92" y="4357643"/>
            <a:ext cx="4255476" cy="1463040"/>
          </a:xfrm>
          <a:prstGeom prst="rect">
            <a:avLst/>
          </a:prstGeom>
        </p:spPr>
      </p:pic>
    </p:spTree>
    <p:extLst>
      <p:ext uri="{BB962C8B-B14F-4D97-AF65-F5344CB8AC3E}">
        <p14:creationId xmlns:p14="http://schemas.microsoft.com/office/powerpoint/2010/main" val="300303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0DD2A7-A539-464B-AC25-0D4D47F177B1}"/>
              </a:ext>
            </a:extLst>
          </p:cNvPr>
          <p:cNvSpPr/>
          <p:nvPr/>
        </p:nvSpPr>
        <p:spPr>
          <a:xfrm>
            <a:off x="465931" y="797913"/>
            <a:ext cx="11172616" cy="5078313"/>
          </a:xfrm>
          <a:prstGeom prst="rect">
            <a:avLst/>
          </a:prstGeom>
        </p:spPr>
        <p:txBody>
          <a:bodyPr wrap="square" lIns="91440" tIns="45720" rIns="91440" bIns="45720" anchor="t">
            <a:spAutoFit/>
          </a:bodyPr>
          <a:lstStyle/>
          <a:p>
            <a:r>
              <a:rPr lang="en-US" sz="3600" dirty="0">
                <a:solidFill>
                  <a:schemeClr val="accent1"/>
                </a:solidFill>
              </a:rPr>
              <a:t>Academic Achievement</a:t>
            </a:r>
          </a:p>
          <a:p>
            <a:endParaRPr lang="en-US" sz="2400" dirty="0">
              <a:solidFill>
                <a:schemeClr val="accent1"/>
              </a:solidFill>
            </a:endParaRPr>
          </a:p>
          <a:p>
            <a:pPr marL="571500" indent="-571500">
              <a:buFont typeface="Arial" panose="020B0604020202020204" pitchFamily="34" charset="0"/>
              <a:buChar char="•"/>
            </a:pPr>
            <a:r>
              <a:rPr lang="en-US" sz="2400" dirty="0">
                <a:solidFill>
                  <a:schemeClr val="accent1"/>
                </a:solidFill>
              </a:rPr>
              <a:t>North Dakota State Assessment (NDSA)</a:t>
            </a:r>
          </a:p>
          <a:p>
            <a:pPr marL="571500" indent="-571500">
              <a:buFont typeface="Arial" panose="020B0604020202020204" pitchFamily="34" charset="0"/>
              <a:buChar char="•"/>
            </a:pPr>
            <a:r>
              <a:rPr lang="en-US" sz="2400" dirty="0">
                <a:solidFill>
                  <a:schemeClr val="accent1"/>
                </a:solidFill>
              </a:rPr>
              <a:t>Our school results: </a:t>
            </a:r>
            <a:r>
              <a:rPr lang="en-US" sz="2400" i="1" dirty="0">
                <a:solidFill>
                  <a:schemeClr val="accent1"/>
                </a:solidFill>
              </a:rPr>
              <a:t>[Insert Summary]</a:t>
            </a:r>
          </a:p>
          <a:p>
            <a:pPr marL="571500" indent="-571500">
              <a:buFont typeface="Arial" panose="020B0604020202020204" pitchFamily="34" charset="0"/>
              <a:buChar char="•"/>
            </a:pPr>
            <a:endParaRPr lang="en-US" sz="2400" dirty="0">
              <a:solidFill>
                <a:schemeClr val="accent1"/>
              </a:solidFill>
            </a:endParaRPr>
          </a:p>
          <a:p>
            <a:pPr marL="571500" indent="-571500">
              <a:buFont typeface="Arial" panose="020B0604020202020204" pitchFamily="34" charset="0"/>
              <a:buChar char="•"/>
            </a:pPr>
            <a:r>
              <a:rPr lang="en-US" sz="2400" dirty="0">
                <a:solidFill>
                  <a:schemeClr val="accent1"/>
                </a:solidFill>
              </a:rPr>
              <a:t>Student test scores have been available since the student finished testing and are available for viewing, downloading, or printing. It is the responsibility of the school/district to share student reports with parents.</a:t>
            </a:r>
          </a:p>
          <a:p>
            <a:pPr marL="571500" indent="-571500">
              <a:buFont typeface="Arial" panose="020B0604020202020204" pitchFamily="34" charset="0"/>
              <a:buChar char="•"/>
            </a:pPr>
            <a:endParaRPr lang="en-US" sz="2400" dirty="0">
              <a:solidFill>
                <a:schemeClr val="accent1"/>
              </a:solidFill>
            </a:endParaRPr>
          </a:p>
          <a:p>
            <a:pPr marL="571500" indent="-571500">
              <a:buFont typeface="Arial" panose="020B0604020202020204" pitchFamily="34" charset="0"/>
              <a:buChar char="•"/>
            </a:pPr>
            <a:r>
              <a:rPr lang="en-US" sz="2400" dirty="0">
                <a:solidFill>
                  <a:schemeClr val="accent1"/>
                </a:solidFill>
              </a:rPr>
              <a:t>These score reports are made available online in “near-real-time” through the Centralized Reporting System (CRS) on the NDSA Portal.</a:t>
            </a:r>
          </a:p>
          <a:p>
            <a:pPr marL="571500" indent="-571500">
              <a:buFont typeface="Arial" panose="020B0604020202020204" pitchFamily="34" charset="0"/>
              <a:buChar char="•"/>
            </a:pPr>
            <a:endParaRPr lang="en-US" sz="2400" dirty="0">
              <a:solidFill>
                <a:schemeClr val="accent1"/>
              </a:solidFill>
            </a:endParaRPr>
          </a:p>
          <a:p>
            <a:pPr marL="571500" indent="-571500">
              <a:buFont typeface="Arial" panose="020B0604020202020204" pitchFamily="34" charset="0"/>
              <a:buChar char="•"/>
            </a:pPr>
            <a:r>
              <a:rPr lang="en-US" sz="2400" dirty="0">
                <a:solidFill>
                  <a:schemeClr val="accent1"/>
                </a:solidFill>
              </a:rPr>
              <a:t>The reports include students’ Lexile and Quartile scores. </a:t>
            </a:r>
          </a:p>
        </p:txBody>
      </p:sp>
      <p:sp>
        <p:nvSpPr>
          <p:cNvPr id="2" name="Title 1" hidden="1">
            <a:extLst>
              <a:ext uri="{FF2B5EF4-FFF2-40B4-BE49-F238E27FC236}">
                <a16:creationId xmlns:a16="http://schemas.microsoft.com/office/drawing/2014/main" id="{7FD45DE6-5986-43A8-BE03-5507E0724AE8}"/>
              </a:ext>
            </a:extLst>
          </p:cNvPr>
          <p:cNvSpPr>
            <a:spLocks noGrp="1"/>
          </p:cNvSpPr>
          <p:nvPr>
            <p:ph type="title" idx="4294967295"/>
          </p:nvPr>
        </p:nvSpPr>
        <p:spPr/>
        <p:txBody>
          <a:bodyPr/>
          <a:lstStyle/>
          <a:p>
            <a:r>
              <a:rPr lang="en-US"/>
              <a:t>Academic</a:t>
            </a:r>
            <a:r>
              <a:rPr lang="en-US" baseline="0"/>
              <a:t> Achievement</a:t>
            </a:r>
            <a:endParaRPr lang="en-US"/>
          </a:p>
        </p:txBody>
      </p:sp>
    </p:spTree>
    <p:extLst>
      <p:ext uri="{BB962C8B-B14F-4D97-AF65-F5344CB8AC3E}">
        <p14:creationId xmlns:p14="http://schemas.microsoft.com/office/powerpoint/2010/main" val="245426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5d83d48-fb20-4537-95a6-325135718581" xsi:nil="true"/>
    <lcf76f155ced4ddcb4097134ff3c332f xmlns="b3f5eca2-2835-4cf5-80a0-6cd7010391fc">
      <Terms xmlns="http://schemas.microsoft.com/office/infopath/2007/PartnerControls"/>
    </lcf76f155ced4ddcb4097134ff3c332f>
    <MediaLengthInSeconds xmlns="b3f5eca2-2835-4cf5-80a0-6cd7010391fc" xsi:nil="true"/>
    <SharedWithUsers xmlns="04cc92a5-bea4-4a8d-9d68-0a39558491b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20131E054ED34F81912B866F7E2A66" ma:contentTypeVersion="18" ma:contentTypeDescription="Create a new document." ma:contentTypeScope="" ma:versionID="06d7592f33794c49894bfa526cb8af9d">
  <xsd:schema xmlns:xsd="http://www.w3.org/2001/XMLSchema" xmlns:xs="http://www.w3.org/2001/XMLSchema" xmlns:p="http://schemas.microsoft.com/office/2006/metadata/properties" xmlns:ns1="http://schemas.microsoft.com/sharepoint/v3" xmlns:ns2="b3f5eca2-2835-4cf5-80a0-6cd7010391fc" xmlns:ns3="04cc92a5-bea4-4a8d-9d68-0a39558491bf" xmlns:ns4="25d83d48-fb20-4537-95a6-325135718581" targetNamespace="http://schemas.microsoft.com/office/2006/metadata/properties" ma:root="true" ma:fieldsID="2d08e3bb1e7f8aa5fb55aa32a1801d9a" ns1:_="" ns2:_="" ns3:_="" ns4:_="">
    <xsd:import namespace="http://schemas.microsoft.com/sharepoint/v3"/>
    <xsd:import namespace="b3f5eca2-2835-4cf5-80a0-6cd7010391fc"/>
    <xsd:import namespace="04cc92a5-bea4-4a8d-9d68-0a39558491bf"/>
    <xsd:import namespace="25d83d48-fb20-4537-95a6-3251357185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f5eca2-2835-4cf5-80a0-6cd701039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be65411-2828-40d8-bdc2-0527504d90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cc92a5-bea4-4a8d-9d68-0a39558491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83d48-fb20-4537-95a6-32513571858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f4d0a2d-5939-4f92-b7b6-0fd6fe7c1160}" ma:internalName="TaxCatchAll" ma:showField="CatchAllData" ma:web="04cc92a5-bea4-4a8d-9d68-0a39558491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E9ABD-AC29-481A-B00F-89686FEB61B7}">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b3f5eca2-2835-4cf5-80a0-6cd7010391fc"/>
    <ds:schemaRef ds:uri="http://purl.org/dc/elements/1.1/"/>
    <ds:schemaRef ds:uri="http://schemas.openxmlformats.org/package/2006/metadata/core-properties"/>
    <ds:schemaRef ds:uri="25d83d48-fb20-4537-95a6-325135718581"/>
    <ds:schemaRef ds:uri="04cc92a5-bea4-4a8d-9d68-0a39558491b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A9F4DC3-0F27-4D0F-A74B-D86938638B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f5eca2-2835-4cf5-80a0-6cd7010391fc"/>
    <ds:schemaRef ds:uri="04cc92a5-bea4-4a8d-9d68-0a39558491bf"/>
    <ds:schemaRef ds:uri="25d83d48-fb20-4537-95a6-325135718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88D0B1-AE6F-4841-803E-A1107C7F5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118</TotalTime>
  <Words>785</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Gill Sans MT</vt:lpstr>
      <vt:lpstr>Wingdings</vt:lpstr>
      <vt:lpstr>Gallery</vt:lpstr>
      <vt:lpstr>[Insert ELEMENTARY School NAME Here]</vt:lpstr>
      <vt:lpstr>Release of School Accountability Reports </vt:lpstr>
      <vt:lpstr>School Accountability Reports</vt:lpstr>
      <vt:lpstr>Elementary/High School Accountability system</vt:lpstr>
      <vt:lpstr>Interactive School Dashboard</vt:lpstr>
      <vt:lpstr>Insights dashboard</vt:lpstr>
      <vt:lpstr>Our School Accountability Report</vt:lpstr>
      <vt:lpstr>Sample school dashboard-Elementary</vt:lpstr>
      <vt:lpstr>Academic Achievement</vt:lpstr>
      <vt:lpstr>Academic Progress</vt:lpstr>
      <vt:lpstr>ELP Growth</vt:lpstr>
      <vt:lpstr>School Quality</vt:lpstr>
      <vt:lpstr>School Support</vt:lpstr>
      <vt:lpstr>School Strategy Maps</vt:lpstr>
      <vt:lpstr>Notifications after final release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school district</dc:title>
  <dc:creator>Thomas, Angela F.</dc:creator>
  <cp:lastModifiedBy>Nord, Lauri D.</cp:lastModifiedBy>
  <cp:revision>3</cp:revision>
  <cp:lastPrinted>2024-08-02T17:56:52Z</cp:lastPrinted>
  <dcterms:created xsi:type="dcterms:W3CDTF">2019-08-23T17:23:41Z</dcterms:created>
  <dcterms:modified xsi:type="dcterms:W3CDTF">2024-08-05T16:05:04Z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0x010100B220131E054ED34F81912B866F7E2A66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