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046" r:id="rId2"/>
    <p:sldId id="2186" r:id="rId3"/>
    <p:sldId id="2188" r:id="rId4"/>
    <p:sldId id="2189" r:id="rId5"/>
    <p:sldId id="2194" r:id="rId6"/>
    <p:sldId id="2191" r:id="rId7"/>
    <p:sldId id="2192" r:id="rId8"/>
    <p:sldId id="2190" r:id="rId9"/>
    <p:sldId id="2193" r:id="rId10"/>
    <p:sldId id="2195" r:id="rId11"/>
    <p:sldId id="2063" r:id="rId12"/>
    <p:sldId id="2123" r:id="rId13"/>
    <p:sldId id="2124" r:id="rId14"/>
    <p:sldId id="2125" r:id="rId15"/>
    <p:sldId id="2126" r:id="rId16"/>
    <p:sldId id="2172" r:id="rId17"/>
    <p:sldId id="2173" r:id="rId18"/>
    <p:sldId id="2184" r:id="rId19"/>
    <p:sldId id="2174" r:id="rId20"/>
    <p:sldId id="2175" r:id="rId21"/>
    <p:sldId id="2180" r:id="rId22"/>
    <p:sldId id="2176" r:id="rId23"/>
    <p:sldId id="2177" r:id="rId24"/>
    <p:sldId id="2178" r:id="rId25"/>
    <p:sldId id="2179" r:id="rId26"/>
    <p:sldId id="2167" r:id="rId27"/>
    <p:sldId id="2143" r:id="rId28"/>
    <p:sldId id="2181" r:id="rId29"/>
    <p:sldId id="2164" r:id="rId30"/>
    <p:sldId id="2182" r:id="rId31"/>
    <p:sldId id="2168" r:id="rId32"/>
    <p:sldId id="2145" r:id="rId33"/>
    <p:sldId id="2183" r:id="rId34"/>
    <p:sldId id="2169" r:id="rId35"/>
    <p:sldId id="2170" r:id="rId36"/>
    <p:sldId id="2163" r:id="rId37"/>
  </p:sldIdLst>
  <p:sldSz cx="24377650" cy="13716000"/>
  <p:notesSz cx="9296400" cy="70104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278" userDrawn="1">
          <p15:clr>
            <a:srgbClr val="A4A3A4"/>
          </p15:clr>
        </p15:guide>
        <p15:guide id="5" pos="1078" userDrawn="1">
          <p15:clr>
            <a:srgbClr val="A4A3A4"/>
          </p15:clr>
        </p15:guide>
        <p15:guide id="7" pos="7678" userDrawn="1">
          <p15:clr>
            <a:srgbClr val="A4A3A4"/>
          </p15:clr>
        </p15:guide>
        <p15:guide id="8" orient="horz" pos="504" userDrawn="1">
          <p15:clr>
            <a:srgbClr val="A4A3A4"/>
          </p15:clr>
        </p15:guide>
        <p15:guide id="9" orient="horz" pos="8640" userDrawn="1">
          <p15:clr>
            <a:srgbClr val="A4A3A4"/>
          </p15:clr>
        </p15:guide>
        <p15:guide id="10" orient="horz" pos="46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cmAuthor id="2" name="Microsoft Office User" initials="Office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972"/>
    <a:srgbClr val="000000"/>
    <a:srgbClr val="3B1F4D"/>
    <a:srgbClr val="00B8DB"/>
    <a:srgbClr val="EC72A5"/>
    <a:srgbClr val="2D1E42"/>
    <a:srgbClr val="583F52"/>
    <a:srgbClr val="4AEDDE"/>
    <a:srgbClr val="FA5C79"/>
    <a:srgbClr val="F6DC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8FD72-A5E6-45D6-8E29-43CC640C128E}" v="30" dt="2023-06-28T14:30:26.470"/>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1555" autoAdjust="0"/>
  </p:normalViewPr>
  <p:slideViewPr>
    <p:cSldViewPr snapToGrid="0" snapToObjects="1">
      <p:cViewPr varScale="1">
        <p:scale>
          <a:sx n="57" d="100"/>
          <a:sy n="57" d="100"/>
        </p:scale>
        <p:origin x="610" y="-163"/>
      </p:cViewPr>
      <p:guideLst>
        <p:guide orient="horz" pos="8136"/>
        <p:guide pos="14278"/>
        <p:guide pos="1078"/>
        <p:guide pos="7678"/>
        <p:guide orient="horz" pos="504"/>
        <p:guide orient="horz" pos="8640"/>
        <p:guide orient="horz" pos="4632"/>
      </p:guideLst>
    </p:cSldViewPr>
  </p:slideViewPr>
  <p:notesTextViewPr>
    <p:cViewPr>
      <p:scale>
        <a:sx n="3" d="2"/>
        <a:sy n="3" d="2"/>
      </p:scale>
      <p:origin x="0" y="0"/>
    </p:cViewPr>
  </p:notesTextViewPr>
  <p:sorterViewPr>
    <p:cViewPr>
      <p:scale>
        <a:sx n="105" d="100"/>
        <a:sy n="105" d="100"/>
      </p:scale>
      <p:origin x="0" y="0"/>
    </p:cViewPr>
  </p:sorterViewPr>
  <p:notesViewPr>
    <p:cSldViewPr snapToGrid="0" snapToObjects="1" showGuides="1">
      <p:cViewPr varScale="1">
        <p:scale>
          <a:sx n="98" d="100"/>
          <a:sy n="98" d="100"/>
        </p:scale>
        <p:origin x="354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b="0" i="0">
                <a:latin typeface="Nunito Light" charset="0"/>
              </a:defRPr>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b="0" i="0">
                <a:latin typeface="Nunito Light" charset="0"/>
              </a:defRPr>
            </a:lvl1pPr>
          </a:lstStyle>
          <a:p>
            <a:fld id="{EFC10EE1-B198-C942-8235-326C972CBB30}" type="datetimeFigureOut">
              <a:rPr lang="en-US" smtClean="0"/>
              <a:pPr/>
              <a:t>7/10/2023</a:t>
            </a:fld>
            <a:endParaRPr lang="en-US" dirty="0"/>
          </a:p>
        </p:txBody>
      </p:sp>
      <p:sp>
        <p:nvSpPr>
          <p:cNvPr id="4" name="Slide Image Placeholder 3"/>
          <p:cNvSpPr>
            <a:spLocks noGrp="1" noRot="1" noChangeAspect="1"/>
          </p:cNvSpPr>
          <p:nvPr>
            <p:ph type="sldImg" idx="2"/>
          </p:nvPr>
        </p:nvSpPr>
        <p:spPr>
          <a:xfrm>
            <a:off x="2312988" y="525463"/>
            <a:ext cx="4670425"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b="0" i="0">
                <a:latin typeface="Nunito Light" charset="0"/>
              </a:defRPr>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b="0" i="0">
                <a:latin typeface="Nunito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Nunito Light" charset="0"/>
        <a:ea typeface="+mn-ea"/>
        <a:cs typeface="+mn-cs"/>
      </a:defRPr>
    </a:lvl1pPr>
    <a:lvl2pPr marL="914217" algn="l" defTabSz="914217" rtl="0" eaLnBrk="1" latinLnBrk="0" hangingPunct="1">
      <a:defRPr sz="2400" b="0" i="0" kern="1200">
        <a:solidFill>
          <a:schemeClr val="tx1"/>
        </a:solidFill>
        <a:latin typeface="Nunito Light" charset="0"/>
        <a:ea typeface="+mn-ea"/>
        <a:cs typeface="+mn-cs"/>
      </a:defRPr>
    </a:lvl2pPr>
    <a:lvl3pPr marL="1828434" algn="l" defTabSz="914217" rtl="0" eaLnBrk="1" latinLnBrk="0" hangingPunct="1">
      <a:defRPr sz="2400" b="0" i="0" kern="1200">
        <a:solidFill>
          <a:schemeClr val="tx1"/>
        </a:solidFill>
        <a:latin typeface="Nunito Light" charset="0"/>
        <a:ea typeface="+mn-ea"/>
        <a:cs typeface="+mn-cs"/>
      </a:defRPr>
    </a:lvl3pPr>
    <a:lvl4pPr marL="2742651" algn="l" defTabSz="914217" rtl="0" eaLnBrk="1" latinLnBrk="0" hangingPunct="1">
      <a:defRPr sz="2400" b="0" i="0" kern="1200">
        <a:solidFill>
          <a:schemeClr val="tx1"/>
        </a:solidFill>
        <a:latin typeface="Nunito Light" charset="0"/>
        <a:ea typeface="+mn-ea"/>
        <a:cs typeface="+mn-cs"/>
      </a:defRPr>
    </a:lvl4pPr>
    <a:lvl5pPr marL="3656868" algn="l" defTabSz="914217" rtl="0" eaLnBrk="1" latinLnBrk="0" hangingPunct="1">
      <a:defRPr sz="2400" b="0" i="0" kern="1200">
        <a:solidFill>
          <a:schemeClr val="tx1"/>
        </a:solidFill>
        <a:latin typeface="Nunito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506825" y="-9043988"/>
            <a:ext cx="16983075" cy="95567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929641" y="3329940"/>
            <a:ext cx="7398385" cy="31327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08114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506825" y="-9043988"/>
            <a:ext cx="16983075" cy="95567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929641" y="3329940"/>
            <a:ext cx="7398385" cy="31327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21174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506825" y="-9043988"/>
            <a:ext cx="16983075" cy="95567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929641" y="3329940"/>
            <a:ext cx="7398385" cy="31327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14126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2400" dirty="0">
                <a:latin typeface="+mj-lt"/>
              </a:rPr>
              <a:t>Note: Account for these three types  of taxes separately in the general ledger.</a:t>
            </a:r>
          </a:p>
          <a:p>
            <a:pPr marL="0" marR="0" lvl="0" indent="0" algn="l" defTabSz="914217" rtl="0" eaLnBrk="1" fontAlgn="auto" latinLnBrk="0" hangingPunct="1">
              <a:lnSpc>
                <a:spcPct val="100000"/>
              </a:lnSpc>
              <a:spcBef>
                <a:spcPts val="0"/>
              </a:spcBef>
              <a:spcAft>
                <a:spcPts val="0"/>
              </a:spcAft>
              <a:buClrTx/>
              <a:buSzTx/>
              <a:buFontTx/>
              <a:buNone/>
              <a:tabLst/>
              <a:defRPr/>
            </a:pPr>
            <a:r>
              <a:rPr lang="en-US" sz="2400" dirty="0">
                <a:latin typeface="+mj-lt"/>
              </a:rPr>
              <a:t>Note: If Special Assessments are related to charging fees for a project and is not debt related, it should be recorded with Charge for Services on the Government Wide Statement of Activities. Special Assessments that are capital in nature, should be reported as a capital contribution. </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408041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29</a:t>
            </a:fld>
            <a:endParaRPr lang="en-US" dirty="0"/>
          </a:p>
        </p:txBody>
      </p:sp>
    </p:spTree>
    <p:extLst>
      <p:ext uri="{BB962C8B-B14F-4D97-AF65-F5344CB8AC3E}">
        <p14:creationId xmlns:p14="http://schemas.microsoft.com/office/powerpoint/2010/main" val="207774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30</a:t>
            </a:fld>
            <a:endParaRPr lang="en-US" dirty="0"/>
          </a:p>
        </p:txBody>
      </p:sp>
    </p:spTree>
    <p:extLst>
      <p:ext uri="{BB962C8B-B14F-4D97-AF65-F5344CB8AC3E}">
        <p14:creationId xmlns:p14="http://schemas.microsoft.com/office/powerpoint/2010/main" val="285649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36</a:t>
            </a:fld>
            <a:endParaRPr lang="en-US" dirty="0"/>
          </a:p>
        </p:txBody>
      </p:sp>
    </p:spTree>
    <p:extLst>
      <p:ext uri="{BB962C8B-B14F-4D97-AF65-F5344CB8AC3E}">
        <p14:creationId xmlns:p14="http://schemas.microsoft.com/office/powerpoint/2010/main" val="136692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efault">
    <p:spTree>
      <p:nvGrpSpPr>
        <p:cNvPr id="1" name=""/>
        <p:cNvGrpSpPr/>
        <p:nvPr/>
      </p:nvGrpSpPr>
      <p:grpSpPr>
        <a:xfrm>
          <a:off x="0" y="0"/>
          <a:ext cx="0" cy="0"/>
          <a:chOff x="0" y="0"/>
          <a:chExt cx="0" cy="0"/>
        </a:xfrm>
      </p:grpSpPr>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efault">
    <p:spTree>
      <p:nvGrpSpPr>
        <p:cNvPr id="1" name=""/>
        <p:cNvGrpSpPr/>
        <p:nvPr/>
      </p:nvGrpSpPr>
      <p:grpSpPr>
        <a:xfrm>
          <a:off x="0" y="0"/>
          <a:ext cx="0" cy="0"/>
          <a:chOff x="0" y="0"/>
          <a:chExt cx="0" cy="0"/>
        </a:xfrm>
      </p:grpSpPr>
      <p:grpSp>
        <p:nvGrpSpPr>
          <p:cNvPr id="2" name="Group 1"/>
          <p:cNvGrpSpPr/>
          <p:nvPr userDrawn="1"/>
        </p:nvGrpSpPr>
        <p:grpSpPr>
          <a:xfrm rot="10800000">
            <a:off x="-23446" y="10974729"/>
            <a:ext cx="24535152" cy="4304369"/>
            <a:chOff x="0" y="-156114"/>
            <a:chExt cx="24535152" cy="4304369"/>
          </a:xfrm>
        </p:grpSpPr>
        <p:sp>
          <p:nvSpPr>
            <p:cNvPr id="3" name="Freeform 2"/>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4" name="Freeform 3"/>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5" name="Freeform 4"/>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6" name="Freeform 5"/>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7" name="Freeform 6"/>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8" name="Freeform 7"/>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9" name="Freeform 8"/>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0" name="Freeform 9"/>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3"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4"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5"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6"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17"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18"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9"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0"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1"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2"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3"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4"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5"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6"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7"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12901752" y="3940389"/>
            <a:ext cx="6780686" cy="3870367"/>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grpSp>
        <p:nvGrpSpPr>
          <p:cNvPr id="9" name="Group 8"/>
          <p:cNvGrpSpPr/>
          <p:nvPr userDrawn="1"/>
        </p:nvGrpSpPr>
        <p:grpSpPr>
          <a:xfrm rot="10800000">
            <a:off x="-23446" y="10974729"/>
            <a:ext cx="24535152" cy="4304369"/>
            <a:chOff x="0" y="-156114"/>
            <a:chExt cx="24535152" cy="4304369"/>
          </a:xfrm>
        </p:grpSpPr>
        <p:sp>
          <p:nvSpPr>
            <p:cNvPr id="10" name="Freeform 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3" name="Freeform 1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4" name="Freeform 1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5" name="Freeform 1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6" name="Freeform 1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7" name="Freeform 1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9" name="Freeform 18"/>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0" name="Freeform 19"/>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1"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2"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3"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4"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25"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6"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7"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8"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9"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30"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31"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32"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33"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34"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35"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Tree>
    <p:extLst>
      <p:ext uri="{BB962C8B-B14F-4D97-AF65-F5344CB8AC3E}">
        <p14:creationId xmlns:p14="http://schemas.microsoft.com/office/powerpoint/2010/main" val="65190758"/>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4770022" y="2436714"/>
            <a:ext cx="4290417" cy="7627435"/>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grpSp>
        <p:nvGrpSpPr>
          <p:cNvPr id="3" name="Group 2"/>
          <p:cNvGrpSpPr/>
          <p:nvPr userDrawn="1"/>
        </p:nvGrpSpPr>
        <p:grpSpPr>
          <a:xfrm rot="10800000">
            <a:off x="-23446" y="10974729"/>
            <a:ext cx="24535152" cy="4304369"/>
            <a:chOff x="0" y="-156114"/>
            <a:chExt cx="24535152" cy="4304369"/>
          </a:xfrm>
        </p:grpSpPr>
        <p:sp>
          <p:nvSpPr>
            <p:cNvPr id="5" name="Freeform 4"/>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6" name="Freeform 5"/>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7" name="Freeform 6"/>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8" name="Freeform 7"/>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9" name="Freeform 8"/>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0" name="Freeform 9"/>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3" name="Freeform 12"/>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4" name="Freeform 13"/>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5"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6"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7"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8"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19"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0"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1"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2"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3"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4"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5"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6"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7"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8"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9"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Tree>
    <p:extLst>
      <p:ext uri="{BB962C8B-B14F-4D97-AF65-F5344CB8AC3E}">
        <p14:creationId xmlns:p14="http://schemas.microsoft.com/office/powerpoint/2010/main" val="1597461797"/>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3410888" y="3912686"/>
            <a:ext cx="7567384" cy="4780342"/>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grpSp>
        <p:nvGrpSpPr>
          <p:cNvPr id="3" name="Group 2"/>
          <p:cNvGrpSpPr/>
          <p:nvPr userDrawn="1"/>
        </p:nvGrpSpPr>
        <p:grpSpPr>
          <a:xfrm rot="10800000">
            <a:off x="-23446" y="10974729"/>
            <a:ext cx="24535152" cy="4304369"/>
            <a:chOff x="0" y="-156114"/>
            <a:chExt cx="24535152" cy="4304369"/>
          </a:xfrm>
        </p:grpSpPr>
        <p:sp>
          <p:nvSpPr>
            <p:cNvPr id="4" name="Freeform 3"/>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6" name="Freeform 5"/>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7" name="Freeform 6"/>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8" name="Freeform 7"/>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9" name="Freeform 8"/>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0" name="Freeform 9"/>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3" name="Freeform 12"/>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4" name="Freeform 13"/>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5"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6"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7"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8"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19"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0"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1"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2"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3"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4"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5"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6"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7"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8"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29"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Tree>
    <p:extLst>
      <p:ext uri="{BB962C8B-B14F-4D97-AF65-F5344CB8AC3E}">
        <p14:creationId xmlns:p14="http://schemas.microsoft.com/office/powerpoint/2010/main" val="565679538"/>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24377650" cy="13716000"/>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spTree>
    <p:extLst>
      <p:ext uri="{BB962C8B-B14F-4D97-AF65-F5344CB8AC3E}">
        <p14:creationId xmlns:p14="http://schemas.microsoft.com/office/powerpoint/2010/main" val="420089133"/>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13905212" y="1952726"/>
            <a:ext cx="8420998" cy="8420998"/>
          </a:xfrm>
          <a:custGeom>
            <a:avLst/>
            <a:gdLst>
              <a:gd name="connsiteX0" fmla="*/ 1794805 w 3589610"/>
              <a:gd name="connsiteY0" fmla="*/ 0 h 3589610"/>
              <a:gd name="connsiteX1" fmla="*/ 3589610 w 3589610"/>
              <a:gd name="connsiteY1" fmla="*/ 1794805 h 3589610"/>
              <a:gd name="connsiteX2" fmla="*/ 1794805 w 3589610"/>
              <a:gd name="connsiteY2" fmla="*/ 3589610 h 3589610"/>
              <a:gd name="connsiteX3" fmla="*/ 0 w 3589610"/>
              <a:gd name="connsiteY3" fmla="*/ 1794805 h 3589610"/>
              <a:gd name="connsiteX4" fmla="*/ 1794805 w 3589610"/>
              <a:gd name="connsiteY4" fmla="*/ 0 h 3589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610" h="3589610">
                <a:moveTo>
                  <a:pt x="1794805" y="0"/>
                </a:moveTo>
                <a:cubicBezTo>
                  <a:pt x="2786048" y="0"/>
                  <a:pt x="3589610" y="803562"/>
                  <a:pt x="3589610" y="1794805"/>
                </a:cubicBezTo>
                <a:cubicBezTo>
                  <a:pt x="3589610" y="2786048"/>
                  <a:pt x="2786048" y="3589610"/>
                  <a:pt x="1794805" y="3589610"/>
                </a:cubicBezTo>
                <a:cubicBezTo>
                  <a:pt x="803562" y="3589610"/>
                  <a:pt x="0" y="2786048"/>
                  <a:pt x="0" y="1794805"/>
                </a:cubicBezTo>
                <a:cubicBezTo>
                  <a:pt x="0" y="803562"/>
                  <a:pt x="803562" y="0"/>
                  <a:pt x="1794805" y="0"/>
                </a:cubicBezTo>
                <a:close/>
              </a:path>
            </a:pathLst>
          </a:custGeom>
          <a:solidFill>
            <a:schemeClr val="bg1">
              <a:lumMod val="95000"/>
            </a:schemeClr>
          </a:solidFill>
          <a:effectLst/>
        </p:spPr>
        <p:txBody>
          <a:bodyPr wrap="square">
            <a:no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dirty="0"/>
          </a:p>
        </p:txBody>
      </p:sp>
      <p:grpSp>
        <p:nvGrpSpPr>
          <p:cNvPr id="5" name="Group 4"/>
          <p:cNvGrpSpPr/>
          <p:nvPr userDrawn="1"/>
        </p:nvGrpSpPr>
        <p:grpSpPr>
          <a:xfrm rot="10800000">
            <a:off x="-23446" y="10974729"/>
            <a:ext cx="24535152" cy="4304369"/>
            <a:chOff x="0" y="-156114"/>
            <a:chExt cx="24535152" cy="4304369"/>
          </a:xfrm>
        </p:grpSpPr>
        <p:sp>
          <p:nvSpPr>
            <p:cNvPr id="6" name="Freeform 5"/>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7" name="Freeform 6"/>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8" name="Freeform 7"/>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9" name="Freeform 8"/>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0" name="Freeform 9"/>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1" name="Freeform 10"/>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2" name="Freeform 11"/>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dirty="0">
                <a:latin typeface="Nunito Light" charset="0"/>
              </a:endParaRPr>
            </a:p>
          </p:txBody>
        </p:sp>
        <p:sp>
          <p:nvSpPr>
            <p:cNvPr id="13" name="Freeform 12"/>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dirty="0">
                <a:latin typeface="Nunito Light" charset="0"/>
              </a:endParaRPr>
            </a:p>
          </p:txBody>
        </p:sp>
        <p:sp>
          <p:nvSpPr>
            <p:cNvPr id="14" name="Freeform 13"/>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5" name="Freeform 14"/>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6"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7"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18"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19"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dirty="0">
                <a:latin typeface="Nunito Light" charset="0"/>
              </a:endParaRPr>
            </a:p>
          </p:txBody>
        </p:sp>
        <p:sp>
          <p:nvSpPr>
            <p:cNvPr id="20"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1"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dirty="0">
                <a:latin typeface="Nunito Light" charset="0"/>
              </a:endParaRPr>
            </a:p>
          </p:txBody>
        </p:sp>
        <p:sp>
          <p:nvSpPr>
            <p:cNvPr id="22"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3"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4"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5"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6"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dirty="0">
                <a:latin typeface="Nunito Light" charset="0"/>
              </a:endParaRPr>
            </a:p>
          </p:txBody>
        </p:sp>
        <p:sp>
          <p:nvSpPr>
            <p:cNvPr id="27"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dirty="0">
                <a:latin typeface="Nunito Light" charset="0"/>
              </a:endParaRPr>
            </a:p>
          </p:txBody>
        </p:sp>
        <p:sp>
          <p:nvSpPr>
            <p:cNvPr id="28"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dirty="0">
                <a:latin typeface="Nunito Light" charset="0"/>
              </a:endParaRPr>
            </a:p>
          </p:txBody>
        </p:sp>
        <p:sp>
          <p:nvSpPr>
            <p:cNvPr id="29"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sp>
          <p:nvSpPr>
            <p:cNvPr id="30"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dirty="0">
                <a:latin typeface="Nunito Light" charset="0"/>
              </a:endParaRPr>
            </a:p>
          </p:txBody>
        </p:sp>
      </p:grpSp>
    </p:spTree>
    <p:extLst>
      <p:ext uri="{BB962C8B-B14F-4D97-AF65-F5344CB8AC3E}">
        <p14:creationId xmlns:p14="http://schemas.microsoft.com/office/powerpoint/2010/main" val="1721947180"/>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062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EFC2-5DBF-4960-B335-1079495E67F7}"/>
              </a:ext>
            </a:extLst>
          </p:cNvPr>
          <p:cNvSpPr>
            <a:spLocks noGrp="1"/>
          </p:cNvSpPr>
          <p:nvPr>
            <p:ph type="title"/>
          </p:nvPr>
        </p:nvSpPr>
        <p:spPr>
          <a:xfrm>
            <a:off x="1676400" y="730250"/>
            <a:ext cx="2102485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85993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58" r:id="rId3"/>
    <p:sldLayoutId id="2147483959" r:id="rId4"/>
    <p:sldLayoutId id="2147483960" r:id="rId5"/>
    <p:sldLayoutId id="2147483953" r:id="rId6"/>
    <p:sldLayoutId id="2147483956" r:id="rId7"/>
    <p:sldLayoutId id="2147483967" r:id="rId8"/>
    <p:sldLayoutId id="2147483969" r:id="rId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mailto:mscherr@nd.gov" TargetMode="External"/><Relationship Id="rId4" Type="http://schemas.openxmlformats.org/officeDocument/2006/relationships/hyperlink" Target="mailto:hmerickson@nd.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p:cNvGrpSpPr/>
          <p:nvPr/>
        </p:nvGrpSpPr>
        <p:grpSpPr>
          <a:xfrm>
            <a:off x="0" y="-1582768"/>
            <a:ext cx="24535152" cy="4304369"/>
            <a:chOff x="0" y="-156114"/>
            <a:chExt cx="24535152" cy="4304369"/>
          </a:xfrm>
        </p:grpSpPr>
        <p:sp>
          <p:nvSpPr>
            <p:cNvPr id="131" name="Freeform 130"/>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dirty="0">
                <a:latin typeface="Nunito Light" charset="0"/>
              </a:endParaRPr>
            </a:p>
          </p:txBody>
        </p:sp>
        <p:sp>
          <p:nvSpPr>
            <p:cNvPr id="132" name="Freeform 131"/>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33" name="Freeform 132"/>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34" name="Freeform 133"/>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35" name="Freeform 134"/>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36" name="Freeform 135"/>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37" name="Freeform 136"/>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38" name="Freeform 137"/>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39" name="Freeform 138"/>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dirty="0">
                <a:latin typeface="Nunito Light" charset="0"/>
              </a:endParaRPr>
            </a:p>
          </p:txBody>
        </p:sp>
        <p:sp>
          <p:nvSpPr>
            <p:cNvPr id="140" name="Freeform 139"/>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41"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42"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dirty="0">
                <a:latin typeface="Nunito Light" charset="0"/>
              </a:endParaRPr>
            </a:p>
          </p:txBody>
        </p:sp>
        <p:sp>
          <p:nvSpPr>
            <p:cNvPr id="143"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44"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dirty="0">
                <a:latin typeface="Nunito Light" charset="0"/>
              </a:endParaRPr>
            </a:p>
          </p:txBody>
        </p:sp>
        <p:sp>
          <p:nvSpPr>
            <p:cNvPr id="145"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146"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dirty="0">
                <a:latin typeface="Nunito Light" charset="0"/>
              </a:endParaRPr>
            </a:p>
          </p:txBody>
        </p:sp>
        <p:sp>
          <p:nvSpPr>
            <p:cNvPr id="147"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148"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dirty="0">
                <a:latin typeface="Nunito Light" charset="0"/>
              </a:endParaRPr>
            </a:p>
          </p:txBody>
        </p:sp>
        <p:sp>
          <p:nvSpPr>
            <p:cNvPr id="149"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dirty="0">
                <a:latin typeface="Nunito Light" charset="0"/>
              </a:endParaRPr>
            </a:p>
          </p:txBody>
        </p:sp>
        <p:sp>
          <p:nvSpPr>
            <p:cNvPr id="150"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151"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dirty="0">
                <a:latin typeface="Nunito Light" charset="0"/>
              </a:endParaRPr>
            </a:p>
          </p:txBody>
        </p:sp>
        <p:sp>
          <p:nvSpPr>
            <p:cNvPr id="152"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dirty="0">
                <a:latin typeface="Nunito Light" charset="0"/>
              </a:endParaRPr>
            </a:p>
          </p:txBody>
        </p:sp>
        <p:sp>
          <p:nvSpPr>
            <p:cNvPr id="153"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dirty="0">
                <a:latin typeface="Nunito Light" charset="0"/>
              </a:endParaRPr>
            </a:p>
          </p:txBody>
        </p:sp>
        <p:sp>
          <p:nvSpPr>
            <p:cNvPr id="154"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sp>
          <p:nvSpPr>
            <p:cNvPr id="155"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dirty="0">
                <a:latin typeface="Nunito Light" charset="0"/>
              </a:endParaRPr>
            </a:p>
          </p:txBody>
        </p:sp>
      </p:grpSp>
      <p:sp>
        <p:nvSpPr>
          <p:cNvPr id="32" name="TextBox 31">
            <a:extLst>
              <a:ext uri="{FF2B5EF4-FFF2-40B4-BE49-F238E27FC236}">
                <a16:creationId xmlns:a16="http://schemas.microsoft.com/office/drawing/2014/main" id="{311104B3-8007-42D0-B8E8-AC6CA3485DE2}"/>
              </a:ext>
            </a:extLst>
          </p:cNvPr>
          <p:cNvSpPr txBox="1"/>
          <p:nvPr/>
        </p:nvSpPr>
        <p:spPr>
          <a:xfrm>
            <a:off x="1470988" y="9758095"/>
            <a:ext cx="13417530" cy="3046988"/>
          </a:xfrm>
          <a:prstGeom prst="rect">
            <a:avLst/>
          </a:prstGeom>
          <a:noFill/>
        </p:spPr>
        <p:txBody>
          <a:bodyPr wrap="square" rtlCol="0">
            <a:spAutoFit/>
          </a:bodyPr>
          <a:lstStyle/>
          <a:p>
            <a:r>
              <a:rPr lang="en-US" sz="6400" dirty="0">
                <a:solidFill>
                  <a:srgbClr val="3A4972"/>
                </a:solidFill>
                <a:latin typeface="Arial" panose="020B0604020202020204" pitchFamily="34" charset="0"/>
                <a:ea typeface="Gungsuh" panose="02030600000101010101" pitchFamily="18" charset="-127"/>
                <a:cs typeface="Arial" panose="020B0604020202020204" pitchFamily="34" charset="0"/>
              </a:rPr>
              <a:t>North Dakota State Auditor’s Office </a:t>
            </a:r>
          </a:p>
          <a:p>
            <a:r>
              <a:rPr lang="en-US" sz="6400" dirty="0">
                <a:solidFill>
                  <a:srgbClr val="3A4972"/>
                </a:solidFill>
                <a:latin typeface="Arial" panose="020B0604020202020204" pitchFamily="34" charset="0"/>
                <a:ea typeface="Gungsuh" panose="02030600000101010101" pitchFamily="18" charset="-127"/>
                <a:cs typeface="Arial" panose="020B0604020202020204" pitchFamily="34" charset="0"/>
              </a:rPr>
              <a:t>Annual Audit Summit</a:t>
            </a:r>
          </a:p>
          <a:p>
            <a:r>
              <a:rPr lang="en-US" sz="6400" dirty="0">
                <a:solidFill>
                  <a:srgbClr val="3A4972"/>
                </a:solidFill>
                <a:latin typeface="Arial" panose="020B0604020202020204" pitchFamily="34" charset="0"/>
                <a:ea typeface="Gungsuh" panose="02030600000101010101" pitchFamily="18" charset="-127"/>
                <a:cs typeface="Arial" panose="020B0604020202020204" pitchFamily="34" charset="0"/>
              </a:rPr>
              <a:t>July 19, 2023</a:t>
            </a:r>
          </a:p>
        </p:txBody>
      </p:sp>
      <p:pic>
        <p:nvPicPr>
          <p:cNvPr id="4" name="Picture 3">
            <a:extLst>
              <a:ext uri="{FF2B5EF4-FFF2-40B4-BE49-F238E27FC236}">
                <a16:creationId xmlns:a16="http://schemas.microsoft.com/office/drawing/2014/main" id="{E636E111-7BB4-47FA-BA70-92EE7F40D27D}"/>
              </a:ext>
            </a:extLst>
          </p:cNvPr>
          <p:cNvPicPr>
            <a:picLocks noChangeAspect="1"/>
          </p:cNvPicPr>
          <p:nvPr/>
        </p:nvPicPr>
        <p:blipFill rotWithShape="1">
          <a:blip r:embed="rId3">
            <a:extLst>
              <a:ext uri="{28A0092B-C50C-407E-A947-70E740481C1C}">
                <a14:useLocalDpi xmlns:a14="http://schemas.microsoft.com/office/drawing/2010/main" val="0"/>
              </a:ext>
            </a:extLst>
          </a:blip>
          <a:srcRect r="19965"/>
          <a:stretch/>
        </p:blipFill>
        <p:spPr>
          <a:xfrm>
            <a:off x="4503708" y="2157210"/>
            <a:ext cx="15916535" cy="3813427"/>
          </a:xfrm>
          <a:prstGeom prst="rect">
            <a:avLst/>
          </a:prstGeom>
        </p:spPr>
      </p:pic>
      <p:sp>
        <p:nvSpPr>
          <p:cNvPr id="33" name="TextBox 32">
            <a:extLst>
              <a:ext uri="{FF2B5EF4-FFF2-40B4-BE49-F238E27FC236}">
                <a16:creationId xmlns:a16="http://schemas.microsoft.com/office/drawing/2014/main" id="{B83CC7B0-282E-4052-ADAD-7A14EB097D83}"/>
              </a:ext>
            </a:extLst>
          </p:cNvPr>
          <p:cNvSpPr txBox="1"/>
          <p:nvPr/>
        </p:nvSpPr>
        <p:spPr>
          <a:xfrm>
            <a:off x="1470987" y="6084877"/>
            <a:ext cx="19873721" cy="1919756"/>
          </a:xfrm>
          <a:prstGeom prst="rect">
            <a:avLst/>
          </a:prstGeom>
          <a:noFill/>
        </p:spPr>
        <p:txBody>
          <a:bodyPr wrap="square" rtlCol="0">
            <a:spAutoFit/>
          </a:bodyPr>
          <a:lstStyle/>
          <a:p>
            <a:pPr>
              <a:lnSpc>
                <a:spcPts val="14000"/>
              </a:lnSpc>
            </a:pPr>
            <a:r>
              <a:rPr lang="en-US" sz="12500" b="1" spc="600" dirty="0">
                <a:solidFill>
                  <a:srgbClr val="3A4972"/>
                </a:solidFill>
                <a:latin typeface="+mj-lt"/>
                <a:ea typeface="Nunito" charset="0"/>
                <a:cs typeface="Nunito" charset="0"/>
              </a:rPr>
              <a:t>General Audit Topics</a:t>
            </a:r>
          </a:p>
        </p:txBody>
      </p:sp>
      <p:sp>
        <p:nvSpPr>
          <p:cNvPr id="35" name="TextBox 34">
            <a:extLst>
              <a:ext uri="{FF2B5EF4-FFF2-40B4-BE49-F238E27FC236}">
                <a16:creationId xmlns:a16="http://schemas.microsoft.com/office/drawing/2014/main" id="{B930A2C7-A3BF-40D4-AF2D-2935820DDB91}"/>
              </a:ext>
            </a:extLst>
          </p:cNvPr>
          <p:cNvSpPr txBox="1"/>
          <p:nvPr/>
        </p:nvSpPr>
        <p:spPr>
          <a:xfrm>
            <a:off x="17642495" y="10195552"/>
            <a:ext cx="5941405" cy="2800767"/>
          </a:xfrm>
          <a:prstGeom prst="rect">
            <a:avLst/>
          </a:prstGeom>
          <a:noFill/>
        </p:spPr>
        <p:txBody>
          <a:bodyPr wrap="square" rtlCol="0">
            <a:spAutoFit/>
          </a:bodyPr>
          <a:lstStyle/>
          <a:p>
            <a:pPr algn="r"/>
            <a:r>
              <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rPr>
              <a:t>Heath Erickson</a:t>
            </a:r>
          </a:p>
          <a:p>
            <a:pPr algn="r"/>
            <a:r>
              <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hlinkClick r:id="rId4"/>
              </a:rPr>
              <a:t>hmerickson@nd.gov</a:t>
            </a:r>
            <a:endPar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endParaRPr>
          </a:p>
          <a:p>
            <a:pPr algn="r"/>
            <a:r>
              <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rPr>
              <a:t>701-239-7286</a:t>
            </a:r>
          </a:p>
          <a:p>
            <a:pPr algn="r"/>
            <a:endPar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endParaRPr>
          </a:p>
        </p:txBody>
      </p:sp>
      <p:sp>
        <p:nvSpPr>
          <p:cNvPr id="2" name="TextBox 1">
            <a:extLst>
              <a:ext uri="{FF2B5EF4-FFF2-40B4-BE49-F238E27FC236}">
                <a16:creationId xmlns:a16="http://schemas.microsoft.com/office/drawing/2014/main" id="{39C5AB89-79F4-5E90-3C0C-894DD8802ED2}"/>
              </a:ext>
            </a:extLst>
          </p:cNvPr>
          <p:cNvSpPr txBox="1"/>
          <p:nvPr/>
        </p:nvSpPr>
        <p:spPr>
          <a:xfrm>
            <a:off x="17642495" y="8032743"/>
            <a:ext cx="5941405" cy="2800767"/>
          </a:xfrm>
          <a:prstGeom prst="rect">
            <a:avLst/>
          </a:prstGeom>
          <a:noFill/>
        </p:spPr>
        <p:txBody>
          <a:bodyPr wrap="square" rtlCol="0">
            <a:spAutoFit/>
          </a:bodyPr>
          <a:lstStyle/>
          <a:p>
            <a:pPr algn="r"/>
            <a:r>
              <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rPr>
              <a:t>Michael Scherr</a:t>
            </a:r>
          </a:p>
          <a:p>
            <a:pPr algn="r"/>
            <a:r>
              <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hlinkClick r:id="rId5"/>
              </a:rPr>
              <a:t>mascherr@nd.gov</a:t>
            </a:r>
            <a:endPar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endParaRPr>
          </a:p>
          <a:p>
            <a:pPr algn="r"/>
            <a:r>
              <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rPr>
              <a:t>701-328-9500</a:t>
            </a:r>
          </a:p>
          <a:p>
            <a:pPr algn="r"/>
            <a:endParaRPr lang="en-US" sz="4400" dirty="0">
              <a:solidFill>
                <a:srgbClr val="3A4972"/>
              </a:solidFill>
              <a:latin typeface="Arial" panose="020B0604020202020204" pitchFamily="34" charset="0"/>
              <a:ea typeface="Gungsuh" panose="02030600000101010101" pitchFamily="18" charset="-127"/>
              <a:cs typeface="Arial" panose="020B0604020202020204" pitchFamily="34" charset="0"/>
            </a:endParaRPr>
          </a:p>
        </p:txBody>
      </p:sp>
    </p:spTree>
    <p:extLst>
      <p:ext uri="{BB962C8B-B14F-4D97-AF65-F5344CB8AC3E}">
        <p14:creationId xmlns:p14="http://schemas.microsoft.com/office/powerpoint/2010/main" val="15227966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75575" y="3011701"/>
            <a:ext cx="6794497"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Thank you!</a:t>
            </a:r>
          </a:p>
        </p:txBody>
      </p:sp>
      <p:pic>
        <p:nvPicPr>
          <p:cNvPr id="4" name="Picture 3">
            <a:extLst>
              <a:ext uri="{FF2B5EF4-FFF2-40B4-BE49-F238E27FC236}">
                <a16:creationId xmlns:a16="http://schemas.microsoft.com/office/drawing/2014/main" id="{186A0717-09E1-604B-C181-5795ACE10C81}"/>
              </a:ext>
            </a:extLst>
          </p:cNvPr>
          <p:cNvPicPr>
            <a:picLocks noChangeAspect="1"/>
          </p:cNvPicPr>
          <p:nvPr/>
        </p:nvPicPr>
        <p:blipFill>
          <a:blip r:embed="rId3"/>
          <a:stretch>
            <a:fillRect/>
          </a:stretch>
        </p:blipFill>
        <p:spPr>
          <a:xfrm>
            <a:off x="8720137" y="6134100"/>
            <a:ext cx="4905375" cy="5486400"/>
          </a:xfrm>
          <a:prstGeom prst="rect">
            <a:avLst/>
          </a:prstGeom>
        </p:spPr>
      </p:pic>
      <p:sp>
        <p:nvSpPr>
          <p:cNvPr id="6" name="TextBox 5">
            <a:extLst>
              <a:ext uri="{FF2B5EF4-FFF2-40B4-BE49-F238E27FC236}">
                <a16:creationId xmlns:a16="http://schemas.microsoft.com/office/drawing/2014/main" id="{DDA7DF17-ADA9-2DA2-1F7D-D60BADBF8A2E}"/>
              </a:ext>
            </a:extLst>
          </p:cNvPr>
          <p:cNvSpPr txBox="1"/>
          <p:nvPr/>
        </p:nvSpPr>
        <p:spPr>
          <a:xfrm>
            <a:off x="5730875" y="5210770"/>
            <a:ext cx="12049125" cy="923330"/>
          </a:xfrm>
          <a:prstGeom prst="rect">
            <a:avLst/>
          </a:prstGeom>
          <a:noFill/>
        </p:spPr>
        <p:txBody>
          <a:bodyPr wrap="square" rtlCol="0">
            <a:spAutoFit/>
          </a:bodyPr>
          <a:lstStyle/>
          <a:p>
            <a:r>
              <a:rPr lang="en-US" sz="5400" spc="300" dirty="0">
                <a:solidFill>
                  <a:schemeClr val="tx2"/>
                </a:solidFill>
                <a:latin typeface="+mj-lt"/>
                <a:ea typeface="Nunito" charset="0"/>
                <a:cs typeface="Nunito" charset="0"/>
              </a:rPr>
              <a:t>Remember, we are here to help!</a:t>
            </a:r>
          </a:p>
        </p:txBody>
      </p:sp>
    </p:spTree>
    <p:extLst>
      <p:ext uri="{BB962C8B-B14F-4D97-AF65-F5344CB8AC3E}">
        <p14:creationId xmlns:p14="http://schemas.microsoft.com/office/powerpoint/2010/main" val="34489362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3" y="1271801"/>
            <a:ext cx="11119758"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Today’s Topics</a:t>
            </a:r>
          </a:p>
        </p:txBody>
      </p:sp>
      <p:grpSp>
        <p:nvGrpSpPr>
          <p:cNvPr id="5" name="Group 4">
            <a:extLst>
              <a:ext uri="{FF2B5EF4-FFF2-40B4-BE49-F238E27FC236}">
                <a16:creationId xmlns:a16="http://schemas.microsoft.com/office/drawing/2014/main" id="{7E4FCFD1-4B12-4672-92C1-1A276717F4F6}"/>
              </a:ext>
            </a:extLst>
          </p:cNvPr>
          <p:cNvGrpSpPr/>
          <p:nvPr/>
        </p:nvGrpSpPr>
        <p:grpSpPr>
          <a:xfrm>
            <a:off x="1600203" y="3916252"/>
            <a:ext cx="20464261" cy="830997"/>
            <a:chOff x="1702838" y="3367716"/>
            <a:chExt cx="20464261" cy="830997"/>
          </a:xfrm>
        </p:grpSpPr>
        <p:sp>
          <p:nvSpPr>
            <p:cNvPr id="21" name="TextBox 20"/>
            <p:cNvSpPr txBox="1"/>
            <p:nvPr/>
          </p:nvSpPr>
          <p:spPr>
            <a:xfrm>
              <a:off x="2515451" y="3367716"/>
              <a:ext cx="19651648" cy="830997"/>
            </a:xfrm>
            <a:prstGeom prst="rect">
              <a:avLst/>
            </a:prstGeom>
            <a:noFill/>
          </p:spPr>
          <p:txBody>
            <a:bodyPr wrap="square" rtlCol="0">
              <a:spAutoFit/>
            </a:bodyPr>
            <a:lstStyle/>
            <a:p>
              <a:r>
                <a:rPr lang="en-US" sz="4800" dirty="0">
                  <a:solidFill>
                    <a:schemeClr val="tx2"/>
                  </a:solidFill>
                  <a:latin typeface="Arial" panose="020B0604020202020204" pitchFamily="34" charset="0"/>
                  <a:ea typeface="Nunito" charset="0"/>
                  <a:cs typeface="Arial" panose="020B0604020202020204" pitchFamily="34" charset="0"/>
                </a:rPr>
                <a:t>Revenues and Expenses – How to Properly Classify</a:t>
              </a:r>
            </a:p>
          </p:txBody>
        </p:sp>
        <p:sp>
          <p:nvSpPr>
            <p:cNvPr id="22" name="Shape 2540"/>
            <p:cNvSpPr/>
            <p:nvPr/>
          </p:nvSpPr>
          <p:spPr>
            <a:xfrm>
              <a:off x="1702838" y="345105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solidFill>
                  <a:schemeClr val="tx2"/>
                </a:solidFill>
                <a:latin typeface="Nunito" charset="0"/>
                <a:ea typeface="Nunito" charset="0"/>
                <a:cs typeface="Nunito" charset="0"/>
              </a:endParaRPr>
            </a:p>
          </p:txBody>
        </p:sp>
      </p:grpSp>
      <p:grpSp>
        <p:nvGrpSpPr>
          <p:cNvPr id="3" name="Group 2">
            <a:extLst>
              <a:ext uri="{FF2B5EF4-FFF2-40B4-BE49-F238E27FC236}">
                <a16:creationId xmlns:a16="http://schemas.microsoft.com/office/drawing/2014/main" id="{126482AA-89DC-45DF-9858-E8DA50C3E530}"/>
              </a:ext>
            </a:extLst>
          </p:cNvPr>
          <p:cNvGrpSpPr/>
          <p:nvPr/>
        </p:nvGrpSpPr>
        <p:grpSpPr>
          <a:xfrm>
            <a:off x="1600203" y="4992658"/>
            <a:ext cx="18940268" cy="830997"/>
            <a:chOff x="1645931" y="5261774"/>
            <a:chExt cx="18940268" cy="830997"/>
          </a:xfrm>
        </p:grpSpPr>
        <p:sp>
          <p:nvSpPr>
            <p:cNvPr id="10" name="TextBox 9">
              <a:extLst>
                <a:ext uri="{FF2B5EF4-FFF2-40B4-BE49-F238E27FC236}">
                  <a16:creationId xmlns:a16="http://schemas.microsoft.com/office/drawing/2014/main" id="{FD354285-558C-409F-83E6-A95DCB9A0E09}"/>
                </a:ext>
              </a:extLst>
            </p:cNvPr>
            <p:cNvSpPr txBox="1"/>
            <p:nvPr/>
          </p:nvSpPr>
          <p:spPr>
            <a:xfrm>
              <a:off x="2458544" y="5261774"/>
              <a:ext cx="18127655" cy="830997"/>
            </a:xfrm>
            <a:prstGeom prst="rect">
              <a:avLst/>
            </a:prstGeom>
            <a:noFill/>
          </p:spPr>
          <p:txBody>
            <a:bodyPr wrap="none" rtlCol="0">
              <a:spAutoFit/>
            </a:bodyPr>
            <a:lstStyle/>
            <a:p>
              <a:r>
                <a:rPr lang="en-US" sz="4800" dirty="0">
                  <a:solidFill>
                    <a:schemeClr val="tx2"/>
                  </a:solidFill>
                  <a:latin typeface="Arial" panose="020B0604020202020204" pitchFamily="34" charset="0"/>
                  <a:ea typeface="Nunito" charset="0"/>
                  <a:cs typeface="Arial" panose="020B0604020202020204" pitchFamily="34" charset="0"/>
                </a:rPr>
                <a:t>Long-Term Debt – Common Issues and Tips to Improve Your Audit</a:t>
              </a:r>
            </a:p>
          </p:txBody>
        </p:sp>
        <p:sp>
          <p:nvSpPr>
            <p:cNvPr id="11" name="Shape 2540">
              <a:extLst>
                <a:ext uri="{FF2B5EF4-FFF2-40B4-BE49-F238E27FC236}">
                  <a16:creationId xmlns:a16="http://schemas.microsoft.com/office/drawing/2014/main" id="{B2AD10BC-E824-4B31-AE1A-841037945903}"/>
                </a:ext>
              </a:extLst>
            </p:cNvPr>
            <p:cNvSpPr/>
            <p:nvPr/>
          </p:nvSpPr>
          <p:spPr>
            <a:xfrm>
              <a:off x="1645931" y="539794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solidFill>
                  <a:schemeClr val="tx2"/>
                </a:solidFill>
                <a:latin typeface="Nunito" charset="0"/>
                <a:ea typeface="Nunito" charset="0"/>
                <a:cs typeface="Nunito" charset="0"/>
              </a:endParaRPr>
            </a:p>
          </p:txBody>
        </p:sp>
      </p:grpSp>
      <p:grpSp>
        <p:nvGrpSpPr>
          <p:cNvPr id="2" name="Group 1">
            <a:extLst>
              <a:ext uri="{FF2B5EF4-FFF2-40B4-BE49-F238E27FC236}">
                <a16:creationId xmlns:a16="http://schemas.microsoft.com/office/drawing/2014/main" id="{2E8E9FC1-6BB7-4F14-9BED-3AF30339E3A4}"/>
              </a:ext>
            </a:extLst>
          </p:cNvPr>
          <p:cNvGrpSpPr/>
          <p:nvPr/>
        </p:nvGrpSpPr>
        <p:grpSpPr>
          <a:xfrm>
            <a:off x="1645931" y="6250791"/>
            <a:ext cx="18940268" cy="830997"/>
            <a:chOff x="1645931" y="6250791"/>
            <a:chExt cx="18940268" cy="830997"/>
          </a:xfrm>
        </p:grpSpPr>
        <p:sp>
          <p:nvSpPr>
            <p:cNvPr id="12" name="TextBox 11">
              <a:extLst>
                <a:ext uri="{FF2B5EF4-FFF2-40B4-BE49-F238E27FC236}">
                  <a16:creationId xmlns:a16="http://schemas.microsoft.com/office/drawing/2014/main" id="{9B8F0CE9-1BBC-40E2-BA02-FA67BC943866}"/>
                </a:ext>
              </a:extLst>
            </p:cNvPr>
            <p:cNvSpPr txBox="1"/>
            <p:nvPr/>
          </p:nvSpPr>
          <p:spPr>
            <a:xfrm>
              <a:off x="2458545" y="6250791"/>
              <a:ext cx="18127654" cy="830997"/>
            </a:xfrm>
            <a:prstGeom prst="rect">
              <a:avLst/>
            </a:prstGeom>
            <a:noFill/>
          </p:spPr>
          <p:txBody>
            <a:bodyPr wrap="square" rtlCol="0">
              <a:spAutoFit/>
            </a:bodyPr>
            <a:lstStyle/>
            <a:p>
              <a:r>
                <a:rPr lang="en-US" sz="4800" dirty="0">
                  <a:solidFill>
                    <a:schemeClr val="tx2"/>
                  </a:solidFill>
                  <a:latin typeface="Arial" panose="020B0604020202020204" pitchFamily="34" charset="0"/>
                  <a:ea typeface="Nunito" charset="0"/>
                  <a:cs typeface="Arial" panose="020B0604020202020204" pitchFamily="34" charset="0"/>
                </a:rPr>
                <a:t>Capital Assets – Common Issues and Tips to Improve Your Audit</a:t>
              </a:r>
            </a:p>
          </p:txBody>
        </p:sp>
        <p:sp>
          <p:nvSpPr>
            <p:cNvPr id="13" name="Shape 2540">
              <a:extLst>
                <a:ext uri="{FF2B5EF4-FFF2-40B4-BE49-F238E27FC236}">
                  <a16:creationId xmlns:a16="http://schemas.microsoft.com/office/drawing/2014/main" id="{A23BF4B6-C7D3-444C-B45E-9FC9A2232F2B}"/>
                </a:ext>
              </a:extLst>
            </p:cNvPr>
            <p:cNvSpPr/>
            <p:nvPr/>
          </p:nvSpPr>
          <p:spPr>
            <a:xfrm>
              <a:off x="1645931" y="638696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solidFill>
                  <a:schemeClr val="tx2"/>
                </a:solidFill>
                <a:latin typeface="Nunito" charset="0"/>
                <a:ea typeface="Nunito" charset="0"/>
                <a:cs typeface="Nunito" charset="0"/>
              </a:endParaRPr>
            </a:p>
          </p:txBody>
        </p:sp>
      </p:grpSp>
    </p:spTree>
    <p:extLst>
      <p:ext uri="{BB962C8B-B14F-4D97-AF65-F5344CB8AC3E}">
        <p14:creationId xmlns:p14="http://schemas.microsoft.com/office/powerpoint/2010/main" val="12282236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4916668" y="3587621"/>
            <a:ext cx="17683840" cy="1569660"/>
          </a:xfrm>
          <a:prstGeom prst="rect">
            <a:avLst/>
          </a:prstGeom>
          <a:noFill/>
        </p:spPr>
        <p:txBody>
          <a:bodyPr wrap="square" rtlCol="0">
            <a:spAutoFit/>
          </a:bodyPr>
          <a:lstStyle/>
          <a:p>
            <a:r>
              <a:rPr lang="en-US" sz="9600" spc="300" dirty="0">
                <a:solidFill>
                  <a:schemeClr val="tx2"/>
                </a:solidFill>
                <a:latin typeface="Arial" panose="020B0604020202020204" pitchFamily="34" charset="0"/>
                <a:ea typeface="Nunito" charset="0"/>
                <a:cs typeface="Arial" panose="020B0604020202020204" pitchFamily="34" charset="0"/>
              </a:rPr>
              <a:t>Revenues and Expenses</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grpSp>
        <p:nvGrpSpPr>
          <p:cNvPr id="11" name="Group 10">
            <a:extLst>
              <a:ext uri="{FF2B5EF4-FFF2-40B4-BE49-F238E27FC236}">
                <a16:creationId xmlns:a16="http://schemas.microsoft.com/office/drawing/2014/main" id="{D76655EA-C9CF-B237-FD31-284738D1BF20}"/>
              </a:ext>
            </a:extLst>
          </p:cNvPr>
          <p:cNvGrpSpPr/>
          <p:nvPr/>
        </p:nvGrpSpPr>
        <p:grpSpPr>
          <a:xfrm>
            <a:off x="-100744" y="4477832"/>
            <a:ext cx="4092370" cy="4233061"/>
            <a:chOff x="-858390" y="4477832"/>
            <a:chExt cx="4092370" cy="4233061"/>
          </a:xfrm>
        </p:grpSpPr>
        <p:sp>
          <p:nvSpPr>
            <p:cNvPr id="12" name="Freeform 5">
              <a:extLst>
                <a:ext uri="{FF2B5EF4-FFF2-40B4-BE49-F238E27FC236}">
                  <a16:creationId xmlns:a16="http://schemas.microsoft.com/office/drawing/2014/main" id="{87288A9D-728A-8254-F846-0EE3EFF56B42}"/>
                </a:ext>
              </a:extLst>
            </p:cNvPr>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dirty="0">
                <a:latin typeface="Nunito Light" charset="0"/>
              </a:endParaRPr>
            </a:p>
          </p:txBody>
        </p:sp>
        <p:sp>
          <p:nvSpPr>
            <p:cNvPr id="14" name="Freeform 6">
              <a:extLst>
                <a:ext uri="{FF2B5EF4-FFF2-40B4-BE49-F238E27FC236}">
                  <a16:creationId xmlns:a16="http://schemas.microsoft.com/office/drawing/2014/main" id="{20F13AA2-76CA-CA8F-A031-815F9C7157CC}"/>
                </a:ext>
              </a:extLst>
            </p:cNvPr>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5" name="Freeform 7">
              <a:extLst>
                <a:ext uri="{FF2B5EF4-FFF2-40B4-BE49-F238E27FC236}">
                  <a16:creationId xmlns:a16="http://schemas.microsoft.com/office/drawing/2014/main" id="{789B9BDA-3406-C24B-4BA7-648927C50735}"/>
                </a:ext>
              </a:extLst>
            </p:cNvPr>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6" name="Freeform 8">
              <a:extLst>
                <a:ext uri="{FF2B5EF4-FFF2-40B4-BE49-F238E27FC236}">
                  <a16:creationId xmlns:a16="http://schemas.microsoft.com/office/drawing/2014/main" id="{EF1FB145-4EA9-0DE0-3C5E-396FB874B1BE}"/>
                </a:ext>
              </a:extLst>
            </p:cNvPr>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grpSp>
      <p:pic>
        <p:nvPicPr>
          <p:cNvPr id="1026" name="Picture 2" descr="Astana collects record high revenue in 2017 - The Astana Times">
            <a:extLst>
              <a:ext uri="{FF2B5EF4-FFF2-40B4-BE49-F238E27FC236}">
                <a16:creationId xmlns:a16="http://schemas.microsoft.com/office/drawing/2014/main" id="{D4C1C74A-5A9A-96FD-0076-4566FF1D7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93" y="6508082"/>
            <a:ext cx="60960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Proven Tips to Reduce Overhead in Any Business - Emery Advisory Group">
            <a:extLst>
              <a:ext uri="{FF2B5EF4-FFF2-40B4-BE49-F238E27FC236}">
                <a16:creationId xmlns:a16="http://schemas.microsoft.com/office/drawing/2014/main" id="{A7093B81-8641-F29B-15E9-4A1421A17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7714" y="6508082"/>
            <a:ext cx="3800475" cy="309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682353"/>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211929" y="1006741"/>
            <a:ext cx="17683840"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How does this affect me?</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2" y="3493008"/>
            <a:ext cx="18491198" cy="775411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dirty="0">
                <a:latin typeface="+mj-lt"/>
              </a:rPr>
              <a:t>ISSUE:</a:t>
            </a:r>
          </a:p>
          <a:p>
            <a:pPr lvl="1">
              <a:buFont typeface="Wingdings" panose="05000000000000000000" pitchFamily="2" charset="2"/>
              <a:buChar char="Ø"/>
            </a:pPr>
            <a:r>
              <a:rPr lang="en-US" dirty="0">
                <a:latin typeface="+mj-lt"/>
              </a:rPr>
              <a:t>Improperly recording and classifying revenues and expenses can cause various issues such as:</a:t>
            </a:r>
          </a:p>
          <a:p>
            <a:pPr lvl="2">
              <a:buFont typeface="Wingdings" panose="05000000000000000000" pitchFamily="2" charset="2"/>
              <a:buChar char="Ø"/>
            </a:pPr>
            <a:r>
              <a:rPr lang="en-US" dirty="0">
                <a:latin typeface="+mj-lt"/>
              </a:rPr>
              <a:t>Potential audit findings if auditor identifies reclassifications that are necessary</a:t>
            </a:r>
          </a:p>
          <a:p>
            <a:pPr lvl="2">
              <a:buFont typeface="Wingdings" panose="05000000000000000000" pitchFamily="2" charset="2"/>
              <a:buChar char="Ø"/>
            </a:pPr>
            <a:r>
              <a:rPr lang="en-US" dirty="0">
                <a:latin typeface="+mj-lt"/>
              </a:rPr>
              <a:t>Incorrect information being presented within annual budgets</a:t>
            </a:r>
          </a:p>
          <a:p>
            <a:pPr lvl="2">
              <a:buFont typeface="Wingdings" panose="05000000000000000000" pitchFamily="2" charset="2"/>
              <a:buChar char="Ø"/>
            </a:pPr>
            <a:r>
              <a:rPr lang="en-US" dirty="0">
                <a:latin typeface="+mj-lt"/>
              </a:rPr>
              <a:t>Incorrect information being provided to your stakeholders, board, and other users and readers of the financial statements</a:t>
            </a:r>
          </a:p>
          <a:p>
            <a:pPr lvl="2">
              <a:buFont typeface="Wingdings" panose="05000000000000000000" pitchFamily="2" charset="2"/>
              <a:buChar char="Ø"/>
            </a:pPr>
            <a:endParaRPr lang="en-US" dirty="0">
              <a:latin typeface="+mj-lt"/>
            </a:endParaRPr>
          </a:p>
          <a:p>
            <a:pPr lvl="2">
              <a:buFont typeface="Wingdings" panose="05000000000000000000" pitchFamily="2" charset="2"/>
              <a:buChar char="Ø"/>
            </a:pPr>
            <a:endParaRPr lang="en-US" dirty="0">
              <a:latin typeface="+mj-lt"/>
            </a:endParaRPr>
          </a:p>
          <a:p>
            <a:pPr marL="0" indent="0">
              <a:buNone/>
            </a:pPr>
            <a:endParaRPr lang="en-US" sz="3600" dirty="0">
              <a:latin typeface="+mj-lt"/>
            </a:endParaRPr>
          </a:p>
          <a:p>
            <a:pPr marL="0" indent="0">
              <a:buNone/>
            </a:pPr>
            <a:endParaRPr lang="en-US" sz="3600" dirty="0">
              <a:latin typeface="+mj-lt"/>
            </a:endParaRPr>
          </a:p>
        </p:txBody>
      </p:sp>
    </p:spTree>
    <p:extLst>
      <p:ext uri="{BB962C8B-B14F-4D97-AF65-F5344CB8AC3E}">
        <p14:creationId xmlns:p14="http://schemas.microsoft.com/office/powerpoint/2010/main" val="3795960838"/>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307634" y="1005101"/>
            <a:ext cx="17683840"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Counties, Cities, &amp; Districts</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07634"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3" y="3529584"/>
            <a:ext cx="19906485" cy="941897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dirty="0">
                <a:latin typeface="+mj-lt"/>
              </a:rPr>
              <a:t>Revenue:</a:t>
            </a:r>
          </a:p>
          <a:p>
            <a:pPr lvl="1">
              <a:buFont typeface="Wingdings" panose="05000000000000000000" pitchFamily="2" charset="2"/>
              <a:buChar char="Ø"/>
            </a:pPr>
            <a:r>
              <a:rPr lang="en-US" dirty="0">
                <a:latin typeface="+mj-lt"/>
              </a:rPr>
              <a:t>Classification can range from Taxes, Charge for Services, Intergovernmental Revenue, Miscellaneous Revenue, and Other Financing Sources</a:t>
            </a:r>
          </a:p>
          <a:p>
            <a:pPr lvl="1">
              <a:buFont typeface="Wingdings" panose="05000000000000000000" pitchFamily="2" charset="2"/>
              <a:buChar char="Ø"/>
            </a:pPr>
            <a:r>
              <a:rPr lang="en-US" dirty="0">
                <a:latin typeface="+mj-lt"/>
              </a:rPr>
              <a:t>It is up to you to ensure you are properly recording annual revenues into these various classifications for the audit and budget preparation</a:t>
            </a:r>
          </a:p>
          <a:p>
            <a:pPr marL="914217" lvl="1" indent="0">
              <a:buNone/>
            </a:pPr>
            <a:endParaRPr lang="en-US" dirty="0">
              <a:latin typeface="+mj-lt"/>
            </a:endParaRPr>
          </a:p>
        </p:txBody>
      </p:sp>
      <p:pic>
        <p:nvPicPr>
          <p:cNvPr id="2050" name="Picture 2" descr="Revenue Collection">
            <a:extLst>
              <a:ext uri="{FF2B5EF4-FFF2-40B4-BE49-F238E27FC236}">
                <a16:creationId xmlns:a16="http://schemas.microsoft.com/office/drawing/2014/main" id="{FC9EFDDF-C18D-9A7C-383B-47952BF47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649" y="7270265"/>
            <a:ext cx="451485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106544"/>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2" y="1271801"/>
            <a:ext cx="20107653" cy="1569660"/>
          </a:xfrm>
          <a:prstGeom prst="rect">
            <a:avLst/>
          </a:prstGeom>
          <a:noFill/>
        </p:spPr>
        <p:txBody>
          <a:bodyPr wrap="square" rtlCol="0">
            <a:spAutoFit/>
          </a:bodyPr>
          <a:lstStyle/>
          <a:p>
            <a:r>
              <a:rPr lang="en-US" sz="9600" spc="300" dirty="0">
                <a:solidFill>
                  <a:schemeClr val="tx2"/>
                </a:solidFill>
                <a:latin typeface="Arial" panose="020B0604020202020204" pitchFamily="34" charset="0"/>
                <a:ea typeface="Nunito" charset="0"/>
                <a:cs typeface="Arial" panose="020B0604020202020204" pitchFamily="34" charset="0"/>
              </a:rPr>
              <a:t>Counties, Cities, &amp; Districts Cont</a:t>
            </a:r>
            <a:r>
              <a:rPr lang="en-US" sz="9600" spc="300" dirty="0">
                <a:solidFill>
                  <a:schemeClr val="tx2"/>
                </a:solidFill>
                <a:latin typeface="Nunito" charset="0"/>
                <a:ea typeface="Nunito" charset="0"/>
                <a:cs typeface="Nunito" charset="0"/>
              </a:rPr>
              <a:t>.</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5" name="TextBox 4">
            <a:extLst>
              <a:ext uri="{FF2B5EF4-FFF2-40B4-BE49-F238E27FC236}">
                <a16:creationId xmlns:a16="http://schemas.microsoft.com/office/drawing/2014/main" id="{89A34633-A042-0DEF-214A-98356A24B917}"/>
              </a:ext>
            </a:extLst>
          </p:cNvPr>
          <p:cNvSpPr txBox="1"/>
          <p:nvPr/>
        </p:nvSpPr>
        <p:spPr>
          <a:xfrm>
            <a:off x="1600202" y="2877563"/>
            <a:ext cx="12572998" cy="10802957"/>
          </a:xfrm>
          <a:prstGeom prst="rect">
            <a:avLst/>
          </a:prstGeom>
          <a:noFill/>
        </p:spPr>
        <p:txBody>
          <a:bodyPr wrap="square" rtlCol="0">
            <a:spAutoFit/>
          </a:bodyPr>
          <a:lstStyle/>
          <a:p>
            <a:pPr marL="0" indent="0">
              <a:buNone/>
            </a:pPr>
            <a:r>
              <a:rPr lang="en-US" sz="4000" dirty="0">
                <a:latin typeface="+mj-lt"/>
              </a:rPr>
              <a:t>Taxes:</a:t>
            </a:r>
          </a:p>
          <a:p>
            <a:pPr lvl="1">
              <a:buFont typeface="Wingdings" panose="05000000000000000000" pitchFamily="2" charset="2"/>
              <a:buChar char="Ø"/>
            </a:pPr>
            <a:r>
              <a:rPr lang="en-US" sz="4000" dirty="0">
                <a:latin typeface="+mj-lt"/>
              </a:rPr>
              <a:t>  Typically includes Property Tax collections, can also include tax collections from other areas such as Special Assessments and Sales Tax</a:t>
            </a:r>
          </a:p>
          <a:p>
            <a:pPr lvl="1"/>
            <a:endParaRPr lang="en-US" sz="4000" dirty="0">
              <a:latin typeface="+mj-lt"/>
            </a:endParaRPr>
          </a:p>
          <a:p>
            <a:pPr marL="0" indent="0">
              <a:buNone/>
            </a:pPr>
            <a:r>
              <a:rPr lang="en-US" sz="4000" dirty="0">
                <a:latin typeface="+mj-lt"/>
              </a:rPr>
              <a:t>Charge for Services:</a:t>
            </a:r>
          </a:p>
          <a:p>
            <a:pPr lvl="1">
              <a:buFont typeface="Wingdings" panose="05000000000000000000" pitchFamily="2" charset="2"/>
              <a:buChar char="Ø"/>
            </a:pPr>
            <a:r>
              <a:rPr lang="en-US" sz="4000" dirty="0">
                <a:latin typeface="+mj-lt"/>
              </a:rPr>
              <a:t>  Typically includes services that the government unit charges others for various services</a:t>
            </a:r>
          </a:p>
          <a:p>
            <a:pPr lvl="1">
              <a:buFont typeface="Wingdings" panose="05000000000000000000" pitchFamily="2" charset="2"/>
              <a:buChar char="Ø"/>
            </a:pPr>
            <a:r>
              <a:rPr lang="en-US" sz="4000" dirty="0">
                <a:latin typeface="+mj-lt"/>
              </a:rPr>
              <a:t>  Example: County charges various townships for snow removal, these revenues should be reported with the charge for services</a:t>
            </a:r>
          </a:p>
          <a:p>
            <a:pPr lvl="1">
              <a:buFont typeface="Wingdings" panose="05000000000000000000" pitchFamily="2" charset="2"/>
              <a:buChar char="Ø"/>
            </a:pPr>
            <a:endParaRPr lang="en-US" sz="4000" dirty="0">
              <a:latin typeface="+mj-lt"/>
            </a:endParaRPr>
          </a:p>
          <a:p>
            <a:pPr lvl="1">
              <a:buFont typeface="Wingdings" panose="05000000000000000000" pitchFamily="2" charset="2"/>
              <a:buChar char="Ø"/>
            </a:pPr>
            <a:endParaRPr lang="en-US" sz="4000" dirty="0">
              <a:latin typeface="+mj-lt"/>
            </a:endParaRPr>
          </a:p>
          <a:p>
            <a:pPr lvl="1">
              <a:buFont typeface="Wingdings" panose="05000000000000000000" pitchFamily="2" charset="2"/>
              <a:buChar char="Ø"/>
            </a:pPr>
            <a:endParaRPr lang="en-US" sz="4000" dirty="0">
              <a:latin typeface="+mj-lt"/>
            </a:endParaRPr>
          </a:p>
          <a:p>
            <a:pPr lvl="1"/>
            <a:endParaRPr lang="en-US" sz="4000" dirty="0">
              <a:latin typeface="+mj-lt"/>
            </a:endParaRPr>
          </a:p>
          <a:p>
            <a:pPr lvl="1"/>
            <a:endParaRPr lang="en-US" sz="4000" dirty="0">
              <a:latin typeface="+mj-lt"/>
            </a:endParaRPr>
          </a:p>
          <a:p>
            <a:pPr lvl="1">
              <a:buFont typeface="Wingdings" panose="05000000000000000000" pitchFamily="2" charset="2"/>
              <a:buChar char="Ø"/>
            </a:pPr>
            <a:endParaRPr lang="en-US" sz="2800" dirty="0">
              <a:latin typeface="+mj-lt"/>
            </a:endParaRPr>
          </a:p>
          <a:p>
            <a:pPr>
              <a:buFont typeface="Wingdings" panose="05000000000000000000" pitchFamily="2" charset="2"/>
              <a:buChar char="Ø"/>
            </a:pPr>
            <a:endParaRPr lang="en-US" sz="2800" dirty="0">
              <a:latin typeface="+mj-lt"/>
            </a:endParaRPr>
          </a:p>
        </p:txBody>
      </p:sp>
      <p:pic>
        <p:nvPicPr>
          <p:cNvPr id="3080" name="Picture 8" descr="A look back: DC’s biggest March snowstorms | WTOP News">
            <a:extLst>
              <a:ext uri="{FF2B5EF4-FFF2-40B4-BE49-F238E27FC236}">
                <a16:creationId xmlns:a16="http://schemas.microsoft.com/office/drawing/2014/main" id="{3D82B444-5B26-D90B-3EE7-348CAC77D0D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08624" y="5753660"/>
            <a:ext cx="8703774" cy="485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454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2" y="1204566"/>
            <a:ext cx="20107653"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Counties, Cities, &amp; Districts Cont.</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5" name="TextBox 4">
            <a:extLst>
              <a:ext uri="{FF2B5EF4-FFF2-40B4-BE49-F238E27FC236}">
                <a16:creationId xmlns:a16="http://schemas.microsoft.com/office/drawing/2014/main" id="{89A34633-A042-0DEF-214A-98356A24B917}"/>
              </a:ext>
            </a:extLst>
          </p:cNvPr>
          <p:cNvSpPr txBox="1"/>
          <p:nvPr/>
        </p:nvSpPr>
        <p:spPr>
          <a:xfrm>
            <a:off x="1600202" y="3303180"/>
            <a:ext cx="22027894" cy="10802957"/>
          </a:xfrm>
          <a:prstGeom prst="rect">
            <a:avLst/>
          </a:prstGeom>
          <a:noFill/>
        </p:spPr>
        <p:txBody>
          <a:bodyPr wrap="square" rtlCol="0">
            <a:spAutoFit/>
          </a:bodyPr>
          <a:lstStyle/>
          <a:p>
            <a:pPr marL="0" indent="0">
              <a:buNone/>
            </a:pPr>
            <a:r>
              <a:rPr lang="en-US" sz="4000" dirty="0">
                <a:latin typeface="+mj-lt"/>
              </a:rPr>
              <a:t>Intergovernmental Revenue:</a:t>
            </a:r>
          </a:p>
          <a:p>
            <a:pPr lvl="1">
              <a:buFont typeface="Wingdings" panose="05000000000000000000" pitchFamily="2" charset="2"/>
              <a:buChar char="Ø"/>
            </a:pPr>
            <a:r>
              <a:rPr lang="en-US" sz="4000" dirty="0">
                <a:latin typeface="+mj-lt"/>
              </a:rPr>
              <a:t>  Is used to include revenues received from other state and federal agencies and governments</a:t>
            </a:r>
          </a:p>
          <a:p>
            <a:pPr lvl="1">
              <a:buFont typeface="Wingdings" panose="05000000000000000000" pitchFamily="2" charset="2"/>
              <a:buChar char="Ø"/>
            </a:pPr>
            <a:r>
              <a:rPr lang="en-US" sz="4000" dirty="0">
                <a:latin typeface="+mj-lt"/>
              </a:rPr>
              <a:t>  Example: The county received $3 million in ARPA funds, the county auditor set up a separate special revenue fund and recorded this revenue with intergovernmental revenues </a:t>
            </a:r>
          </a:p>
          <a:p>
            <a:pPr lvl="1"/>
            <a:endParaRPr lang="en-US" sz="4000" dirty="0">
              <a:latin typeface="+mj-lt"/>
            </a:endParaRPr>
          </a:p>
          <a:p>
            <a:pPr marL="0" indent="0">
              <a:buNone/>
            </a:pPr>
            <a:r>
              <a:rPr lang="en-US" sz="4000" dirty="0">
                <a:latin typeface="+mj-lt"/>
              </a:rPr>
              <a:t>Miscellaneous Revenue:</a:t>
            </a:r>
          </a:p>
          <a:p>
            <a:pPr lvl="1">
              <a:buFont typeface="Wingdings" panose="05000000000000000000" pitchFamily="2" charset="2"/>
              <a:buChar char="Ø"/>
            </a:pPr>
            <a:r>
              <a:rPr lang="en-US" sz="4000" dirty="0">
                <a:latin typeface="+mj-lt"/>
              </a:rPr>
              <a:t>  This is an Other Source of revenue classification that typically includes donations, other proceeds, and other reimbursements that don’t fall into the other categories</a:t>
            </a:r>
          </a:p>
          <a:p>
            <a:pPr lvl="1">
              <a:buFont typeface="Wingdings" panose="05000000000000000000" pitchFamily="2" charset="2"/>
              <a:buChar char="Ø"/>
            </a:pPr>
            <a:r>
              <a:rPr lang="en-US" sz="4000" dirty="0">
                <a:latin typeface="+mj-lt"/>
              </a:rPr>
              <a:t>  Note: Everything is not considered Miscellaneous! This is where most of the reclassifications occur during the audit</a:t>
            </a:r>
          </a:p>
          <a:p>
            <a:pPr lvl="1">
              <a:buFont typeface="Wingdings" panose="05000000000000000000" pitchFamily="2" charset="2"/>
              <a:buChar char="Ø"/>
            </a:pPr>
            <a:endParaRPr lang="en-US" sz="4000" dirty="0">
              <a:latin typeface="+mj-lt"/>
            </a:endParaRPr>
          </a:p>
          <a:p>
            <a:pPr lvl="1">
              <a:buFont typeface="Wingdings" panose="05000000000000000000" pitchFamily="2" charset="2"/>
              <a:buChar char="Ø"/>
            </a:pPr>
            <a:endParaRPr lang="en-US" sz="4000" dirty="0">
              <a:latin typeface="+mj-lt"/>
            </a:endParaRPr>
          </a:p>
          <a:p>
            <a:pPr lvl="1">
              <a:buFont typeface="Wingdings" panose="05000000000000000000" pitchFamily="2" charset="2"/>
              <a:buChar char="Ø"/>
            </a:pPr>
            <a:endParaRPr lang="en-US" sz="4000" dirty="0">
              <a:latin typeface="+mj-lt"/>
            </a:endParaRPr>
          </a:p>
          <a:p>
            <a:pPr lvl="1"/>
            <a:endParaRPr lang="en-US" sz="4000" dirty="0">
              <a:latin typeface="+mj-lt"/>
            </a:endParaRPr>
          </a:p>
          <a:p>
            <a:pPr lvl="1"/>
            <a:endParaRPr lang="en-US" sz="4000" dirty="0">
              <a:latin typeface="+mj-lt"/>
            </a:endParaRPr>
          </a:p>
          <a:p>
            <a:pPr lvl="1">
              <a:buFont typeface="Wingdings" panose="05000000000000000000" pitchFamily="2" charset="2"/>
              <a:buChar char="Ø"/>
            </a:pPr>
            <a:endParaRPr lang="en-US" sz="2800" dirty="0">
              <a:latin typeface="+mj-lt"/>
            </a:endParaRPr>
          </a:p>
          <a:p>
            <a:pPr>
              <a:buFont typeface="Wingdings" panose="05000000000000000000" pitchFamily="2" charset="2"/>
              <a:buChar char="Ø"/>
            </a:pPr>
            <a:endParaRPr lang="en-US" sz="2800" dirty="0">
              <a:latin typeface="+mj-lt"/>
            </a:endParaRPr>
          </a:p>
        </p:txBody>
      </p:sp>
    </p:spTree>
    <p:extLst>
      <p:ext uri="{BB962C8B-B14F-4D97-AF65-F5344CB8AC3E}">
        <p14:creationId xmlns:p14="http://schemas.microsoft.com/office/powerpoint/2010/main" val="113434245"/>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2" y="1271801"/>
            <a:ext cx="20107653" cy="1569660"/>
          </a:xfrm>
          <a:prstGeom prst="rect">
            <a:avLst/>
          </a:prstGeom>
          <a:noFill/>
        </p:spPr>
        <p:txBody>
          <a:bodyPr wrap="square" rtlCol="0">
            <a:spAutoFit/>
          </a:bodyPr>
          <a:lstStyle/>
          <a:p>
            <a:r>
              <a:rPr lang="en-US" sz="9600" spc="300" dirty="0">
                <a:solidFill>
                  <a:schemeClr val="tx2"/>
                </a:solidFill>
                <a:latin typeface="Arial" panose="020B0604020202020204" pitchFamily="34" charset="0"/>
                <a:ea typeface="Nunito" charset="0"/>
                <a:cs typeface="Arial" panose="020B0604020202020204" pitchFamily="34" charset="0"/>
              </a:rPr>
              <a:t>Counties, Cities, &amp; Districts Cont</a:t>
            </a:r>
            <a:r>
              <a:rPr lang="en-US" sz="9600" spc="300" dirty="0">
                <a:solidFill>
                  <a:schemeClr val="tx2"/>
                </a:solidFill>
                <a:latin typeface="Nunito" charset="0"/>
                <a:ea typeface="Nunito" charset="0"/>
                <a:cs typeface="Nunito" charset="0"/>
              </a:rPr>
              <a:t>.</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5" name="TextBox 4">
            <a:extLst>
              <a:ext uri="{FF2B5EF4-FFF2-40B4-BE49-F238E27FC236}">
                <a16:creationId xmlns:a16="http://schemas.microsoft.com/office/drawing/2014/main" id="{89A34633-A042-0DEF-214A-98356A24B917}"/>
              </a:ext>
            </a:extLst>
          </p:cNvPr>
          <p:cNvSpPr txBox="1"/>
          <p:nvPr/>
        </p:nvSpPr>
        <p:spPr>
          <a:xfrm>
            <a:off x="1600202" y="3303180"/>
            <a:ext cx="22027894" cy="8340745"/>
          </a:xfrm>
          <a:prstGeom prst="rect">
            <a:avLst/>
          </a:prstGeom>
          <a:noFill/>
        </p:spPr>
        <p:txBody>
          <a:bodyPr wrap="square" rtlCol="0">
            <a:spAutoFit/>
          </a:bodyPr>
          <a:lstStyle/>
          <a:p>
            <a:pPr marL="0" indent="0">
              <a:buNone/>
            </a:pPr>
            <a:r>
              <a:rPr lang="en-US" sz="4000" dirty="0">
                <a:latin typeface="+mj-lt"/>
              </a:rPr>
              <a:t>Other Financing Sources:</a:t>
            </a:r>
          </a:p>
          <a:p>
            <a:pPr lvl="1">
              <a:buFont typeface="Wingdings" panose="05000000000000000000" pitchFamily="2" charset="2"/>
              <a:buChar char="Ø"/>
            </a:pPr>
            <a:r>
              <a:rPr lang="en-US" sz="4000" dirty="0">
                <a:latin typeface="+mj-lt"/>
              </a:rPr>
              <a:t> Used for revenue received for bond proceeds, lease proceeds, and sale of assets</a:t>
            </a:r>
          </a:p>
          <a:p>
            <a:pPr lvl="1">
              <a:buFont typeface="Wingdings" panose="05000000000000000000" pitchFamily="2" charset="2"/>
              <a:buChar char="Ø"/>
            </a:pPr>
            <a:r>
              <a:rPr lang="en-US" sz="4000" dirty="0">
                <a:latin typeface="+mj-lt"/>
              </a:rPr>
              <a:t> Note: This is also a common area where items need be reclassified to</a:t>
            </a:r>
          </a:p>
          <a:p>
            <a:pPr lvl="1">
              <a:buFont typeface="Wingdings" panose="05000000000000000000" pitchFamily="2" charset="2"/>
              <a:buChar char="Ø"/>
            </a:pPr>
            <a:r>
              <a:rPr lang="en-US" sz="4000" dirty="0">
                <a:latin typeface="+mj-lt"/>
              </a:rPr>
              <a:t>  Example: The city received a deposit for their new bond. The city auditor classified this large deposit as an Other Financing Source while preparing the financials</a:t>
            </a:r>
          </a:p>
          <a:p>
            <a:pPr lvl="1"/>
            <a:endParaRPr lang="en-US" sz="4000" dirty="0">
              <a:latin typeface="+mj-lt"/>
            </a:endParaRPr>
          </a:p>
          <a:p>
            <a:pPr lvl="1"/>
            <a:r>
              <a:rPr lang="en-US" sz="4000" dirty="0">
                <a:latin typeface="+mj-lt"/>
              </a:rPr>
              <a:t> </a:t>
            </a:r>
          </a:p>
          <a:p>
            <a:pPr lvl="1">
              <a:buFont typeface="Wingdings" panose="05000000000000000000" pitchFamily="2" charset="2"/>
              <a:buChar char="Ø"/>
            </a:pPr>
            <a:endParaRPr lang="en-US" sz="4000" dirty="0">
              <a:latin typeface="+mj-lt"/>
            </a:endParaRPr>
          </a:p>
          <a:p>
            <a:pPr lvl="1">
              <a:buFont typeface="Wingdings" panose="05000000000000000000" pitchFamily="2" charset="2"/>
              <a:buChar char="Ø"/>
            </a:pPr>
            <a:endParaRPr lang="en-US" sz="4000" dirty="0">
              <a:latin typeface="+mj-lt"/>
            </a:endParaRPr>
          </a:p>
          <a:p>
            <a:pPr lvl="1">
              <a:buFont typeface="Wingdings" panose="05000000000000000000" pitchFamily="2" charset="2"/>
              <a:buChar char="Ø"/>
            </a:pPr>
            <a:endParaRPr lang="en-US" sz="4000" dirty="0">
              <a:latin typeface="+mj-lt"/>
            </a:endParaRPr>
          </a:p>
          <a:p>
            <a:pPr lvl="1"/>
            <a:endParaRPr lang="en-US" sz="4000" dirty="0">
              <a:latin typeface="+mj-lt"/>
            </a:endParaRPr>
          </a:p>
          <a:p>
            <a:pPr lvl="1"/>
            <a:endParaRPr lang="en-US" sz="4000" dirty="0">
              <a:latin typeface="+mj-lt"/>
            </a:endParaRPr>
          </a:p>
          <a:p>
            <a:pPr lvl="1">
              <a:buFont typeface="Wingdings" panose="05000000000000000000" pitchFamily="2" charset="2"/>
              <a:buChar char="Ø"/>
            </a:pPr>
            <a:endParaRPr lang="en-US" sz="2800" dirty="0">
              <a:latin typeface="+mj-lt"/>
            </a:endParaRPr>
          </a:p>
          <a:p>
            <a:pPr>
              <a:buFont typeface="Wingdings" panose="05000000000000000000" pitchFamily="2" charset="2"/>
              <a:buChar char="Ø"/>
            </a:pPr>
            <a:endParaRPr lang="en-US" sz="2800" dirty="0">
              <a:latin typeface="+mj-lt"/>
            </a:endParaRPr>
          </a:p>
        </p:txBody>
      </p:sp>
      <p:pic>
        <p:nvPicPr>
          <p:cNvPr id="4098" name="Picture 2" descr="Siapa Pemeran James Bond Setelah Daniel Craig? Ini Jawabannya - GetPost.id">
            <a:extLst>
              <a:ext uri="{FF2B5EF4-FFF2-40B4-BE49-F238E27FC236}">
                <a16:creationId xmlns:a16="http://schemas.microsoft.com/office/drawing/2014/main" id="{F34331BF-D0B8-602A-FF69-24BC9E2BA70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21387" y="7184103"/>
            <a:ext cx="7450418" cy="396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25523"/>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600202" y="1271801"/>
            <a:ext cx="20107653" cy="1569660"/>
          </a:xfrm>
          <a:prstGeom prst="rect">
            <a:avLst/>
          </a:prstGeom>
          <a:noFill/>
        </p:spPr>
        <p:txBody>
          <a:bodyPr wrap="square" rtlCol="0">
            <a:spAutoFit/>
          </a:bodyPr>
          <a:lstStyle/>
          <a:p>
            <a:r>
              <a:rPr lang="en-US" sz="9600" spc="300" dirty="0">
                <a:solidFill>
                  <a:schemeClr val="tx2"/>
                </a:solidFill>
                <a:latin typeface="Arial" panose="020B0604020202020204" pitchFamily="34" charset="0"/>
                <a:ea typeface="Nunito" charset="0"/>
                <a:cs typeface="Arial" panose="020B0604020202020204" pitchFamily="34" charset="0"/>
              </a:rPr>
              <a:t>Counties, Cities, &amp; Districts Cont.</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5" name="TextBox 4">
            <a:extLst>
              <a:ext uri="{FF2B5EF4-FFF2-40B4-BE49-F238E27FC236}">
                <a16:creationId xmlns:a16="http://schemas.microsoft.com/office/drawing/2014/main" id="{89A34633-A042-0DEF-214A-98356A24B917}"/>
              </a:ext>
            </a:extLst>
          </p:cNvPr>
          <p:cNvSpPr txBox="1"/>
          <p:nvPr/>
        </p:nvSpPr>
        <p:spPr>
          <a:xfrm>
            <a:off x="1600202" y="3303180"/>
            <a:ext cx="22027894" cy="8956298"/>
          </a:xfrm>
          <a:prstGeom prst="rect">
            <a:avLst/>
          </a:prstGeom>
          <a:noFill/>
        </p:spPr>
        <p:txBody>
          <a:bodyPr wrap="square" rtlCol="0">
            <a:spAutoFit/>
          </a:bodyPr>
          <a:lstStyle/>
          <a:p>
            <a:pPr lvl="1"/>
            <a:r>
              <a:rPr lang="en-US" sz="4000" dirty="0">
                <a:latin typeface="+mj-lt"/>
              </a:rPr>
              <a:t> Common Reclasses: </a:t>
            </a:r>
          </a:p>
          <a:p>
            <a:pPr marL="1485717" lvl="1" indent="-571500">
              <a:buFont typeface="Arial" panose="020B0604020202020204" pitchFamily="34" charset="0"/>
              <a:buChar char="•"/>
            </a:pPr>
            <a:r>
              <a:rPr lang="en-US" sz="4000" dirty="0">
                <a:latin typeface="+mj-lt"/>
              </a:rPr>
              <a:t>If an entity sells a vehicle and receives cash proceeds, we often see this classified as miscellaneous revenue. Reclass is then necessary to move this revenue to Other Financing Sources</a:t>
            </a:r>
          </a:p>
          <a:p>
            <a:pPr marL="1485717" lvl="1" indent="-571500">
              <a:buFont typeface="Arial" panose="020B0604020202020204" pitchFamily="34" charset="0"/>
              <a:buChar char="•"/>
            </a:pPr>
            <a:r>
              <a:rPr lang="en-US" sz="4000" dirty="0">
                <a:latin typeface="+mj-lt"/>
              </a:rPr>
              <a:t>Bond proceeds being deposited into miscellaneous revenue</a:t>
            </a:r>
          </a:p>
          <a:p>
            <a:pPr marL="1485717" lvl="1" indent="-571500">
              <a:buFont typeface="Arial" panose="020B0604020202020204" pitchFamily="34" charset="0"/>
              <a:buChar char="•"/>
            </a:pPr>
            <a:r>
              <a:rPr lang="en-US" sz="4000" dirty="0">
                <a:latin typeface="+mj-lt"/>
              </a:rPr>
              <a:t>Various reimbursements in miscellaneous revenue that should be moved to intergovernmental revenue</a:t>
            </a:r>
          </a:p>
          <a:p>
            <a:pPr lvl="1"/>
            <a:endParaRPr lang="en-US" sz="4000" dirty="0">
              <a:latin typeface="+mj-lt"/>
            </a:endParaRPr>
          </a:p>
          <a:p>
            <a:pPr lvl="1">
              <a:buFont typeface="Wingdings" panose="05000000000000000000" pitchFamily="2" charset="2"/>
              <a:buChar char="Ø"/>
            </a:pPr>
            <a:endParaRPr lang="en-US" sz="4000" dirty="0">
              <a:latin typeface="+mj-lt"/>
            </a:endParaRPr>
          </a:p>
          <a:p>
            <a:pPr lvl="1">
              <a:buFont typeface="Wingdings" panose="05000000000000000000" pitchFamily="2" charset="2"/>
              <a:buChar char="Ø"/>
            </a:pPr>
            <a:endParaRPr lang="en-US" sz="4000" dirty="0">
              <a:latin typeface="+mj-lt"/>
            </a:endParaRPr>
          </a:p>
          <a:p>
            <a:pPr lvl="1">
              <a:buFont typeface="Wingdings" panose="05000000000000000000" pitchFamily="2" charset="2"/>
              <a:buChar char="Ø"/>
            </a:pPr>
            <a:endParaRPr lang="en-US" sz="4000" dirty="0">
              <a:latin typeface="+mj-lt"/>
            </a:endParaRPr>
          </a:p>
          <a:p>
            <a:pPr lvl="1"/>
            <a:endParaRPr lang="en-US" sz="4000" dirty="0">
              <a:latin typeface="+mj-lt"/>
            </a:endParaRPr>
          </a:p>
          <a:p>
            <a:pPr lvl="1"/>
            <a:endParaRPr lang="en-US" sz="4000" dirty="0">
              <a:latin typeface="+mj-lt"/>
            </a:endParaRPr>
          </a:p>
          <a:p>
            <a:pPr lvl="1">
              <a:buFont typeface="Wingdings" panose="05000000000000000000" pitchFamily="2" charset="2"/>
              <a:buChar char="Ø"/>
            </a:pPr>
            <a:endParaRPr lang="en-US" sz="2800" dirty="0">
              <a:latin typeface="+mj-lt"/>
            </a:endParaRPr>
          </a:p>
          <a:p>
            <a:pPr>
              <a:buFont typeface="Wingdings" panose="05000000000000000000" pitchFamily="2" charset="2"/>
              <a:buChar char="Ø"/>
            </a:pPr>
            <a:endParaRPr lang="en-US" sz="2800" dirty="0">
              <a:latin typeface="+mj-lt"/>
            </a:endParaRPr>
          </a:p>
        </p:txBody>
      </p:sp>
    </p:spTree>
    <p:extLst>
      <p:ext uri="{BB962C8B-B14F-4D97-AF65-F5344CB8AC3E}">
        <p14:creationId xmlns:p14="http://schemas.microsoft.com/office/powerpoint/2010/main" val="429410534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307634" y="1271801"/>
            <a:ext cx="17683840" cy="1569660"/>
          </a:xfrm>
          <a:prstGeom prst="rect">
            <a:avLst/>
          </a:prstGeom>
          <a:noFill/>
        </p:spPr>
        <p:txBody>
          <a:bodyPr wrap="square" rtlCol="0">
            <a:spAutoFit/>
          </a:bodyPr>
          <a:lstStyle/>
          <a:p>
            <a:r>
              <a:rPr lang="en-US" sz="9600" spc="300" dirty="0">
                <a:solidFill>
                  <a:schemeClr val="tx2"/>
                </a:solidFill>
                <a:latin typeface="Arial" panose="020B0604020202020204" pitchFamily="34" charset="0"/>
                <a:ea typeface="Nunito" charset="0"/>
                <a:cs typeface="Arial" panose="020B0604020202020204" pitchFamily="34" charset="0"/>
              </a:rPr>
              <a:t>Counties, Cities, &amp; Districts</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07634"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3" y="3529584"/>
            <a:ext cx="19906485" cy="941897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dirty="0">
                <a:latin typeface="+mj-lt"/>
              </a:rPr>
              <a:t>Expenditures:</a:t>
            </a:r>
          </a:p>
          <a:p>
            <a:pPr lvl="1">
              <a:buFont typeface="Wingdings" panose="05000000000000000000" pitchFamily="2" charset="2"/>
              <a:buChar char="Ø"/>
            </a:pPr>
            <a:r>
              <a:rPr lang="en-US" dirty="0">
                <a:latin typeface="+mj-lt"/>
              </a:rPr>
              <a:t>Depending on entity, classifications are presented and categorized by function such as general government, highways and bridges, public safety, conservation of natural resources, and debt service to name a few</a:t>
            </a:r>
          </a:p>
          <a:p>
            <a:pPr lvl="1">
              <a:buFont typeface="Wingdings" panose="05000000000000000000" pitchFamily="2" charset="2"/>
              <a:buChar char="Ø"/>
            </a:pPr>
            <a:r>
              <a:rPr lang="en-US" dirty="0">
                <a:latin typeface="+mj-lt"/>
              </a:rPr>
              <a:t>Some entities may only have one function they classify their expenditures under. For example, a water resource district’s expenses may fall under only conservation of natural resources</a:t>
            </a:r>
          </a:p>
          <a:p>
            <a:pPr marL="914217" lvl="1" indent="0">
              <a:buNone/>
            </a:pPr>
            <a:endParaRPr lang="en-US" dirty="0">
              <a:latin typeface="+mj-lt"/>
            </a:endParaRPr>
          </a:p>
        </p:txBody>
      </p:sp>
      <p:pic>
        <p:nvPicPr>
          <p:cNvPr id="5122" name="Picture 2" descr="Curving little Missouri river at Theodore Roosevelt National Park ...">
            <a:extLst>
              <a:ext uri="{FF2B5EF4-FFF2-40B4-BE49-F238E27FC236}">
                <a16:creationId xmlns:a16="http://schemas.microsoft.com/office/drawing/2014/main" id="{0AC4AEBF-E5DF-5932-8B47-4EE335E03C8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15780" y="7705165"/>
            <a:ext cx="9475694" cy="402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31221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pic>
        <p:nvPicPr>
          <p:cNvPr id="7" name="Picture 6">
            <a:extLst>
              <a:ext uri="{FF2B5EF4-FFF2-40B4-BE49-F238E27FC236}">
                <a16:creationId xmlns:a16="http://schemas.microsoft.com/office/drawing/2014/main" id="{C8571E00-4733-C056-B353-08F614A8B8EE}"/>
              </a:ext>
            </a:extLst>
          </p:cNvPr>
          <p:cNvPicPr>
            <a:picLocks noChangeAspect="1"/>
          </p:cNvPicPr>
          <p:nvPr/>
        </p:nvPicPr>
        <p:blipFill>
          <a:blip r:embed="rId2"/>
          <a:stretch>
            <a:fillRect/>
          </a:stretch>
        </p:blipFill>
        <p:spPr>
          <a:xfrm>
            <a:off x="4873625" y="3606011"/>
            <a:ext cx="11430000" cy="6000750"/>
          </a:xfrm>
          <a:prstGeom prst="rect">
            <a:avLst/>
          </a:prstGeom>
        </p:spPr>
      </p:pic>
      <p:sp>
        <p:nvSpPr>
          <p:cNvPr id="11" name="TextBox 10">
            <a:extLst>
              <a:ext uri="{FF2B5EF4-FFF2-40B4-BE49-F238E27FC236}">
                <a16:creationId xmlns:a16="http://schemas.microsoft.com/office/drawing/2014/main" id="{814660E1-C380-5EF8-5562-CF171AE1297A}"/>
              </a:ext>
            </a:extLst>
          </p:cNvPr>
          <p:cNvSpPr txBox="1"/>
          <p:nvPr/>
        </p:nvSpPr>
        <p:spPr>
          <a:xfrm>
            <a:off x="4873625" y="2167508"/>
            <a:ext cx="12268200" cy="1446550"/>
          </a:xfrm>
          <a:prstGeom prst="rect">
            <a:avLst/>
          </a:prstGeom>
          <a:noFill/>
        </p:spPr>
        <p:txBody>
          <a:bodyPr wrap="square">
            <a:spAutoFit/>
          </a:bodyPr>
          <a:lstStyle/>
          <a:p>
            <a:r>
              <a:rPr lang="en-US" sz="4400" spc="300" dirty="0">
                <a:solidFill>
                  <a:schemeClr val="tx2"/>
                </a:solidFill>
                <a:latin typeface="+mj-lt"/>
              </a:rPr>
              <a:t>What does someone look like right before a corrective entry is made?</a:t>
            </a:r>
            <a:endParaRPr lang="en-US" sz="4400" dirty="0"/>
          </a:p>
        </p:txBody>
      </p:sp>
    </p:spTree>
    <p:extLst>
      <p:ext uri="{BB962C8B-B14F-4D97-AF65-F5344CB8AC3E}">
        <p14:creationId xmlns:p14="http://schemas.microsoft.com/office/powerpoint/2010/main" val="122924562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307634" y="1271801"/>
            <a:ext cx="17683840" cy="1569660"/>
          </a:xfrm>
          <a:prstGeom prst="rect">
            <a:avLst/>
          </a:prstGeom>
          <a:noFill/>
        </p:spPr>
        <p:txBody>
          <a:bodyPr wrap="square" rtlCol="0">
            <a:spAutoFit/>
          </a:bodyPr>
          <a:lstStyle/>
          <a:p>
            <a:r>
              <a:rPr lang="en-US" sz="9600" spc="300" dirty="0">
                <a:solidFill>
                  <a:schemeClr val="tx2"/>
                </a:solidFill>
                <a:latin typeface="Arial" panose="020B0604020202020204" pitchFamily="34" charset="0"/>
                <a:ea typeface="Nunito" charset="0"/>
                <a:cs typeface="Arial" panose="020B0604020202020204" pitchFamily="34" charset="0"/>
              </a:rPr>
              <a:t>Counties, Cities, &amp; Districts</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07634"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3" y="3529584"/>
            <a:ext cx="19906485" cy="941897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dirty="0">
                <a:latin typeface="+mj-lt"/>
              </a:rPr>
              <a:t>Common Reclass Mistakes for Expenses:</a:t>
            </a:r>
          </a:p>
          <a:p>
            <a:pPr lvl="1">
              <a:buFont typeface="Wingdings" panose="05000000000000000000" pitchFamily="2" charset="2"/>
              <a:buChar char="Ø"/>
            </a:pPr>
            <a:r>
              <a:rPr lang="en-US" dirty="0">
                <a:latin typeface="+mj-lt"/>
              </a:rPr>
              <a:t>Debt Service: </a:t>
            </a:r>
          </a:p>
          <a:p>
            <a:pPr lvl="2">
              <a:buFont typeface="Wingdings" panose="05000000000000000000" pitchFamily="2" charset="2"/>
              <a:buChar char="Ø"/>
            </a:pPr>
            <a:r>
              <a:rPr lang="en-US" dirty="0">
                <a:latin typeface="+mj-lt"/>
              </a:rPr>
              <a:t>Common issue is clients classifying annual principal and interest payments in the wrong function. For example, if a County has an excavator that they took a loan out for, the debt payments should be included in the debt service function and not highways and bridges with the other road expenses </a:t>
            </a:r>
          </a:p>
          <a:p>
            <a:pPr lvl="2">
              <a:buFont typeface="Wingdings" panose="05000000000000000000" pitchFamily="2" charset="2"/>
              <a:buChar char="Ø"/>
            </a:pPr>
            <a:r>
              <a:rPr lang="en-US" dirty="0">
                <a:latin typeface="+mj-lt"/>
              </a:rPr>
              <a:t>Potential audit finding </a:t>
            </a:r>
          </a:p>
          <a:p>
            <a:pPr lvl="2">
              <a:buFont typeface="Wingdings" panose="05000000000000000000" pitchFamily="2" charset="2"/>
              <a:buChar char="Ø"/>
            </a:pPr>
            <a:endParaRPr lang="en-US" dirty="0">
              <a:latin typeface="+mj-lt"/>
            </a:endParaRPr>
          </a:p>
          <a:p>
            <a:pPr marL="914217" lvl="1" indent="0">
              <a:buNone/>
            </a:pPr>
            <a:endParaRPr lang="en-US" dirty="0">
              <a:latin typeface="+mj-lt"/>
            </a:endParaRPr>
          </a:p>
        </p:txBody>
      </p:sp>
    </p:spTree>
    <p:extLst>
      <p:ext uri="{BB962C8B-B14F-4D97-AF65-F5344CB8AC3E}">
        <p14:creationId xmlns:p14="http://schemas.microsoft.com/office/powerpoint/2010/main" val="134964337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07634"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3" y="3529584"/>
            <a:ext cx="19906485" cy="941897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217" lvl="1" indent="0">
              <a:buNone/>
            </a:pPr>
            <a:endParaRPr lang="en-US" dirty="0">
              <a:latin typeface="+mj-lt"/>
            </a:endParaRPr>
          </a:p>
        </p:txBody>
      </p:sp>
      <p:pic>
        <p:nvPicPr>
          <p:cNvPr id="6" name="Picture 5">
            <a:extLst>
              <a:ext uri="{FF2B5EF4-FFF2-40B4-BE49-F238E27FC236}">
                <a16:creationId xmlns:a16="http://schemas.microsoft.com/office/drawing/2014/main" id="{FFA2D596-5E6B-3D51-85B9-FB180A94AB6D}"/>
              </a:ext>
            </a:extLst>
          </p:cNvPr>
          <p:cNvPicPr>
            <a:picLocks noChangeAspect="1"/>
          </p:cNvPicPr>
          <p:nvPr/>
        </p:nvPicPr>
        <p:blipFill>
          <a:blip r:embed="rId2"/>
          <a:stretch>
            <a:fillRect/>
          </a:stretch>
        </p:blipFill>
        <p:spPr>
          <a:xfrm>
            <a:off x="6023535" y="2002943"/>
            <a:ext cx="10461811" cy="12132157"/>
          </a:xfrm>
          <a:prstGeom prst="rect">
            <a:avLst/>
          </a:prstGeom>
        </p:spPr>
      </p:pic>
      <p:sp>
        <p:nvSpPr>
          <p:cNvPr id="7" name="TextBox 6">
            <a:extLst>
              <a:ext uri="{FF2B5EF4-FFF2-40B4-BE49-F238E27FC236}">
                <a16:creationId xmlns:a16="http://schemas.microsoft.com/office/drawing/2014/main" id="{27936B97-6E7A-3057-0D9F-BE0BFA252BE0}"/>
              </a:ext>
            </a:extLst>
          </p:cNvPr>
          <p:cNvSpPr txBox="1"/>
          <p:nvPr/>
        </p:nvSpPr>
        <p:spPr>
          <a:xfrm>
            <a:off x="1681728" y="767444"/>
            <a:ext cx="16943294"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Report Example: County</a:t>
            </a:r>
          </a:p>
        </p:txBody>
      </p:sp>
    </p:spTree>
    <p:extLst>
      <p:ext uri="{BB962C8B-B14F-4D97-AF65-F5344CB8AC3E}">
        <p14:creationId xmlns:p14="http://schemas.microsoft.com/office/powerpoint/2010/main" val="1338949880"/>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307634" y="1271801"/>
            <a:ext cx="17683840"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School Districts</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07634"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3" y="3529584"/>
            <a:ext cx="11376209" cy="941897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dirty="0">
                <a:latin typeface="+mn-lt"/>
              </a:rPr>
              <a:t>Revenue:</a:t>
            </a:r>
          </a:p>
          <a:p>
            <a:pPr lvl="1">
              <a:buFont typeface="Wingdings" panose="05000000000000000000" pitchFamily="2" charset="2"/>
              <a:buChar char="Ø"/>
            </a:pPr>
            <a:r>
              <a:rPr lang="en-US" dirty="0">
                <a:latin typeface="+mn-lt"/>
              </a:rPr>
              <a:t>Similar sources as the other entities, but classifications are different </a:t>
            </a:r>
          </a:p>
          <a:p>
            <a:pPr lvl="1">
              <a:buFont typeface="Wingdings" panose="05000000000000000000" pitchFamily="2" charset="2"/>
              <a:buChar char="Ø"/>
            </a:pPr>
            <a:r>
              <a:rPr lang="en-US" dirty="0">
                <a:latin typeface="+mn-lt"/>
              </a:rPr>
              <a:t>Common classifications sources are Local, State, Federal, and Other</a:t>
            </a:r>
          </a:p>
          <a:p>
            <a:pPr lvl="1">
              <a:buFont typeface="Wingdings" panose="05000000000000000000" pitchFamily="2" charset="2"/>
              <a:buChar char="Ø"/>
            </a:pPr>
            <a:r>
              <a:rPr lang="en-US" dirty="0">
                <a:latin typeface="+mn-lt"/>
              </a:rPr>
              <a:t>Local Sources are derived from tax collections</a:t>
            </a:r>
          </a:p>
          <a:p>
            <a:pPr lvl="1">
              <a:buFont typeface="Wingdings" panose="05000000000000000000" pitchFamily="2" charset="2"/>
              <a:buChar char="Ø"/>
            </a:pPr>
            <a:r>
              <a:rPr lang="en-US" dirty="0">
                <a:latin typeface="+mn-lt"/>
              </a:rPr>
              <a:t>Federal and State Sources is made up of intergovernmental revenue from federal or state governments</a:t>
            </a:r>
          </a:p>
          <a:p>
            <a:pPr lvl="1">
              <a:buFont typeface="Wingdings" panose="05000000000000000000" pitchFamily="2" charset="2"/>
              <a:buChar char="Ø"/>
            </a:pPr>
            <a:r>
              <a:rPr lang="en-US" dirty="0">
                <a:latin typeface="+mn-lt"/>
              </a:rPr>
              <a:t>Other Sources are comparable to miscellaneous revenues</a:t>
            </a:r>
          </a:p>
          <a:p>
            <a:pPr marL="914217" lvl="1" indent="0">
              <a:buNone/>
            </a:pPr>
            <a:endParaRPr lang="en-US" dirty="0">
              <a:latin typeface="+mj-lt"/>
            </a:endParaRPr>
          </a:p>
        </p:txBody>
      </p:sp>
      <p:pic>
        <p:nvPicPr>
          <p:cNvPr id="6146" name="Picture 2">
            <a:extLst>
              <a:ext uri="{FF2B5EF4-FFF2-40B4-BE49-F238E27FC236}">
                <a16:creationId xmlns:a16="http://schemas.microsoft.com/office/drawing/2014/main" id="{8AD6D269-8901-F982-1129-E9AC03FCD9D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912717" y="4213288"/>
            <a:ext cx="10009748" cy="625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6560"/>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307634" y="1271801"/>
            <a:ext cx="17683840"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School Districts</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07634"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3" y="3529584"/>
            <a:ext cx="19906485" cy="941897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dirty="0">
                <a:latin typeface="+mj-lt"/>
              </a:rPr>
              <a:t>Expenses:</a:t>
            </a:r>
          </a:p>
          <a:p>
            <a:pPr lvl="1">
              <a:buFont typeface="Wingdings" panose="05000000000000000000" pitchFamily="2" charset="2"/>
              <a:buChar char="Ø"/>
            </a:pPr>
            <a:r>
              <a:rPr lang="en-US" dirty="0">
                <a:latin typeface="+mj-lt"/>
              </a:rPr>
              <a:t>Classifications are by program</a:t>
            </a:r>
          </a:p>
          <a:p>
            <a:pPr lvl="1">
              <a:buFont typeface="Wingdings" panose="05000000000000000000" pitchFamily="2" charset="2"/>
              <a:buChar char="Ø"/>
            </a:pPr>
            <a:r>
              <a:rPr lang="en-US" dirty="0">
                <a:latin typeface="+mj-lt"/>
              </a:rPr>
              <a:t>Common classifications are Regular Instruction, Federal Programs, District Wide Services, Administration, and Transportation</a:t>
            </a:r>
          </a:p>
          <a:p>
            <a:pPr lvl="1">
              <a:buFont typeface="Wingdings" panose="05000000000000000000" pitchFamily="2" charset="2"/>
              <a:buChar char="Ø"/>
            </a:pPr>
            <a:r>
              <a:rPr lang="en-US" dirty="0">
                <a:latin typeface="+mj-lt"/>
              </a:rPr>
              <a:t>It is up to the financial statement preparer to properly record expenditures in the proper programs when completing the basic financial statements</a:t>
            </a:r>
          </a:p>
          <a:p>
            <a:pPr lvl="1">
              <a:buFont typeface="Wingdings" panose="05000000000000000000" pitchFamily="2" charset="2"/>
              <a:buChar char="Ø"/>
            </a:pPr>
            <a:r>
              <a:rPr lang="en-US" dirty="0">
                <a:latin typeface="+mj-lt"/>
              </a:rPr>
              <a:t>Audit Finding could be possible if a reclass is needed during the audit</a:t>
            </a:r>
          </a:p>
          <a:p>
            <a:pPr marL="914217" lvl="1" indent="0">
              <a:buNone/>
            </a:pPr>
            <a:endParaRPr lang="en-US" dirty="0">
              <a:latin typeface="+mj-lt"/>
            </a:endParaRPr>
          </a:p>
        </p:txBody>
      </p:sp>
    </p:spTree>
    <p:extLst>
      <p:ext uri="{BB962C8B-B14F-4D97-AF65-F5344CB8AC3E}">
        <p14:creationId xmlns:p14="http://schemas.microsoft.com/office/powerpoint/2010/main" val="117115472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307634" y="1271801"/>
            <a:ext cx="17683840"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School Districts</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07634"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3" y="3529584"/>
            <a:ext cx="19906485" cy="941897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dirty="0">
                <a:latin typeface="+mj-lt"/>
              </a:rPr>
              <a:t>Common Reclasses:</a:t>
            </a:r>
          </a:p>
          <a:p>
            <a:pPr lvl="1">
              <a:buFont typeface="Wingdings" panose="05000000000000000000" pitchFamily="2" charset="2"/>
              <a:buChar char="Ø"/>
            </a:pPr>
            <a:r>
              <a:rPr lang="en-US" dirty="0">
                <a:latin typeface="+mj-lt"/>
              </a:rPr>
              <a:t>Revenues:</a:t>
            </a:r>
          </a:p>
          <a:p>
            <a:pPr lvl="2">
              <a:buFont typeface="Wingdings" panose="05000000000000000000" pitchFamily="2" charset="2"/>
              <a:buChar char="Ø"/>
            </a:pPr>
            <a:r>
              <a:rPr lang="en-US" dirty="0">
                <a:latin typeface="+mj-lt"/>
              </a:rPr>
              <a:t>Just like miscellaneous revenue, Other Sources is not a catch-all</a:t>
            </a:r>
          </a:p>
          <a:p>
            <a:pPr lvl="2">
              <a:buFont typeface="Wingdings" panose="05000000000000000000" pitchFamily="2" charset="2"/>
              <a:buChar char="Ø"/>
            </a:pPr>
            <a:r>
              <a:rPr lang="en-US" dirty="0">
                <a:latin typeface="+mj-lt"/>
              </a:rPr>
              <a:t>Federal grants being recorded in Other or State Sources or vice versa</a:t>
            </a:r>
          </a:p>
          <a:p>
            <a:pPr lvl="2">
              <a:buFont typeface="Wingdings" panose="05000000000000000000" pitchFamily="2" charset="2"/>
              <a:buChar char="Ø"/>
            </a:pPr>
            <a:r>
              <a:rPr lang="en-US" dirty="0">
                <a:latin typeface="+mj-lt"/>
              </a:rPr>
              <a:t>Debt issuances being recorded with Other Sources and not Other Financing Sources.</a:t>
            </a:r>
          </a:p>
          <a:p>
            <a:pPr lvl="1">
              <a:buFont typeface="Wingdings" panose="05000000000000000000" pitchFamily="2" charset="2"/>
              <a:buChar char="Ø"/>
            </a:pPr>
            <a:r>
              <a:rPr lang="en-US" dirty="0">
                <a:latin typeface="+mj-lt"/>
              </a:rPr>
              <a:t> Expenses:</a:t>
            </a:r>
          </a:p>
          <a:p>
            <a:pPr lvl="2">
              <a:buFont typeface="Wingdings" panose="05000000000000000000" pitchFamily="2" charset="2"/>
              <a:buChar char="Ø"/>
            </a:pPr>
            <a:r>
              <a:rPr lang="en-US" dirty="0">
                <a:latin typeface="+mj-lt"/>
              </a:rPr>
              <a:t>Debt payments being included with Transportation or District Wide Services and not Debt Service</a:t>
            </a:r>
          </a:p>
          <a:p>
            <a:pPr lvl="2">
              <a:buFont typeface="Wingdings" panose="05000000000000000000" pitchFamily="2" charset="2"/>
              <a:buChar char="Ø"/>
            </a:pPr>
            <a:r>
              <a:rPr lang="en-US" dirty="0">
                <a:latin typeface="+mj-lt"/>
              </a:rPr>
              <a:t>Other Program expenses being reclassed to more program-specific</a:t>
            </a:r>
          </a:p>
          <a:p>
            <a:pPr lvl="2">
              <a:buFont typeface="Wingdings" panose="05000000000000000000" pitchFamily="2" charset="2"/>
              <a:buChar char="Ø"/>
            </a:pPr>
            <a:endParaRPr lang="en-US" dirty="0">
              <a:latin typeface="+mj-lt"/>
            </a:endParaRPr>
          </a:p>
          <a:p>
            <a:pPr lvl="1">
              <a:buFont typeface="Wingdings" panose="05000000000000000000" pitchFamily="2" charset="2"/>
              <a:buChar char="Ø"/>
            </a:pPr>
            <a:endParaRPr lang="en-US" dirty="0">
              <a:latin typeface="+mj-lt"/>
            </a:endParaRPr>
          </a:p>
        </p:txBody>
      </p:sp>
    </p:spTree>
    <p:extLst>
      <p:ext uri="{BB962C8B-B14F-4D97-AF65-F5344CB8AC3E}">
        <p14:creationId xmlns:p14="http://schemas.microsoft.com/office/powerpoint/2010/main" val="17157830"/>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07634"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3" y="3529584"/>
            <a:ext cx="19906485" cy="941897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2">
              <a:buFont typeface="Wingdings" panose="05000000000000000000" pitchFamily="2" charset="2"/>
              <a:buChar char="Ø"/>
            </a:pPr>
            <a:endParaRPr lang="en-US" dirty="0">
              <a:latin typeface="+mj-lt"/>
            </a:endParaRPr>
          </a:p>
          <a:p>
            <a:pPr lvl="1">
              <a:buFont typeface="Wingdings" panose="05000000000000000000" pitchFamily="2" charset="2"/>
              <a:buChar char="Ø"/>
            </a:pPr>
            <a:endParaRPr lang="en-US" dirty="0">
              <a:latin typeface="+mj-lt"/>
            </a:endParaRPr>
          </a:p>
        </p:txBody>
      </p:sp>
      <p:pic>
        <p:nvPicPr>
          <p:cNvPr id="6" name="Picture 5">
            <a:extLst>
              <a:ext uri="{FF2B5EF4-FFF2-40B4-BE49-F238E27FC236}">
                <a16:creationId xmlns:a16="http://schemas.microsoft.com/office/drawing/2014/main" id="{B02E1119-4EA8-81DD-8D95-1B3A590654D3}"/>
              </a:ext>
            </a:extLst>
          </p:cNvPr>
          <p:cNvPicPr>
            <a:picLocks noChangeAspect="1"/>
          </p:cNvPicPr>
          <p:nvPr/>
        </p:nvPicPr>
        <p:blipFill>
          <a:blip r:embed="rId2"/>
          <a:stretch>
            <a:fillRect/>
          </a:stretch>
        </p:blipFill>
        <p:spPr>
          <a:xfrm>
            <a:off x="4978905" y="1226641"/>
            <a:ext cx="13326880" cy="12846956"/>
          </a:xfrm>
          <a:prstGeom prst="rect">
            <a:avLst/>
          </a:prstGeom>
        </p:spPr>
      </p:pic>
      <p:sp>
        <p:nvSpPr>
          <p:cNvPr id="9" name="TextBox 8">
            <a:extLst>
              <a:ext uri="{FF2B5EF4-FFF2-40B4-BE49-F238E27FC236}">
                <a16:creationId xmlns:a16="http://schemas.microsoft.com/office/drawing/2014/main" id="{6C05A291-465E-E7BF-39B5-22C3404B092A}"/>
              </a:ext>
            </a:extLst>
          </p:cNvPr>
          <p:cNvSpPr txBox="1"/>
          <p:nvPr/>
        </p:nvSpPr>
        <p:spPr>
          <a:xfrm>
            <a:off x="1008529" y="457200"/>
            <a:ext cx="1524896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Report Example: School District</a:t>
            </a:r>
          </a:p>
        </p:txBody>
      </p:sp>
    </p:spTree>
    <p:extLst>
      <p:ext uri="{BB962C8B-B14F-4D97-AF65-F5344CB8AC3E}">
        <p14:creationId xmlns:p14="http://schemas.microsoft.com/office/powerpoint/2010/main" val="2440072786"/>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4916667" y="3587621"/>
            <a:ext cx="18065827"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Capital Assets</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grpSp>
        <p:nvGrpSpPr>
          <p:cNvPr id="11" name="Group 10">
            <a:extLst>
              <a:ext uri="{FF2B5EF4-FFF2-40B4-BE49-F238E27FC236}">
                <a16:creationId xmlns:a16="http://schemas.microsoft.com/office/drawing/2014/main" id="{D76655EA-C9CF-B237-FD31-284738D1BF20}"/>
              </a:ext>
            </a:extLst>
          </p:cNvPr>
          <p:cNvGrpSpPr/>
          <p:nvPr/>
        </p:nvGrpSpPr>
        <p:grpSpPr>
          <a:xfrm>
            <a:off x="-100744" y="4477832"/>
            <a:ext cx="4092370" cy="4233061"/>
            <a:chOff x="-858390" y="4477832"/>
            <a:chExt cx="4092370" cy="4233061"/>
          </a:xfrm>
        </p:grpSpPr>
        <p:sp>
          <p:nvSpPr>
            <p:cNvPr id="12" name="Freeform 5">
              <a:extLst>
                <a:ext uri="{FF2B5EF4-FFF2-40B4-BE49-F238E27FC236}">
                  <a16:creationId xmlns:a16="http://schemas.microsoft.com/office/drawing/2014/main" id="{87288A9D-728A-8254-F846-0EE3EFF56B42}"/>
                </a:ext>
              </a:extLst>
            </p:cNvPr>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dirty="0">
                <a:latin typeface="Nunito Light" charset="0"/>
              </a:endParaRPr>
            </a:p>
          </p:txBody>
        </p:sp>
        <p:sp>
          <p:nvSpPr>
            <p:cNvPr id="14" name="Freeform 6">
              <a:extLst>
                <a:ext uri="{FF2B5EF4-FFF2-40B4-BE49-F238E27FC236}">
                  <a16:creationId xmlns:a16="http://schemas.microsoft.com/office/drawing/2014/main" id="{20F13AA2-76CA-CA8F-A031-815F9C7157CC}"/>
                </a:ext>
              </a:extLst>
            </p:cNvPr>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5" name="Freeform 7">
              <a:extLst>
                <a:ext uri="{FF2B5EF4-FFF2-40B4-BE49-F238E27FC236}">
                  <a16:creationId xmlns:a16="http://schemas.microsoft.com/office/drawing/2014/main" id="{789B9BDA-3406-C24B-4BA7-648927C50735}"/>
                </a:ext>
              </a:extLst>
            </p:cNvPr>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6" name="Freeform 8">
              <a:extLst>
                <a:ext uri="{FF2B5EF4-FFF2-40B4-BE49-F238E27FC236}">
                  <a16:creationId xmlns:a16="http://schemas.microsoft.com/office/drawing/2014/main" id="{EF1FB145-4EA9-0DE0-3C5E-396FB874B1BE}"/>
                </a:ext>
              </a:extLst>
            </p:cNvPr>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grpSp>
      <p:pic>
        <p:nvPicPr>
          <p:cNvPr id="7170" name="Picture 2" descr="Three Caterpillar® Motor Graders Offer More Powerful and Efficient ...">
            <a:extLst>
              <a:ext uri="{FF2B5EF4-FFF2-40B4-BE49-F238E27FC236}">
                <a16:creationId xmlns:a16="http://schemas.microsoft.com/office/drawing/2014/main" id="{6E35BDA9-7A9E-B740-C1C0-C0F87A1730A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24401" y="6755244"/>
            <a:ext cx="9117105" cy="505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43711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1A554-B45F-4FEA-95ED-9E2AA720A0C7}"/>
              </a:ext>
            </a:extLst>
          </p:cNvPr>
          <p:cNvSpPr txBox="1"/>
          <p:nvPr/>
        </p:nvSpPr>
        <p:spPr>
          <a:xfrm>
            <a:off x="1600202" y="1271801"/>
            <a:ext cx="19323421"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Capital Assets: Common Issues</a:t>
            </a:r>
          </a:p>
        </p:txBody>
      </p:sp>
      <p:sp>
        <p:nvSpPr>
          <p:cNvPr id="5" name="Rectangle 4">
            <a:extLst>
              <a:ext uri="{FF2B5EF4-FFF2-40B4-BE49-F238E27FC236}">
                <a16:creationId xmlns:a16="http://schemas.microsoft.com/office/drawing/2014/main" id="{86E8346E-8C79-44D7-91AB-13C221883763}"/>
              </a:ext>
            </a:extLst>
          </p:cNvPr>
          <p:cNvSpPr/>
          <p:nvPr/>
        </p:nvSpPr>
        <p:spPr>
          <a:xfrm>
            <a:off x="1600202" y="3210847"/>
            <a:ext cx="17438324" cy="8525411"/>
          </a:xfrm>
          <a:prstGeom prst="rect">
            <a:avLst/>
          </a:prstGeom>
        </p:spPr>
        <p:txBody>
          <a:bodyPr wrap="square">
            <a:spAutoFit/>
          </a:bodyPr>
          <a:lstStyle/>
          <a:p>
            <a:pPr marL="1485717" lvl="1" indent="-571500" algn="just">
              <a:buFont typeface="Wingdings" panose="05000000000000000000" pitchFamily="2" charset="2"/>
              <a:buChar char="Ø"/>
            </a:pPr>
            <a:r>
              <a:rPr lang="en-US" sz="4000" dirty="0"/>
              <a:t>Auditee does not maintain capital asset listing</a:t>
            </a:r>
          </a:p>
          <a:p>
            <a:pPr marL="2399934" lvl="2" indent="-571500" algn="just">
              <a:buFont typeface="Wingdings" panose="05000000000000000000" pitchFamily="2" charset="2"/>
              <a:buChar char="Ø"/>
            </a:pPr>
            <a:r>
              <a:rPr lang="en-US" sz="4000" dirty="0"/>
              <a:t>Over relying on Auditor </a:t>
            </a:r>
          </a:p>
          <a:p>
            <a:pPr marL="2399934" lvl="2" indent="-571500" algn="just">
              <a:buFont typeface="Wingdings" panose="05000000000000000000" pitchFamily="2" charset="2"/>
              <a:buChar char="Ø"/>
            </a:pPr>
            <a:r>
              <a:rPr lang="en-US" sz="4000" dirty="0"/>
              <a:t>Switching Auditors</a:t>
            </a:r>
          </a:p>
          <a:p>
            <a:pPr marL="2399934" lvl="2" indent="-571500" algn="just">
              <a:buFont typeface="Wingdings" panose="05000000000000000000" pitchFamily="2" charset="2"/>
              <a:buChar char="Ø"/>
            </a:pPr>
            <a:r>
              <a:rPr lang="en-US" sz="4000" dirty="0"/>
              <a:t>Potential Audit Finding and Opinion Modification</a:t>
            </a:r>
          </a:p>
          <a:p>
            <a:pPr lvl="1" algn="just"/>
            <a:endParaRPr lang="en-US" sz="4000" dirty="0"/>
          </a:p>
          <a:p>
            <a:pPr marL="1485717" lvl="1" indent="-571500" algn="just">
              <a:buFont typeface="Wingdings" panose="05000000000000000000" pitchFamily="2" charset="2"/>
              <a:buChar char="Ø"/>
            </a:pPr>
            <a:r>
              <a:rPr lang="en-US" sz="4000" dirty="0"/>
              <a:t>Missing Capital Assets or not following Policy</a:t>
            </a:r>
          </a:p>
          <a:p>
            <a:pPr marL="2399934" lvl="2" indent="-571500" algn="just">
              <a:buFont typeface="Wingdings" panose="05000000000000000000" pitchFamily="2" charset="2"/>
              <a:buChar char="Ø"/>
            </a:pPr>
            <a:r>
              <a:rPr lang="en-US" sz="4000" dirty="0"/>
              <a:t>If listing is not maintained frequently, assets can be missed</a:t>
            </a:r>
          </a:p>
          <a:p>
            <a:pPr marL="2399934" lvl="2" indent="-571500" algn="just">
              <a:buFont typeface="Wingdings" panose="05000000000000000000" pitchFamily="2" charset="2"/>
              <a:buChar char="Ø"/>
            </a:pPr>
            <a:r>
              <a:rPr lang="en-US" sz="4000" dirty="0"/>
              <a:t>Potential Audit Finding</a:t>
            </a:r>
          </a:p>
          <a:p>
            <a:pPr marL="2399934" lvl="2" indent="-571500" algn="just">
              <a:buFont typeface="Wingdings" panose="05000000000000000000" pitchFamily="2" charset="2"/>
              <a:buChar char="Ø"/>
            </a:pPr>
            <a:r>
              <a:rPr lang="en-US" sz="4000" dirty="0"/>
              <a:t>Not following policy, threshold for capitalizing is often any asset over $5,000</a:t>
            </a:r>
          </a:p>
          <a:p>
            <a:pPr marL="1485717" lvl="1" indent="-571500" algn="just">
              <a:buFont typeface="Wingdings" panose="05000000000000000000" pitchFamily="2" charset="2"/>
              <a:buChar char="Ø"/>
            </a:pPr>
            <a:endParaRPr lang="en-US" sz="4000" dirty="0"/>
          </a:p>
          <a:p>
            <a:pPr lvl="1" algn="just"/>
            <a:endParaRPr lang="en-US" b="1" dirty="0"/>
          </a:p>
          <a:p>
            <a:pPr marL="1485717" lvl="1" indent="-571500" algn="just">
              <a:buFont typeface="Wingdings" panose="05000000000000000000" pitchFamily="2" charset="2"/>
              <a:buChar char="Ø"/>
            </a:pPr>
            <a:endParaRPr lang="en-US" b="1" dirty="0"/>
          </a:p>
          <a:p>
            <a:pPr marL="571500" indent="-571500" algn="just">
              <a:buFont typeface="Wingdings" panose="05000000000000000000" pitchFamily="2" charset="2"/>
              <a:buChar char="Ø"/>
            </a:pPr>
            <a:endParaRPr lang="en-US" dirty="0"/>
          </a:p>
        </p:txBody>
      </p:sp>
    </p:spTree>
    <p:extLst>
      <p:ext uri="{BB962C8B-B14F-4D97-AF65-F5344CB8AC3E}">
        <p14:creationId xmlns:p14="http://schemas.microsoft.com/office/powerpoint/2010/main" val="414943028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1A554-B45F-4FEA-95ED-9E2AA720A0C7}"/>
              </a:ext>
            </a:extLst>
          </p:cNvPr>
          <p:cNvSpPr txBox="1"/>
          <p:nvPr/>
        </p:nvSpPr>
        <p:spPr>
          <a:xfrm>
            <a:off x="1600202" y="1271801"/>
            <a:ext cx="19323421"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Capital Assets: Common Issues</a:t>
            </a:r>
          </a:p>
        </p:txBody>
      </p:sp>
      <p:sp>
        <p:nvSpPr>
          <p:cNvPr id="5" name="Rectangle 4">
            <a:extLst>
              <a:ext uri="{FF2B5EF4-FFF2-40B4-BE49-F238E27FC236}">
                <a16:creationId xmlns:a16="http://schemas.microsoft.com/office/drawing/2014/main" id="{86E8346E-8C79-44D7-91AB-13C221883763}"/>
              </a:ext>
            </a:extLst>
          </p:cNvPr>
          <p:cNvSpPr/>
          <p:nvPr/>
        </p:nvSpPr>
        <p:spPr>
          <a:xfrm>
            <a:off x="1600202" y="3210847"/>
            <a:ext cx="17438324" cy="9140964"/>
          </a:xfrm>
          <a:prstGeom prst="rect">
            <a:avLst/>
          </a:prstGeom>
        </p:spPr>
        <p:txBody>
          <a:bodyPr wrap="square">
            <a:spAutoFit/>
          </a:bodyPr>
          <a:lstStyle/>
          <a:p>
            <a:pPr marL="1485717" lvl="1" indent="-571500" algn="just">
              <a:buFont typeface="Wingdings" panose="05000000000000000000" pitchFamily="2" charset="2"/>
              <a:buChar char="Ø"/>
            </a:pPr>
            <a:r>
              <a:rPr lang="en-US" sz="4000" dirty="0"/>
              <a:t>Auditee does not track infrastructure or improvement projects</a:t>
            </a:r>
          </a:p>
          <a:p>
            <a:pPr marL="2399934" lvl="2" indent="-571500" algn="just">
              <a:buFont typeface="Wingdings" panose="05000000000000000000" pitchFamily="2" charset="2"/>
              <a:buChar char="Ø"/>
            </a:pPr>
            <a:r>
              <a:rPr lang="en-US" sz="4000" dirty="0"/>
              <a:t>Potentially missing projects</a:t>
            </a:r>
          </a:p>
          <a:p>
            <a:pPr marL="2399934" lvl="2" indent="-571500" algn="just">
              <a:buFont typeface="Wingdings" panose="05000000000000000000" pitchFamily="2" charset="2"/>
              <a:buChar char="Ø"/>
            </a:pPr>
            <a:r>
              <a:rPr lang="en-US" sz="4000" dirty="0"/>
              <a:t>Auditor will request support to determine CIP amounts</a:t>
            </a:r>
          </a:p>
          <a:p>
            <a:pPr marL="2399934" lvl="2" indent="-571500" algn="just">
              <a:buFont typeface="Wingdings" panose="05000000000000000000" pitchFamily="2" charset="2"/>
              <a:buChar char="Ø"/>
            </a:pPr>
            <a:endParaRPr lang="en-US" sz="4000" dirty="0"/>
          </a:p>
          <a:p>
            <a:pPr marL="1485717" lvl="1" indent="-571500" algn="just">
              <a:buFont typeface="Wingdings" panose="05000000000000000000" pitchFamily="2" charset="2"/>
              <a:buChar char="Ø"/>
            </a:pPr>
            <a:r>
              <a:rPr lang="en-US" sz="4000" dirty="0"/>
              <a:t>Auditee does not bid out large assets or projects</a:t>
            </a:r>
          </a:p>
          <a:p>
            <a:pPr marL="2399934" lvl="2" indent="-571500" algn="just">
              <a:buFont typeface="Wingdings" panose="05000000000000000000" pitchFamily="2" charset="2"/>
              <a:buChar char="Ø"/>
            </a:pPr>
            <a:r>
              <a:rPr lang="en-US" sz="4000" dirty="0"/>
              <a:t>Potential violation of state law</a:t>
            </a:r>
          </a:p>
          <a:p>
            <a:pPr marL="2399934" lvl="2" indent="-571500" algn="just">
              <a:buFont typeface="Wingdings" panose="05000000000000000000" pitchFamily="2" charset="2"/>
              <a:buChar char="Ø"/>
            </a:pPr>
            <a:r>
              <a:rPr lang="en-US" sz="4000" dirty="0"/>
              <a:t>Potential losses by not exploring options</a:t>
            </a:r>
          </a:p>
          <a:p>
            <a:pPr lvl="2" algn="just"/>
            <a:endParaRPr lang="en-US" sz="4000" dirty="0"/>
          </a:p>
          <a:p>
            <a:pPr marL="1485717" lvl="1" indent="-571500" algn="just">
              <a:buFont typeface="Wingdings" panose="05000000000000000000" pitchFamily="2" charset="2"/>
              <a:buChar char="Ø"/>
            </a:pPr>
            <a:r>
              <a:rPr lang="en-US" sz="4000" dirty="0"/>
              <a:t>Auditee does not maintain support </a:t>
            </a:r>
          </a:p>
          <a:p>
            <a:pPr marL="2399934" lvl="2" indent="-571500" algn="just">
              <a:buFont typeface="Wingdings" panose="05000000000000000000" pitchFamily="2" charset="2"/>
              <a:buChar char="Ø"/>
            </a:pPr>
            <a:r>
              <a:rPr lang="en-US" sz="4000" dirty="0"/>
              <a:t>Missing invoices for purchases of assets</a:t>
            </a:r>
          </a:p>
          <a:p>
            <a:pPr marL="2399934" lvl="2" indent="-571500" algn="just">
              <a:buFont typeface="Wingdings" panose="05000000000000000000" pitchFamily="2" charset="2"/>
              <a:buChar char="Ø"/>
            </a:pPr>
            <a:r>
              <a:rPr lang="en-US" sz="4000" dirty="0"/>
              <a:t>Missing titles and other supporting documentation</a:t>
            </a:r>
          </a:p>
          <a:p>
            <a:pPr marL="2399934" lvl="2" indent="-571500" algn="just">
              <a:buFont typeface="Wingdings" panose="05000000000000000000" pitchFamily="2" charset="2"/>
              <a:buChar char="Ø"/>
            </a:pPr>
            <a:r>
              <a:rPr lang="en-US" sz="4000" dirty="0"/>
              <a:t>Missing insurance coverage</a:t>
            </a:r>
          </a:p>
          <a:p>
            <a:pPr lvl="1" algn="just"/>
            <a:endParaRPr lang="en-US" b="1" dirty="0"/>
          </a:p>
          <a:p>
            <a:pPr marL="1485717" lvl="1" indent="-571500" algn="just">
              <a:buFont typeface="Wingdings" panose="05000000000000000000" pitchFamily="2" charset="2"/>
              <a:buChar char="Ø"/>
            </a:pPr>
            <a:endParaRPr lang="en-US" b="1" dirty="0"/>
          </a:p>
          <a:p>
            <a:pPr marL="571500" indent="-571500" algn="just">
              <a:buFont typeface="Wingdings" panose="05000000000000000000" pitchFamily="2" charset="2"/>
              <a:buChar char="Ø"/>
            </a:pPr>
            <a:endParaRPr lang="en-US" dirty="0"/>
          </a:p>
        </p:txBody>
      </p:sp>
    </p:spTree>
    <p:extLst>
      <p:ext uri="{BB962C8B-B14F-4D97-AF65-F5344CB8AC3E}">
        <p14:creationId xmlns:p14="http://schemas.microsoft.com/office/powerpoint/2010/main" val="427328354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222912-D407-4CF2-BC99-379A70495C7E}"/>
              </a:ext>
            </a:extLst>
          </p:cNvPr>
          <p:cNvSpPr txBox="1"/>
          <p:nvPr/>
        </p:nvSpPr>
        <p:spPr>
          <a:xfrm>
            <a:off x="1600203" y="1271801"/>
            <a:ext cx="18301444"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Capital Assets: Tips and Tricks</a:t>
            </a:r>
          </a:p>
        </p:txBody>
      </p:sp>
      <p:sp>
        <p:nvSpPr>
          <p:cNvPr id="4" name="Rectangle 3">
            <a:extLst>
              <a:ext uri="{FF2B5EF4-FFF2-40B4-BE49-F238E27FC236}">
                <a16:creationId xmlns:a16="http://schemas.microsoft.com/office/drawing/2014/main" id="{C81925E6-1B4F-4D71-A264-1DF6D271A08C}"/>
              </a:ext>
            </a:extLst>
          </p:cNvPr>
          <p:cNvSpPr/>
          <p:nvPr/>
        </p:nvSpPr>
        <p:spPr>
          <a:xfrm>
            <a:off x="2418558" y="2995459"/>
            <a:ext cx="16047130" cy="5632311"/>
          </a:xfrm>
          <a:prstGeom prst="rect">
            <a:avLst/>
          </a:prstGeom>
        </p:spPr>
        <p:txBody>
          <a:bodyPr wrap="square">
            <a:spAutoFit/>
          </a:bodyPr>
          <a:lstStyle/>
          <a:p>
            <a:pPr algn="just"/>
            <a:endParaRPr lang="en-US" sz="4400" dirty="0"/>
          </a:p>
          <a:p>
            <a:pPr marL="571500" indent="-571500" algn="just">
              <a:buFont typeface="Wingdings" panose="05000000000000000000" pitchFamily="2" charset="2"/>
              <a:buChar char="Ø"/>
            </a:pPr>
            <a:r>
              <a:rPr lang="en-US" sz="4000" dirty="0"/>
              <a:t>Maintain Listing</a:t>
            </a:r>
          </a:p>
          <a:p>
            <a:pPr marL="1485717" lvl="1" indent="-571500" algn="just">
              <a:buFont typeface="Wingdings" panose="05000000000000000000" pitchFamily="2" charset="2"/>
              <a:buChar char="Ø"/>
            </a:pPr>
            <a:r>
              <a:rPr lang="en-US" sz="4000" dirty="0"/>
              <a:t>Request from Auditor and start maintaining</a:t>
            </a:r>
          </a:p>
          <a:p>
            <a:pPr marL="1485717" lvl="1" indent="-571500" algn="just">
              <a:buFont typeface="Wingdings" panose="05000000000000000000" pitchFamily="2" charset="2"/>
              <a:buChar char="Ø"/>
            </a:pPr>
            <a:r>
              <a:rPr lang="en-US" sz="4000" dirty="0"/>
              <a:t>Can reconcile to Auditor’s listing</a:t>
            </a:r>
          </a:p>
          <a:p>
            <a:pPr lvl="1" algn="just"/>
            <a:endParaRPr lang="en-US" sz="4000" dirty="0"/>
          </a:p>
          <a:p>
            <a:pPr marL="571500" indent="-571500" algn="just">
              <a:buFont typeface="Wingdings" panose="05000000000000000000" pitchFamily="2" charset="2"/>
              <a:buChar char="Ø"/>
            </a:pPr>
            <a:r>
              <a:rPr lang="en-US" sz="4000" dirty="0"/>
              <a:t>Maintain Support and Documentation</a:t>
            </a:r>
          </a:p>
          <a:p>
            <a:pPr marL="1485717" lvl="1" indent="-571500" algn="just">
              <a:buFont typeface="Wingdings" panose="05000000000000000000" pitchFamily="2" charset="2"/>
              <a:buChar char="Ø"/>
            </a:pPr>
            <a:r>
              <a:rPr lang="en-US" sz="4000" dirty="0"/>
              <a:t>Auditors will always request support for invoices and various projects</a:t>
            </a:r>
          </a:p>
          <a:p>
            <a:pPr algn="just"/>
            <a:endParaRPr lang="en-US" dirty="0"/>
          </a:p>
        </p:txBody>
      </p:sp>
    </p:spTree>
    <p:extLst>
      <p:ext uri="{BB962C8B-B14F-4D97-AF65-F5344CB8AC3E}">
        <p14:creationId xmlns:p14="http://schemas.microsoft.com/office/powerpoint/2010/main" val="183622211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211929" y="1006741"/>
            <a:ext cx="17683840"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What is a Corrective Entry?</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2" y="3493008"/>
            <a:ext cx="18491198" cy="775411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mj-lt"/>
            </a:endParaRPr>
          </a:p>
          <a:p>
            <a:pPr lvl="2">
              <a:buFont typeface="Wingdings" panose="05000000000000000000" pitchFamily="2" charset="2"/>
              <a:buChar char="Ø"/>
            </a:pPr>
            <a:endParaRPr lang="en-US" dirty="0">
              <a:latin typeface="+mj-lt"/>
            </a:endParaRPr>
          </a:p>
          <a:p>
            <a:pPr lvl="2">
              <a:buFont typeface="Wingdings" panose="05000000000000000000" pitchFamily="2" charset="2"/>
              <a:buChar char="Ø"/>
            </a:pPr>
            <a:endParaRPr lang="en-US" dirty="0">
              <a:latin typeface="+mj-lt"/>
            </a:endParaRPr>
          </a:p>
          <a:p>
            <a:pPr marL="0" indent="0">
              <a:buNone/>
            </a:pPr>
            <a:endParaRPr lang="en-US" sz="3600" dirty="0">
              <a:latin typeface="+mj-lt"/>
            </a:endParaRPr>
          </a:p>
          <a:p>
            <a:pPr marL="0" indent="0">
              <a:buNone/>
            </a:pPr>
            <a:endParaRPr lang="en-US" sz="3600" dirty="0">
              <a:latin typeface="+mj-lt"/>
            </a:endParaRPr>
          </a:p>
        </p:txBody>
      </p:sp>
      <p:sp>
        <p:nvSpPr>
          <p:cNvPr id="6" name="TextBox 5">
            <a:extLst>
              <a:ext uri="{FF2B5EF4-FFF2-40B4-BE49-F238E27FC236}">
                <a16:creationId xmlns:a16="http://schemas.microsoft.com/office/drawing/2014/main" id="{8A350C24-D2FA-B4D6-51F1-C199510B7F80}"/>
              </a:ext>
            </a:extLst>
          </p:cNvPr>
          <p:cNvSpPr txBox="1"/>
          <p:nvPr/>
        </p:nvSpPr>
        <p:spPr>
          <a:xfrm>
            <a:off x="3771899" y="4222376"/>
            <a:ext cx="15699441" cy="3416320"/>
          </a:xfrm>
          <a:prstGeom prst="rect">
            <a:avLst/>
          </a:prstGeom>
          <a:noFill/>
        </p:spPr>
        <p:txBody>
          <a:bodyPr wrap="square">
            <a:spAutoFit/>
          </a:bodyPr>
          <a:lstStyle/>
          <a:p>
            <a:r>
              <a:rPr lang="en-US" sz="5400" dirty="0"/>
              <a:t>A corrective entry is a journal entry that is made in order to fix an erroneous transaction that had previously been recorded in the financial statements.  </a:t>
            </a:r>
          </a:p>
        </p:txBody>
      </p:sp>
      <p:pic>
        <p:nvPicPr>
          <p:cNvPr id="7" name="Picture 6">
            <a:extLst>
              <a:ext uri="{FF2B5EF4-FFF2-40B4-BE49-F238E27FC236}">
                <a16:creationId xmlns:a16="http://schemas.microsoft.com/office/drawing/2014/main" id="{AC72027F-BD94-DCF8-849C-714BDD5FDBAF}"/>
              </a:ext>
            </a:extLst>
          </p:cNvPr>
          <p:cNvPicPr>
            <a:picLocks noChangeAspect="1"/>
          </p:cNvPicPr>
          <p:nvPr/>
        </p:nvPicPr>
        <p:blipFill>
          <a:blip r:embed="rId2"/>
          <a:stretch>
            <a:fillRect/>
          </a:stretch>
        </p:blipFill>
        <p:spPr>
          <a:xfrm>
            <a:off x="8950325" y="7521574"/>
            <a:ext cx="5505263" cy="4123633"/>
          </a:xfrm>
          <a:prstGeom prst="rect">
            <a:avLst/>
          </a:prstGeom>
        </p:spPr>
      </p:pic>
    </p:spTree>
    <p:extLst>
      <p:ext uri="{BB962C8B-B14F-4D97-AF65-F5344CB8AC3E}">
        <p14:creationId xmlns:p14="http://schemas.microsoft.com/office/powerpoint/2010/main" val="985777370"/>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222912-D407-4CF2-BC99-379A70495C7E}"/>
              </a:ext>
            </a:extLst>
          </p:cNvPr>
          <p:cNvSpPr txBox="1"/>
          <p:nvPr/>
        </p:nvSpPr>
        <p:spPr>
          <a:xfrm>
            <a:off x="1600203" y="1271801"/>
            <a:ext cx="18301444"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Capital Assets: Tips and Tricks</a:t>
            </a:r>
          </a:p>
        </p:txBody>
      </p:sp>
      <p:sp>
        <p:nvSpPr>
          <p:cNvPr id="4" name="Rectangle 3">
            <a:extLst>
              <a:ext uri="{FF2B5EF4-FFF2-40B4-BE49-F238E27FC236}">
                <a16:creationId xmlns:a16="http://schemas.microsoft.com/office/drawing/2014/main" id="{C81925E6-1B4F-4D71-A264-1DF6D271A08C}"/>
              </a:ext>
            </a:extLst>
          </p:cNvPr>
          <p:cNvSpPr/>
          <p:nvPr/>
        </p:nvSpPr>
        <p:spPr>
          <a:xfrm>
            <a:off x="2418558" y="2995459"/>
            <a:ext cx="16047130" cy="3785652"/>
          </a:xfrm>
          <a:prstGeom prst="rect">
            <a:avLst/>
          </a:prstGeom>
        </p:spPr>
        <p:txBody>
          <a:bodyPr wrap="square">
            <a:spAutoFit/>
          </a:bodyPr>
          <a:lstStyle/>
          <a:p>
            <a:pPr algn="just"/>
            <a:endParaRPr lang="en-US" sz="4400" dirty="0"/>
          </a:p>
          <a:p>
            <a:pPr marL="571500" indent="-571500" algn="just">
              <a:buFont typeface="Wingdings" panose="05000000000000000000" pitchFamily="2" charset="2"/>
              <a:buChar char="Ø"/>
            </a:pPr>
            <a:r>
              <a:rPr lang="en-US" sz="4000" dirty="0"/>
              <a:t>Follow ND Century Code.</a:t>
            </a:r>
          </a:p>
          <a:p>
            <a:pPr marL="1485717" lvl="1" indent="-571500" algn="just">
              <a:buFont typeface="Wingdings" panose="05000000000000000000" pitchFamily="2" charset="2"/>
              <a:buChar char="Ø"/>
            </a:pPr>
            <a:r>
              <a:rPr lang="en-US" sz="4000" dirty="0"/>
              <a:t>Consult with legal or States Attorney.</a:t>
            </a:r>
          </a:p>
          <a:p>
            <a:pPr marL="1485717" lvl="1" indent="-571500" algn="just">
              <a:buFont typeface="Wingdings" panose="05000000000000000000" pitchFamily="2" charset="2"/>
              <a:buChar char="Ø"/>
            </a:pPr>
            <a:r>
              <a:rPr lang="en-US" sz="4000" dirty="0"/>
              <a:t>Inquire with Auditor</a:t>
            </a:r>
          </a:p>
          <a:p>
            <a:pPr lvl="1" algn="just"/>
            <a:endParaRPr lang="en-US" sz="4000" dirty="0"/>
          </a:p>
          <a:p>
            <a:pPr algn="just"/>
            <a:endParaRPr lang="en-US" dirty="0"/>
          </a:p>
        </p:txBody>
      </p:sp>
      <p:pic>
        <p:nvPicPr>
          <p:cNvPr id="8194" name="Picture 2" descr="North Dakota Century Code Annotated by Publisher's Editorial Staff ...">
            <a:extLst>
              <a:ext uri="{FF2B5EF4-FFF2-40B4-BE49-F238E27FC236}">
                <a16:creationId xmlns:a16="http://schemas.microsoft.com/office/drawing/2014/main" id="{7B262D96-38A9-E456-9AFD-65DD5EBCE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9310" y="3886199"/>
            <a:ext cx="4327526" cy="541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13676"/>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4916667" y="3587621"/>
            <a:ext cx="18065827"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Long Term Debt</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grpSp>
        <p:nvGrpSpPr>
          <p:cNvPr id="11" name="Group 10">
            <a:extLst>
              <a:ext uri="{FF2B5EF4-FFF2-40B4-BE49-F238E27FC236}">
                <a16:creationId xmlns:a16="http://schemas.microsoft.com/office/drawing/2014/main" id="{D76655EA-C9CF-B237-FD31-284738D1BF20}"/>
              </a:ext>
            </a:extLst>
          </p:cNvPr>
          <p:cNvGrpSpPr/>
          <p:nvPr/>
        </p:nvGrpSpPr>
        <p:grpSpPr>
          <a:xfrm>
            <a:off x="-100744" y="4477832"/>
            <a:ext cx="4092370" cy="4233061"/>
            <a:chOff x="-858390" y="4477832"/>
            <a:chExt cx="4092370" cy="4233061"/>
          </a:xfrm>
        </p:grpSpPr>
        <p:sp>
          <p:nvSpPr>
            <p:cNvPr id="12" name="Freeform 5">
              <a:extLst>
                <a:ext uri="{FF2B5EF4-FFF2-40B4-BE49-F238E27FC236}">
                  <a16:creationId xmlns:a16="http://schemas.microsoft.com/office/drawing/2014/main" id="{87288A9D-728A-8254-F846-0EE3EFF56B42}"/>
                </a:ext>
              </a:extLst>
            </p:cNvPr>
            <p:cNvSpPr>
              <a:spLocks noChangeArrowheads="1"/>
            </p:cNvSpPr>
            <p:nvPr/>
          </p:nvSpPr>
          <p:spPr bwMode="auto">
            <a:xfrm>
              <a:off x="2099658" y="6974920"/>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dirty="0">
                <a:latin typeface="Nunito Light" charset="0"/>
              </a:endParaRPr>
            </a:p>
          </p:txBody>
        </p:sp>
        <p:sp>
          <p:nvSpPr>
            <p:cNvPr id="14" name="Freeform 6">
              <a:extLst>
                <a:ext uri="{FF2B5EF4-FFF2-40B4-BE49-F238E27FC236}">
                  <a16:creationId xmlns:a16="http://schemas.microsoft.com/office/drawing/2014/main" id="{20F13AA2-76CA-CA8F-A031-815F9C7157CC}"/>
                </a:ext>
              </a:extLst>
            </p:cNvPr>
            <p:cNvSpPr>
              <a:spLocks noChangeArrowheads="1"/>
            </p:cNvSpPr>
            <p:nvPr/>
          </p:nvSpPr>
          <p:spPr bwMode="auto">
            <a:xfrm>
              <a:off x="1777142" y="4477832"/>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sp>
          <p:nvSpPr>
            <p:cNvPr id="15" name="Freeform 7">
              <a:extLst>
                <a:ext uri="{FF2B5EF4-FFF2-40B4-BE49-F238E27FC236}">
                  <a16:creationId xmlns:a16="http://schemas.microsoft.com/office/drawing/2014/main" id="{789B9BDA-3406-C24B-4BA7-648927C50735}"/>
                </a:ext>
              </a:extLst>
            </p:cNvPr>
            <p:cNvSpPr>
              <a:spLocks noChangeArrowheads="1"/>
            </p:cNvSpPr>
            <p:nvPr/>
          </p:nvSpPr>
          <p:spPr bwMode="auto">
            <a:xfrm>
              <a:off x="-525459" y="4477832"/>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dirty="0">
                <a:latin typeface="Nunito Light" charset="0"/>
              </a:endParaRPr>
            </a:p>
          </p:txBody>
        </p:sp>
        <p:sp>
          <p:nvSpPr>
            <p:cNvPr id="16" name="Freeform 8">
              <a:extLst>
                <a:ext uri="{FF2B5EF4-FFF2-40B4-BE49-F238E27FC236}">
                  <a16:creationId xmlns:a16="http://schemas.microsoft.com/office/drawing/2014/main" id="{EF1FB145-4EA9-0DE0-3C5E-396FB874B1BE}"/>
                </a:ext>
              </a:extLst>
            </p:cNvPr>
            <p:cNvSpPr>
              <a:spLocks noChangeArrowheads="1"/>
            </p:cNvSpPr>
            <p:nvPr/>
          </p:nvSpPr>
          <p:spPr bwMode="auto">
            <a:xfrm>
              <a:off x="-858390" y="4477832"/>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dirty="0">
                <a:latin typeface="Nunito Light" charset="0"/>
              </a:endParaRPr>
            </a:p>
          </p:txBody>
        </p:sp>
      </p:grpSp>
      <p:pic>
        <p:nvPicPr>
          <p:cNvPr id="9220" name="Picture 4" descr="Image result for long term debt ">
            <a:extLst>
              <a:ext uri="{FF2B5EF4-FFF2-40B4-BE49-F238E27FC236}">
                <a16:creationId xmlns:a16="http://schemas.microsoft.com/office/drawing/2014/main" id="{58233ABA-1CBC-F4B8-575B-C0199E24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561" y="6924062"/>
            <a:ext cx="6446557" cy="326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0319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2411CD-A8B7-4DF9-9A50-4B14E4E7BE7F}"/>
              </a:ext>
            </a:extLst>
          </p:cNvPr>
          <p:cNvSpPr txBox="1"/>
          <p:nvPr/>
        </p:nvSpPr>
        <p:spPr>
          <a:xfrm>
            <a:off x="1600202" y="1271801"/>
            <a:ext cx="20624798"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Long Term Debt: Common Issues</a:t>
            </a:r>
          </a:p>
        </p:txBody>
      </p:sp>
      <p:sp>
        <p:nvSpPr>
          <p:cNvPr id="3" name="Rectangle 2">
            <a:extLst>
              <a:ext uri="{FF2B5EF4-FFF2-40B4-BE49-F238E27FC236}">
                <a16:creationId xmlns:a16="http://schemas.microsoft.com/office/drawing/2014/main" id="{1D9408CD-1079-403C-A37C-605F083B36A2}"/>
              </a:ext>
            </a:extLst>
          </p:cNvPr>
          <p:cNvSpPr/>
          <p:nvPr/>
        </p:nvSpPr>
        <p:spPr>
          <a:xfrm>
            <a:off x="1600202" y="3393504"/>
            <a:ext cx="18359845" cy="8032968"/>
          </a:xfrm>
          <a:prstGeom prst="rect">
            <a:avLst/>
          </a:prstGeom>
        </p:spPr>
        <p:txBody>
          <a:bodyPr wrap="square">
            <a:spAutoFit/>
          </a:bodyPr>
          <a:lstStyle/>
          <a:p>
            <a:pPr marL="571500" indent="-571500" algn="just">
              <a:buFont typeface="Wingdings" panose="05000000000000000000" pitchFamily="2" charset="2"/>
              <a:buChar char="Ø"/>
            </a:pPr>
            <a:r>
              <a:rPr lang="en-US" sz="4000" dirty="0"/>
              <a:t>Unrecorded Debt</a:t>
            </a:r>
          </a:p>
          <a:p>
            <a:pPr marL="1485717" lvl="1" indent="-571500" algn="just">
              <a:buFont typeface="Wingdings" panose="05000000000000000000" pitchFamily="2" charset="2"/>
              <a:buChar char="Ø"/>
            </a:pPr>
            <a:r>
              <a:rPr lang="en-US" sz="4000" dirty="0"/>
              <a:t>Not maintaining a summary or schedule of outstanding debt can cause some debt to be unaccounted for</a:t>
            </a:r>
          </a:p>
          <a:p>
            <a:pPr marL="1485717" lvl="1" indent="-571500" algn="just">
              <a:buFont typeface="Wingdings" panose="05000000000000000000" pitchFamily="2" charset="2"/>
              <a:buChar char="Ø"/>
            </a:pPr>
            <a:r>
              <a:rPr lang="en-US" sz="4000" dirty="0"/>
              <a:t>Potential Audit Finding </a:t>
            </a:r>
          </a:p>
          <a:p>
            <a:pPr marL="571500" indent="-571500" algn="just">
              <a:buFont typeface="Wingdings" panose="05000000000000000000" pitchFamily="2" charset="2"/>
              <a:buChar char="Ø"/>
            </a:pPr>
            <a:endParaRPr lang="en-US" sz="4000" dirty="0"/>
          </a:p>
          <a:p>
            <a:pPr marL="571500" indent="-571500" algn="just">
              <a:buFont typeface="Wingdings" panose="05000000000000000000" pitchFamily="2" charset="2"/>
              <a:buChar char="Ø"/>
            </a:pPr>
            <a:r>
              <a:rPr lang="en-US" sz="4000" dirty="0"/>
              <a:t>Covenants</a:t>
            </a:r>
          </a:p>
          <a:p>
            <a:pPr marL="1485717" lvl="1" indent="-571500" algn="just">
              <a:buFont typeface="Wingdings" panose="05000000000000000000" pitchFamily="2" charset="2"/>
              <a:buChar char="Ø"/>
            </a:pPr>
            <a:r>
              <a:rPr lang="en-US" sz="4000" dirty="0"/>
              <a:t>Covenants are common in Bonds but can be in other forms of debt</a:t>
            </a:r>
          </a:p>
          <a:p>
            <a:pPr marL="1485717" lvl="1" indent="-571500" algn="just">
              <a:buFont typeface="Wingdings" panose="05000000000000000000" pitchFamily="2" charset="2"/>
              <a:buChar char="Ø"/>
            </a:pPr>
            <a:r>
              <a:rPr lang="en-US" sz="4000" dirty="0"/>
              <a:t>New funds are often required to be set up</a:t>
            </a:r>
          </a:p>
          <a:p>
            <a:pPr marL="1485717" lvl="1" indent="-571500" algn="just">
              <a:buFont typeface="Wingdings" panose="05000000000000000000" pitchFamily="2" charset="2"/>
              <a:buChar char="Ø"/>
            </a:pPr>
            <a:r>
              <a:rPr lang="en-US" sz="4000" dirty="0"/>
              <a:t>Potential Audit Finding </a:t>
            </a:r>
          </a:p>
          <a:p>
            <a:pPr marL="571500" indent="-571500" algn="just">
              <a:buFont typeface="Wingdings" panose="05000000000000000000" pitchFamily="2" charset="2"/>
              <a:buChar char="Ø"/>
            </a:pPr>
            <a:endParaRPr lang="en-US" sz="4000" dirty="0"/>
          </a:p>
          <a:p>
            <a:pPr algn="just"/>
            <a:endParaRPr lang="en-US" dirty="0"/>
          </a:p>
          <a:p>
            <a:pPr algn="just"/>
            <a:endParaRPr lang="en-US" sz="4400" dirty="0"/>
          </a:p>
          <a:p>
            <a:pPr algn="just"/>
            <a:endParaRPr lang="en-US" dirty="0"/>
          </a:p>
        </p:txBody>
      </p:sp>
    </p:spTree>
    <p:extLst>
      <p:ext uri="{BB962C8B-B14F-4D97-AF65-F5344CB8AC3E}">
        <p14:creationId xmlns:p14="http://schemas.microsoft.com/office/powerpoint/2010/main" val="3314509299"/>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2411CD-A8B7-4DF9-9A50-4B14E4E7BE7F}"/>
              </a:ext>
            </a:extLst>
          </p:cNvPr>
          <p:cNvSpPr txBox="1"/>
          <p:nvPr/>
        </p:nvSpPr>
        <p:spPr>
          <a:xfrm>
            <a:off x="1600202" y="1271801"/>
            <a:ext cx="20624798"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Long Term Debt: Common Issues</a:t>
            </a:r>
          </a:p>
        </p:txBody>
      </p:sp>
      <p:sp>
        <p:nvSpPr>
          <p:cNvPr id="3" name="Rectangle 2">
            <a:extLst>
              <a:ext uri="{FF2B5EF4-FFF2-40B4-BE49-F238E27FC236}">
                <a16:creationId xmlns:a16="http://schemas.microsoft.com/office/drawing/2014/main" id="{1D9408CD-1079-403C-A37C-605F083B36A2}"/>
              </a:ext>
            </a:extLst>
          </p:cNvPr>
          <p:cNvSpPr/>
          <p:nvPr/>
        </p:nvSpPr>
        <p:spPr>
          <a:xfrm>
            <a:off x="1600202" y="3393504"/>
            <a:ext cx="18359845" cy="4955203"/>
          </a:xfrm>
          <a:prstGeom prst="rect">
            <a:avLst/>
          </a:prstGeom>
        </p:spPr>
        <p:txBody>
          <a:bodyPr wrap="square">
            <a:spAutoFit/>
          </a:bodyPr>
          <a:lstStyle/>
          <a:p>
            <a:pPr marL="571500" indent="-571500" algn="just">
              <a:buFont typeface="Wingdings" panose="05000000000000000000" pitchFamily="2" charset="2"/>
              <a:buChar char="Ø"/>
            </a:pPr>
            <a:r>
              <a:rPr lang="en-US" sz="4000" dirty="0"/>
              <a:t>Tracking Debt </a:t>
            </a:r>
          </a:p>
          <a:p>
            <a:pPr marL="1485717" lvl="1" indent="-571500" algn="just">
              <a:buFont typeface="Wingdings" panose="05000000000000000000" pitchFamily="2" charset="2"/>
              <a:buChar char="Ø"/>
            </a:pPr>
            <a:r>
              <a:rPr lang="en-US" sz="4000" dirty="0"/>
              <a:t>Amortization Schedule for Note Disclosure</a:t>
            </a:r>
          </a:p>
          <a:p>
            <a:pPr marL="1485717" lvl="1" indent="-571500" algn="just">
              <a:buFont typeface="Wingdings" panose="05000000000000000000" pitchFamily="2" charset="2"/>
              <a:buChar char="Ø"/>
            </a:pPr>
            <a:r>
              <a:rPr lang="en-US" sz="4000" dirty="0"/>
              <a:t>Making payments</a:t>
            </a:r>
          </a:p>
          <a:p>
            <a:pPr marL="571500" indent="-571500" algn="just">
              <a:buFont typeface="Wingdings" panose="05000000000000000000" pitchFamily="2" charset="2"/>
              <a:buChar char="Ø"/>
            </a:pPr>
            <a:endParaRPr lang="en-US" sz="4000" dirty="0"/>
          </a:p>
          <a:p>
            <a:pPr marL="571500" indent="-571500" algn="just">
              <a:buFont typeface="Wingdings" panose="05000000000000000000" pitchFamily="2" charset="2"/>
              <a:buChar char="Ø"/>
            </a:pPr>
            <a:endParaRPr lang="en-US" sz="4000" dirty="0"/>
          </a:p>
          <a:p>
            <a:pPr algn="just"/>
            <a:endParaRPr lang="en-US" dirty="0"/>
          </a:p>
          <a:p>
            <a:pPr algn="just"/>
            <a:endParaRPr lang="en-US" sz="4400" dirty="0"/>
          </a:p>
          <a:p>
            <a:pPr algn="just"/>
            <a:endParaRPr lang="en-US" dirty="0"/>
          </a:p>
        </p:txBody>
      </p:sp>
      <p:pic>
        <p:nvPicPr>
          <p:cNvPr id="5" name="Picture 4">
            <a:extLst>
              <a:ext uri="{FF2B5EF4-FFF2-40B4-BE49-F238E27FC236}">
                <a16:creationId xmlns:a16="http://schemas.microsoft.com/office/drawing/2014/main" id="{48CF9388-83FA-9944-CFB0-441843D03BC3}"/>
              </a:ext>
            </a:extLst>
          </p:cNvPr>
          <p:cNvPicPr>
            <a:picLocks noChangeAspect="1"/>
          </p:cNvPicPr>
          <p:nvPr/>
        </p:nvPicPr>
        <p:blipFill>
          <a:blip r:embed="rId2"/>
          <a:stretch>
            <a:fillRect/>
          </a:stretch>
        </p:blipFill>
        <p:spPr>
          <a:xfrm>
            <a:off x="3801100" y="5680586"/>
            <a:ext cx="13958047" cy="5547708"/>
          </a:xfrm>
          <a:prstGeom prst="rect">
            <a:avLst/>
          </a:prstGeom>
        </p:spPr>
      </p:pic>
    </p:spTree>
    <p:extLst>
      <p:ext uri="{BB962C8B-B14F-4D97-AF65-F5344CB8AC3E}">
        <p14:creationId xmlns:p14="http://schemas.microsoft.com/office/powerpoint/2010/main" val="868628559"/>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2411CD-A8B7-4DF9-9A50-4B14E4E7BE7F}"/>
              </a:ext>
            </a:extLst>
          </p:cNvPr>
          <p:cNvSpPr txBox="1"/>
          <p:nvPr/>
        </p:nvSpPr>
        <p:spPr>
          <a:xfrm>
            <a:off x="1600202" y="1271801"/>
            <a:ext cx="19380198"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Long Term Debt: Tips and Tricks</a:t>
            </a:r>
          </a:p>
        </p:txBody>
      </p:sp>
      <p:sp>
        <p:nvSpPr>
          <p:cNvPr id="3" name="Rectangle 2">
            <a:extLst>
              <a:ext uri="{FF2B5EF4-FFF2-40B4-BE49-F238E27FC236}">
                <a16:creationId xmlns:a16="http://schemas.microsoft.com/office/drawing/2014/main" id="{1D9408CD-1079-403C-A37C-605F083B36A2}"/>
              </a:ext>
            </a:extLst>
          </p:cNvPr>
          <p:cNvSpPr/>
          <p:nvPr/>
        </p:nvSpPr>
        <p:spPr>
          <a:xfrm>
            <a:off x="1600202" y="3469704"/>
            <a:ext cx="16047130" cy="6186309"/>
          </a:xfrm>
          <a:prstGeom prst="rect">
            <a:avLst/>
          </a:prstGeom>
        </p:spPr>
        <p:txBody>
          <a:bodyPr wrap="square">
            <a:spAutoFit/>
          </a:bodyPr>
          <a:lstStyle/>
          <a:p>
            <a:pPr marL="571500" indent="-571500" algn="just">
              <a:buFont typeface="Wingdings" panose="05000000000000000000" pitchFamily="2" charset="2"/>
              <a:buChar char="Ø"/>
            </a:pPr>
            <a:r>
              <a:rPr lang="en-US" sz="4000" dirty="0"/>
              <a:t>Maintain Schedule of Outstanding Debt</a:t>
            </a:r>
          </a:p>
          <a:p>
            <a:pPr marL="1485717" lvl="1" indent="-571500" algn="just">
              <a:buFont typeface="Wingdings" panose="05000000000000000000" pitchFamily="2" charset="2"/>
              <a:buChar char="Ø"/>
            </a:pPr>
            <a:r>
              <a:rPr lang="en-US" sz="4000" dirty="0"/>
              <a:t>Update once debt is extinguished or issued</a:t>
            </a:r>
          </a:p>
          <a:p>
            <a:pPr marL="1485717" lvl="1" indent="-571500" algn="just">
              <a:buFont typeface="Wingdings" panose="05000000000000000000" pitchFamily="2" charset="2"/>
              <a:buChar char="Ø"/>
            </a:pPr>
            <a:r>
              <a:rPr lang="en-US" sz="4000" dirty="0"/>
              <a:t>Get updated agreements/amortization schedules if needed</a:t>
            </a:r>
          </a:p>
          <a:p>
            <a:pPr algn="just"/>
            <a:endParaRPr lang="en-US" sz="4000" dirty="0"/>
          </a:p>
          <a:p>
            <a:pPr marL="571500" indent="-571500" algn="just">
              <a:buFont typeface="Wingdings" panose="05000000000000000000" pitchFamily="2" charset="2"/>
              <a:buChar char="Ø"/>
            </a:pPr>
            <a:r>
              <a:rPr lang="en-US" sz="4000" dirty="0"/>
              <a:t>Read Debt Covenants</a:t>
            </a:r>
          </a:p>
          <a:p>
            <a:pPr marL="1485717" lvl="1" indent="-571500" algn="just">
              <a:buFont typeface="Wingdings" panose="05000000000000000000" pitchFamily="2" charset="2"/>
              <a:buChar char="Ø"/>
            </a:pPr>
            <a:r>
              <a:rPr lang="en-US" sz="4000" dirty="0"/>
              <a:t>Ensure compliance</a:t>
            </a:r>
          </a:p>
          <a:p>
            <a:pPr marL="1485717" lvl="1" indent="-571500" algn="just">
              <a:buFont typeface="Wingdings" panose="05000000000000000000" pitchFamily="2" charset="2"/>
              <a:buChar char="Ø"/>
            </a:pPr>
            <a:r>
              <a:rPr lang="en-US" sz="4000" dirty="0"/>
              <a:t>Inquire with legal or States Attorney</a:t>
            </a:r>
          </a:p>
          <a:p>
            <a:pPr marL="571500" indent="-571500" algn="just">
              <a:buFont typeface="Wingdings" panose="05000000000000000000" pitchFamily="2" charset="2"/>
              <a:buChar char="Ø"/>
            </a:pPr>
            <a:endParaRPr lang="en-US" dirty="0"/>
          </a:p>
          <a:p>
            <a:pPr algn="just"/>
            <a:endParaRPr lang="en-US" sz="4400" dirty="0"/>
          </a:p>
          <a:p>
            <a:pPr algn="just"/>
            <a:endParaRPr lang="en-US" dirty="0"/>
          </a:p>
        </p:txBody>
      </p:sp>
    </p:spTree>
    <p:extLst>
      <p:ext uri="{BB962C8B-B14F-4D97-AF65-F5344CB8AC3E}">
        <p14:creationId xmlns:p14="http://schemas.microsoft.com/office/powerpoint/2010/main" val="3742897305"/>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2411CD-A8B7-4DF9-9A50-4B14E4E7BE7F}"/>
              </a:ext>
            </a:extLst>
          </p:cNvPr>
          <p:cNvSpPr txBox="1"/>
          <p:nvPr/>
        </p:nvSpPr>
        <p:spPr>
          <a:xfrm>
            <a:off x="1384302" y="1365062"/>
            <a:ext cx="20384587"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Recap</a:t>
            </a:r>
          </a:p>
        </p:txBody>
      </p:sp>
      <p:sp>
        <p:nvSpPr>
          <p:cNvPr id="3" name="Rectangle 2">
            <a:extLst>
              <a:ext uri="{FF2B5EF4-FFF2-40B4-BE49-F238E27FC236}">
                <a16:creationId xmlns:a16="http://schemas.microsoft.com/office/drawing/2014/main" id="{1D9408CD-1079-403C-A37C-605F083B36A2}"/>
              </a:ext>
            </a:extLst>
          </p:cNvPr>
          <p:cNvSpPr/>
          <p:nvPr/>
        </p:nvSpPr>
        <p:spPr>
          <a:xfrm>
            <a:off x="1384302" y="3596704"/>
            <a:ext cx="16047130" cy="8032968"/>
          </a:xfrm>
          <a:prstGeom prst="rect">
            <a:avLst/>
          </a:prstGeom>
        </p:spPr>
        <p:txBody>
          <a:bodyPr wrap="square">
            <a:spAutoFit/>
          </a:bodyPr>
          <a:lstStyle/>
          <a:p>
            <a:pPr marL="571500" indent="-571500" algn="just">
              <a:buFont typeface="Wingdings" panose="05000000000000000000" pitchFamily="2" charset="2"/>
              <a:buChar char="Ø"/>
            </a:pPr>
            <a:r>
              <a:rPr lang="en-US" sz="4000" dirty="0"/>
              <a:t>Properly classify and record revenues and expenses to prevent reclassification and potential audit findings</a:t>
            </a:r>
          </a:p>
          <a:p>
            <a:pPr algn="just"/>
            <a:endParaRPr lang="en-US" sz="4000" dirty="0"/>
          </a:p>
          <a:p>
            <a:pPr marL="571500" indent="-571500" algn="just">
              <a:buFont typeface="Wingdings" panose="05000000000000000000" pitchFamily="2" charset="2"/>
              <a:buChar char="Ø"/>
            </a:pPr>
            <a:r>
              <a:rPr lang="en-US" sz="4000" dirty="0"/>
              <a:t>Maintain Capital Assets and support documentation </a:t>
            </a:r>
          </a:p>
          <a:p>
            <a:pPr marL="1485717" lvl="1" indent="-571500" algn="just">
              <a:buFont typeface="Wingdings" panose="05000000000000000000" pitchFamily="2" charset="2"/>
              <a:buChar char="Ø"/>
            </a:pPr>
            <a:r>
              <a:rPr lang="en-US" sz="4000" dirty="0"/>
              <a:t>Verify compliance with ND Century Code regarding bidding.</a:t>
            </a:r>
          </a:p>
          <a:p>
            <a:pPr marL="1485717" lvl="1" indent="-571500" algn="just">
              <a:buFont typeface="Wingdings" panose="05000000000000000000" pitchFamily="2" charset="2"/>
              <a:buChar char="Ø"/>
            </a:pPr>
            <a:r>
              <a:rPr lang="en-US" sz="4000" dirty="0"/>
              <a:t>Follow Capital Asset Policy</a:t>
            </a:r>
          </a:p>
          <a:p>
            <a:pPr marL="1485717" lvl="1" indent="-571500" algn="just">
              <a:buFont typeface="Wingdings" panose="05000000000000000000" pitchFamily="2" charset="2"/>
              <a:buChar char="Ø"/>
            </a:pPr>
            <a:endParaRPr lang="en-US" sz="4000" dirty="0"/>
          </a:p>
          <a:p>
            <a:pPr marL="571500" indent="-571500" algn="just">
              <a:buFont typeface="Wingdings" panose="05000000000000000000" pitchFamily="2" charset="2"/>
              <a:buChar char="Ø"/>
            </a:pPr>
            <a:r>
              <a:rPr lang="en-US" sz="4000" dirty="0"/>
              <a:t>Maintain Long Term Debt Schedule and Review Debt Covenants</a:t>
            </a:r>
          </a:p>
          <a:p>
            <a:pPr marL="1485717" lvl="1" indent="-571500" algn="just">
              <a:buFont typeface="Wingdings" panose="05000000000000000000" pitchFamily="2" charset="2"/>
              <a:buChar char="Ø"/>
            </a:pPr>
            <a:r>
              <a:rPr lang="en-US" sz="4000" dirty="0"/>
              <a:t>Potential missing debt if not maintained</a:t>
            </a:r>
          </a:p>
          <a:p>
            <a:pPr marL="1485717" lvl="1" indent="-571500" algn="just">
              <a:buFont typeface="Wingdings" panose="05000000000000000000" pitchFamily="2" charset="2"/>
              <a:buChar char="Ø"/>
            </a:pPr>
            <a:r>
              <a:rPr lang="en-US" sz="4000" dirty="0"/>
              <a:t>Potential violation of covenants if not followed</a:t>
            </a:r>
          </a:p>
          <a:p>
            <a:pPr algn="just"/>
            <a:endParaRPr lang="en-US" dirty="0"/>
          </a:p>
          <a:p>
            <a:pPr algn="just"/>
            <a:endParaRPr lang="en-US" sz="4400" dirty="0"/>
          </a:p>
          <a:p>
            <a:pPr algn="just"/>
            <a:endParaRPr lang="en-US" dirty="0"/>
          </a:p>
        </p:txBody>
      </p:sp>
    </p:spTree>
    <p:extLst>
      <p:ext uri="{BB962C8B-B14F-4D97-AF65-F5344CB8AC3E}">
        <p14:creationId xmlns:p14="http://schemas.microsoft.com/office/powerpoint/2010/main" val="3881136778"/>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6089907" y="6922072"/>
            <a:ext cx="8769093" cy="4524315"/>
          </a:xfrm>
          <a:prstGeom prst="rect">
            <a:avLst/>
          </a:prstGeom>
          <a:noFill/>
        </p:spPr>
        <p:txBody>
          <a:bodyPr wrap="square" rtlCol="0">
            <a:spAutoFit/>
          </a:bodyPr>
          <a:lstStyle/>
          <a:p>
            <a:pPr algn="ctr"/>
            <a:endParaRPr lang="en-US" sz="9600" spc="300" dirty="0">
              <a:solidFill>
                <a:schemeClr val="tx2"/>
              </a:solidFill>
              <a:latin typeface="Nunito" charset="0"/>
              <a:ea typeface="Nunito" charset="0"/>
              <a:cs typeface="Nunito" charset="0"/>
            </a:endParaRPr>
          </a:p>
          <a:p>
            <a:pPr algn="ctr"/>
            <a:endParaRPr lang="en-US" sz="9600" spc="300" dirty="0">
              <a:solidFill>
                <a:schemeClr val="tx2"/>
              </a:solidFill>
              <a:latin typeface="Nunito" charset="0"/>
              <a:ea typeface="Nunito" charset="0"/>
              <a:cs typeface="Nunito" charset="0"/>
            </a:endParaRPr>
          </a:p>
          <a:p>
            <a:pPr algn="ctr"/>
            <a:r>
              <a:rPr lang="en-US" sz="9600" spc="300" dirty="0">
                <a:solidFill>
                  <a:schemeClr val="tx2"/>
                </a:solidFill>
                <a:latin typeface="+mj-lt"/>
                <a:ea typeface="Nunito" charset="0"/>
                <a:cs typeface="Nunito" charset="0"/>
              </a:rPr>
              <a:t>Thank You!</a:t>
            </a: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3" y="3161015"/>
            <a:ext cx="20541340" cy="7948160"/>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latin typeface="+mj-lt"/>
            </a:endParaRPr>
          </a:p>
          <a:p>
            <a:pPr lvl="1"/>
            <a:endParaRPr lang="en-US" b="1" dirty="0"/>
          </a:p>
          <a:p>
            <a:pPr lvl="1"/>
            <a:endParaRPr lang="en-US" b="1" dirty="0">
              <a:latin typeface="+mj-lt"/>
            </a:endParaRPr>
          </a:p>
          <a:p>
            <a:pPr lvl="1"/>
            <a:endParaRPr lang="en-US" b="1" dirty="0">
              <a:latin typeface="+mj-lt"/>
            </a:endParaRPr>
          </a:p>
        </p:txBody>
      </p:sp>
      <p:pic>
        <p:nvPicPr>
          <p:cNvPr id="5" name="Picture 4">
            <a:extLst>
              <a:ext uri="{FF2B5EF4-FFF2-40B4-BE49-F238E27FC236}">
                <a16:creationId xmlns:a16="http://schemas.microsoft.com/office/drawing/2014/main" id="{8DBB31B2-FD57-8D27-720F-E1B5750F3A5D}"/>
              </a:ext>
            </a:extLst>
          </p:cNvPr>
          <p:cNvPicPr>
            <a:picLocks noChangeAspect="1"/>
          </p:cNvPicPr>
          <p:nvPr/>
        </p:nvPicPr>
        <p:blipFill>
          <a:blip r:embed="rId3"/>
          <a:stretch>
            <a:fillRect/>
          </a:stretch>
        </p:blipFill>
        <p:spPr>
          <a:xfrm>
            <a:off x="5822576" y="895058"/>
            <a:ext cx="10811436" cy="7052154"/>
          </a:xfrm>
          <a:prstGeom prst="rect">
            <a:avLst/>
          </a:prstGeom>
        </p:spPr>
      </p:pic>
    </p:spTree>
    <p:extLst>
      <p:ext uri="{BB962C8B-B14F-4D97-AF65-F5344CB8AC3E}">
        <p14:creationId xmlns:p14="http://schemas.microsoft.com/office/powerpoint/2010/main" val="2291805788"/>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211929" y="1006741"/>
            <a:ext cx="17683840" cy="3046988"/>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A Mistake Was Made…. Now What?</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2" y="3493008"/>
            <a:ext cx="18491198" cy="775411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mj-lt"/>
            </a:endParaRPr>
          </a:p>
          <a:p>
            <a:pPr lvl="1">
              <a:buFont typeface="Wingdings" panose="05000000000000000000" pitchFamily="2" charset="2"/>
              <a:buChar char="Ø"/>
            </a:pPr>
            <a:r>
              <a:rPr lang="en-US" dirty="0">
                <a:latin typeface="+mj-lt"/>
              </a:rPr>
              <a:t>Mistakes happen at any point during your fiscal year</a:t>
            </a:r>
          </a:p>
          <a:p>
            <a:pPr lvl="1">
              <a:buFont typeface="Wingdings" panose="05000000000000000000" pitchFamily="2" charset="2"/>
              <a:buChar char="Ø"/>
            </a:pPr>
            <a:r>
              <a:rPr lang="en-US" dirty="0">
                <a:latin typeface="+mj-lt"/>
              </a:rPr>
              <a:t>Don’t feel bad; you caught it and are fixing it</a:t>
            </a:r>
          </a:p>
          <a:p>
            <a:pPr lvl="1">
              <a:buFont typeface="Wingdings" panose="05000000000000000000" pitchFamily="2" charset="2"/>
              <a:buChar char="Ø"/>
            </a:pPr>
            <a:r>
              <a:rPr lang="en-US" dirty="0">
                <a:latin typeface="+mj-lt"/>
              </a:rPr>
              <a:t>Tell someone like:</a:t>
            </a:r>
          </a:p>
          <a:p>
            <a:pPr lvl="2">
              <a:buFont typeface="Wingdings" panose="05000000000000000000" pitchFamily="2" charset="2"/>
              <a:buChar char="Ø"/>
            </a:pPr>
            <a:r>
              <a:rPr lang="en-US" dirty="0">
                <a:latin typeface="+mj-lt"/>
              </a:rPr>
              <a:t>Other Staff Members</a:t>
            </a:r>
          </a:p>
          <a:p>
            <a:pPr lvl="2">
              <a:buFont typeface="Wingdings" panose="05000000000000000000" pitchFamily="2" charset="2"/>
              <a:buChar char="Ø"/>
            </a:pPr>
            <a:r>
              <a:rPr lang="en-US" dirty="0">
                <a:latin typeface="+mj-lt"/>
              </a:rPr>
              <a:t>Board Members</a:t>
            </a:r>
          </a:p>
          <a:p>
            <a:pPr lvl="2">
              <a:buFont typeface="Wingdings" panose="05000000000000000000" pitchFamily="2" charset="2"/>
              <a:buChar char="Ø"/>
            </a:pPr>
            <a:r>
              <a:rPr lang="en-US" dirty="0">
                <a:latin typeface="+mj-lt"/>
              </a:rPr>
              <a:t>Auditors</a:t>
            </a:r>
          </a:p>
          <a:p>
            <a:pPr marL="914217" marR="0" lvl="1" indent="0" algn="l" defTabSz="182843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3600" dirty="0">
                <a:solidFill>
                  <a:srgbClr val="1B243B"/>
                </a:solidFill>
                <a:latin typeface="Arial" panose="020B0604020202020204"/>
                <a:ea typeface="+mn-ea"/>
                <a:cs typeface="+mn-cs"/>
              </a:rPr>
              <a:t>Follow the protocol (example: Corrective Entry Policy) to deal with a corrective entry</a:t>
            </a:r>
            <a:endParaRPr kumimoji="0" lang="en-US" sz="3600" b="0" i="0" u="none" strike="noStrike" kern="1200" cap="none" spc="0" normalizeH="0" baseline="0" noProof="0" dirty="0">
              <a:ln>
                <a:noFill/>
              </a:ln>
              <a:solidFill>
                <a:srgbClr val="1B243B"/>
              </a:solidFill>
              <a:effectLst/>
              <a:uLnTx/>
              <a:uFillTx/>
              <a:latin typeface="Arial" panose="020B0604020202020204"/>
              <a:ea typeface="+mn-ea"/>
              <a:cs typeface="+mn-cs"/>
            </a:endParaRPr>
          </a:p>
          <a:p>
            <a:pPr marL="0" indent="0">
              <a:buNone/>
            </a:pPr>
            <a:endParaRPr lang="en-US" sz="3600" dirty="0">
              <a:latin typeface="+mj-lt"/>
            </a:endParaRPr>
          </a:p>
          <a:p>
            <a:pPr marL="0" indent="0">
              <a:buNone/>
            </a:pPr>
            <a:endParaRPr lang="en-US" sz="3600" dirty="0">
              <a:latin typeface="+mj-lt"/>
            </a:endParaRPr>
          </a:p>
        </p:txBody>
      </p:sp>
      <p:pic>
        <p:nvPicPr>
          <p:cNvPr id="5" name="Picture 4">
            <a:extLst>
              <a:ext uri="{FF2B5EF4-FFF2-40B4-BE49-F238E27FC236}">
                <a16:creationId xmlns:a16="http://schemas.microsoft.com/office/drawing/2014/main" id="{517EBD29-D9E9-DBE2-F4FB-DAC30CB6A309}"/>
              </a:ext>
            </a:extLst>
          </p:cNvPr>
          <p:cNvPicPr>
            <a:picLocks noChangeAspect="1"/>
          </p:cNvPicPr>
          <p:nvPr/>
        </p:nvPicPr>
        <p:blipFill>
          <a:blip r:embed="rId2"/>
          <a:stretch>
            <a:fillRect/>
          </a:stretch>
        </p:blipFill>
        <p:spPr>
          <a:xfrm>
            <a:off x="16582571" y="2908299"/>
            <a:ext cx="4609993" cy="4609993"/>
          </a:xfrm>
          <a:prstGeom prst="rect">
            <a:avLst/>
          </a:prstGeom>
        </p:spPr>
      </p:pic>
    </p:spTree>
    <p:extLst>
      <p:ext uri="{BB962C8B-B14F-4D97-AF65-F5344CB8AC3E}">
        <p14:creationId xmlns:p14="http://schemas.microsoft.com/office/powerpoint/2010/main" val="323886622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211929" y="1006741"/>
            <a:ext cx="17683840" cy="3046988"/>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Examples of Corrective Entries…</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936379" y="4501537"/>
            <a:ext cx="18491198" cy="775411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mj-lt"/>
            </a:endParaRPr>
          </a:p>
          <a:p>
            <a:pPr lvl="1">
              <a:buFont typeface="Wingdings" panose="05000000000000000000" pitchFamily="2" charset="2"/>
              <a:buChar char="Ø"/>
            </a:pPr>
            <a:r>
              <a:rPr lang="en-US" sz="4400" dirty="0">
                <a:latin typeface="+mj-lt"/>
              </a:rPr>
              <a:t>Revenues or Expenses - Coding	</a:t>
            </a:r>
          </a:p>
          <a:p>
            <a:pPr lvl="1">
              <a:buFont typeface="Wingdings" panose="05000000000000000000" pitchFamily="2" charset="2"/>
              <a:buChar char="Ø"/>
            </a:pPr>
            <a:r>
              <a:rPr lang="en-US" sz="4400" dirty="0">
                <a:latin typeface="+mj-lt"/>
              </a:rPr>
              <a:t>Capital Assets – Adds, Deletes, Construction in Progress</a:t>
            </a:r>
          </a:p>
          <a:p>
            <a:pPr lvl="1">
              <a:buFont typeface="Wingdings" panose="05000000000000000000" pitchFamily="2" charset="2"/>
              <a:buChar char="Ø"/>
            </a:pPr>
            <a:r>
              <a:rPr lang="en-US" sz="4400" dirty="0">
                <a:latin typeface="+mj-lt"/>
              </a:rPr>
              <a:t>Long Term Debt </a:t>
            </a:r>
          </a:p>
          <a:p>
            <a:pPr lvl="1">
              <a:buFont typeface="Wingdings" panose="05000000000000000000" pitchFamily="2" charset="2"/>
              <a:buChar char="Ø"/>
            </a:pPr>
            <a:r>
              <a:rPr kumimoji="0" lang="en-US" sz="4400" b="0" i="0" u="none" strike="noStrike" kern="1200" cap="none" spc="0" normalizeH="0" baseline="0" noProof="0" dirty="0">
                <a:ln>
                  <a:noFill/>
                </a:ln>
                <a:solidFill>
                  <a:srgbClr val="1B243B"/>
                </a:solidFill>
                <a:effectLst/>
                <a:uLnTx/>
                <a:uFillTx/>
                <a:latin typeface="+mj-lt"/>
                <a:ea typeface="+mn-ea"/>
                <a:cs typeface="+mn-cs"/>
              </a:rPr>
              <a:t>Accounts Receivable</a:t>
            </a:r>
            <a:r>
              <a:rPr lang="en-US" sz="4400" dirty="0">
                <a:solidFill>
                  <a:srgbClr val="1B243B"/>
                </a:solidFill>
                <a:latin typeface="+mj-lt"/>
                <a:ea typeface="+mn-ea"/>
                <a:cs typeface="+mn-cs"/>
              </a:rPr>
              <a:t> or Payable</a:t>
            </a:r>
          </a:p>
          <a:p>
            <a:pPr lvl="1">
              <a:buFont typeface="Wingdings" panose="05000000000000000000" pitchFamily="2" charset="2"/>
              <a:buChar char="Ø"/>
            </a:pPr>
            <a:r>
              <a:rPr lang="en-US" sz="4400" dirty="0">
                <a:solidFill>
                  <a:srgbClr val="1B243B"/>
                </a:solidFill>
                <a:latin typeface="+mj-lt"/>
                <a:ea typeface="+mn-ea"/>
                <a:cs typeface="+mn-cs"/>
              </a:rPr>
              <a:t>Bank Reconciliations – Errors Found</a:t>
            </a:r>
          </a:p>
          <a:p>
            <a:pPr lvl="1">
              <a:buFont typeface="Wingdings" panose="05000000000000000000" pitchFamily="2" charset="2"/>
              <a:buChar char="Ø"/>
            </a:pPr>
            <a:r>
              <a:rPr lang="en-US" sz="4400" dirty="0">
                <a:solidFill>
                  <a:srgbClr val="1B243B"/>
                </a:solidFill>
                <a:latin typeface="+mj-lt"/>
                <a:ea typeface="+mn-ea"/>
                <a:cs typeface="+mn-cs"/>
              </a:rPr>
              <a:t>Transfers</a:t>
            </a:r>
          </a:p>
          <a:p>
            <a:pPr lvl="1">
              <a:buFont typeface="Wingdings" panose="05000000000000000000" pitchFamily="2" charset="2"/>
              <a:buChar char="Ø"/>
            </a:pPr>
            <a:endParaRPr lang="en-US" sz="4400" dirty="0">
              <a:solidFill>
                <a:srgbClr val="1B243B"/>
              </a:solidFill>
              <a:latin typeface="+mj-lt"/>
              <a:ea typeface="+mn-ea"/>
              <a:cs typeface="+mn-cs"/>
            </a:endParaRPr>
          </a:p>
          <a:p>
            <a:pPr lvl="1">
              <a:buFont typeface="Wingdings" panose="05000000000000000000" pitchFamily="2" charset="2"/>
              <a:buChar char="Ø"/>
            </a:pPr>
            <a:endParaRPr kumimoji="0" lang="en-US" sz="4400" b="0" i="0" u="none" strike="noStrike" kern="1200" cap="none" spc="0" normalizeH="0" baseline="0" noProof="0" dirty="0">
              <a:ln>
                <a:noFill/>
              </a:ln>
              <a:solidFill>
                <a:srgbClr val="1B243B"/>
              </a:solidFill>
              <a:effectLst/>
              <a:uLnTx/>
              <a:uFillTx/>
              <a:latin typeface="Arial" panose="020B0604020202020204"/>
              <a:ea typeface="+mn-ea"/>
              <a:cs typeface="+mn-cs"/>
            </a:endParaRPr>
          </a:p>
          <a:p>
            <a:pPr marL="0" indent="0">
              <a:buNone/>
            </a:pPr>
            <a:endParaRPr lang="en-US" sz="4400" dirty="0">
              <a:latin typeface="+mj-lt"/>
            </a:endParaRPr>
          </a:p>
          <a:p>
            <a:pPr marL="0" indent="0">
              <a:buNone/>
            </a:pPr>
            <a:endParaRPr lang="en-US" sz="3600" dirty="0">
              <a:latin typeface="+mj-lt"/>
            </a:endParaRPr>
          </a:p>
        </p:txBody>
      </p:sp>
    </p:spTree>
    <p:extLst>
      <p:ext uri="{BB962C8B-B14F-4D97-AF65-F5344CB8AC3E}">
        <p14:creationId xmlns:p14="http://schemas.microsoft.com/office/powerpoint/2010/main" val="228085193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211929" y="1006741"/>
            <a:ext cx="17683840"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Corrective Entry Policy</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2" y="3493008"/>
            <a:ext cx="18491198" cy="7754111"/>
          </a:xfrm>
          <a:prstGeom prst="rect">
            <a:avLst/>
          </a:prstGeom>
        </p:spPr>
        <p:txBody>
          <a:bodyPr>
            <a:normAutofit fontScale="92500" lnSpcReduction="10000"/>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mj-lt"/>
            </a:endParaRPr>
          </a:p>
          <a:p>
            <a:pPr lvl="1">
              <a:buFont typeface="Wingdings" panose="05000000000000000000" pitchFamily="2" charset="2"/>
              <a:buChar char="Ø"/>
            </a:pPr>
            <a:r>
              <a:rPr lang="en-US" dirty="0">
                <a:latin typeface="+mj-lt"/>
              </a:rPr>
              <a:t>Assess and document the mistake/error	</a:t>
            </a:r>
          </a:p>
          <a:p>
            <a:pPr lvl="2">
              <a:buFont typeface="Wingdings" panose="05000000000000000000" pitchFamily="2" charset="2"/>
              <a:buChar char="Ø"/>
            </a:pPr>
            <a:r>
              <a:rPr lang="en-US" dirty="0">
                <a:latin typeface="+mj-lt"/>
              </a:rPr>
              <a:t>When did it happen</a:t>
            </a:r>
          </a:p>
          <a:p>
            <a:pPr lvl="2">
              <a:buFont typeface="Wingdings" panose="05000000000000000000" pitchFamily="2" charset="2"/>
              <a:buChar char="Ø"/>
            </a:pPr>
            <a:r>
              <a:rPr lang="en-US" dirty="0">
                <a:latin typeface="+mj-lt"/>
              </a:rPr>
              <a:t>What went wrong</a:t>
            </a:r>
          </a:p>
          <a:p>
            <a:pPr lvl="2">
              <a:buFont typeface="Wingdings" panose="05000000000000000000" pitchFamily="2" charset="2"/>
              <a:buChar char="Ø"/>
            </a:pPr>
            <a:r>
              <a:rPr lang="en-US" dirty="0">
                <a:latin typeface="+mj-lt"/>
              </a:rPr>
              <a:t>What is needed to fix it</a:t>
            </a:r>
          </a:p>
          <a:p>
            <a:pPr lvl="2">
              <a:buFont typeface="Wingdings" panose="05000000000000000000" pitchFamily="2" charset="2"/>
              <a:buChar char="Ø"/>
            </a:pPr>
            <a:r>
              <a:rPr lang="en-US" dirty="0">
                <a:latin typeface="+mj-lt"/>
              </a:rPr>
              <a:t>What is the amount of the mistake or error</a:t>
            </a:r>
          </a:p>
          <a:p>
            <a:pPr lvl="1">
              <a:buFont typeface="Wingdings" panose="05000000000000000000" pitchFamily="2" charset="2"/>
              <a:buChar char="Ø"/>
            </a:pPr>
            <a:r>
              <a:rPr lang="en-US" dirty="0">
                <a:latin typeface="+mj-lt"/>
              </a:rPr>
              <a:t>Do small errors get treated differently than large errors?</a:t>
            </a:r>
          </a:p>
          <a:p>
            <a:pPr lvl="2">
              <a:buFont typeface="Wingdings" panose="05000000000000000000" pitchFamily="2" charset="2"/>
              <a:buChar char="Ø"/>
            </a:pPr>
            <a:r>
              <a:rPr lang="en-US" dirty="0">
                <a:latin typeface="+mj-lt"/>
              </a:rPr>
              <a:t>This is a management decision</a:t>
            </a:r>
          </a:p>
          <a:p>
            <a:pPr lvl="2">
              <a:buFont typeface="Wingdings" panose="05000000000000000000" pitchFamily="2" charset="2"/>
              <a:buChar char="Ø"/>
            </a:pPr>
            <a:r>
              <a:rPr lang="en-US" dirty="0">
                <a:latin typeface="+mj-lt"/>
              </a:rPr>
              <a:t>Maybe small errors can be corrected without a formal policy and by the staff member who made the error and caught it</a:t>
            </a:r>
          </a:p>
          <a:p>
            <a:pPr lvl="2">
              <a:buFont typeface="Wingdings" panose="05000000000000000000" pitchFamily="2" charset="2"/>
              <a:buChar char="Ø"/>
            </a:pPr>
            <a:r>
              <a:rPr lang="en-US" dirty="0">
                <a:latin typeface="+mj-lt"/>
              </a:rPr>
              <a:t>Large errors may need to follow the formal policy that is approved by the board</a:t>
            </a:r>
          </a:p>
          <a:p>
            <a:pPr lvl="1">
              <a:buFont typeface="Wingdings" panose="05000000000000000000" pitchFamily="2" charset="2"/>
              <a:buChar char="Ø"/>
            </a:pPr>
            <a:r>
              <a:rPr lang="en-US" dirty="0">
                <a:latin typeface="+mj-lt"/>
              </a:rPr>
              <a:t>Prepare the documentation</a:t>
            </a:r>
          </a:p>
          <a:p>
            <a:pPr lvl="2">
              <a:buFont typeface="Wingdings" panose="05000000000000000000" pitchFamily="2" charset="2"/>
              <a:buChar char="Ø"/>
            </a:pPr>
            <a:r>
              <a:rPr lang="en-US" dirty="0">
                <a:latin typeface="+mj-lt"/>
              </a:rPr>
              <a:t>List what the entry is and what needs to happen in the general ledger</a:t>
            </a:r>
          </a:p>
          <a:p>
            <a:pPr lvl="2">
              <a:buFont typeface="Wingdings" panose="05000000000000000000" pitchFamily="2" charset="2"/>
              <a:buChar char="Ø"/>
            </a:pPr>
            <a:r>
              <a:rPr lang="en-US" dirty="0">
                <a:latin typeface="+mj-lt"/>
              </a:rPr>
              <a:t>Be prepared to explain what happened to the board or your auditors</a:t>
            </a:r>
          </a:p>
          <a:p>
            <a:pPr lvl="2">
              <a:buFont typeface="Wingdings" panose="05000000000000000000" pitchFamily="2" charset="2"/>
              <a:buChar char="Ø"/>
            </a:pPr>
            <a:endParaRPr lang="en-US" dirty="0">
              <a:latin typeface="+mj-lt"/>
            </a:endParaRPr>
          </a:p>
          <a:p>
            <a:pPr marL="914217" marR="0" lvl="1" indent="0" algn="l" defTabSz="1828434" rtl="0" eaLnBrk="1" fontAlgn="auto" latinLnBrk="0" hangingPunct="1">
              <a:lnSpc>
                <a:spcPct val="100000"/>
              </a:lnSpc>
              <a:spcBef>
                <a:spcPts val="0"/>
              </a:spcBef>
              <a:spcAft>
                <a:spcPts val="0"/>
              </a:spcAft>
              <a:buClrTx/>
              <a:buSzTx/>
              <a:buNone/>
              <a:tabLst/>
              <a:defRPr/>
            </a:pPr>
            <a:endParaRPr kumimoji="0" lang="en-US" sz="3200" b="0" i="0" u="none" strike="noStrike" kern="1200" cap="none" spc="0" normalizeH="0" baseline="0" noProof="0" dirty="0">
              <a:ln>
                <a:noFill/>
              </a:ln>
              <a:solidFill>
                <a:srgbClr val="1B243B"/>
              </a:solidFill>
              <a:effectLst/>
              <a:uLnTx/>
              <a:uFillTx/>
              <a:latin typeface="Arial" panose="020B0604020202020204"/>
              <a:ea typeface="+mn-ea"/>
              <a:cs typeface="+mn-cs"/>
            </a:endParaRPr>
          </a:p>
          <a:p>
            <a:pPr marL="0" indent="0">
              <a:buNone/>
            </a:pPr>
            <a:endParaRPr lang="en-US" sz="3600" dirty="0">
              <a:latin typeface="+mj-lt"/>
            </a:endParaRPr>
          </a:p>
          <a:p>
            <a:pPr marL="0" indent="0">
              <a:buNone/>
            </a:pPr>
            <a:endParaRPr lang="en-US" sz="3600" dirty="0">
              <a:latin typeface="+mj-lt"/>
            </a:endParaRPr>
          </a:p>
        </p:txBody>
      </p:sp>
    </p:spTree>
    <p:extLst>
      <p:ext uri="{BB962C8B-B14F-4D97-AF65-F5344CB8AC3E}">
        <p14:creationId xmlns:p14="http://schemas.microsoft.com/office/powerpoint/2010/main" val="248571628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211929" y="1006741"/>
            <a:ext cx="17683840"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Corrective Entry Policy</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600202" y="3493008"/>
            <a:ext cx="18491198" cy="775411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mj-lt"/>
            </a:endParaRPr>
          </a:p>
          <a:p>
            <a:pPr lvl="1">
              <a:buFont typeface="Wingdings" panose="05000000000000000000" pitchFamily="2" charset="2"/>
              <a:buChar char="Ø"/>
            </a:pPr>
            <a:r>
              <a:rPr lang="en-US" dirty="0">
                <a:latin typeface="+mj-lt"/>
              </a:rPr>
              <a:t>Submit the information to the board to review	</a:t>
            </a:r>
          </a:p>
          <a:p>
            <a:pPr lvl="2">
              <a:buFont typeface="Wingdings" panose="05000000000000000000" pitchFamily="2" charset="2"/>
              <a:buChar char="Ø"/>
            </a:pPr>
            <a:r>
              <a:rPr lang="en-US" dirty="0">
                <a:latin typeface="+mj-lt"/>
              </a:rPr>
              <a:t>The board may want to see a packet or at least a listing </a:t>
            </a:r>
          </a:p>
          <a:p>
            <a:pPr lvl="2">
              <a:buFont typeface="Wingdings" panose="05000000000000000000" pitchFamily="2" charset="2"/>
              <a:buChar char="Ø"/>
            </a:pPr>
            <a:r>
              <a:rPr lang="en-US" dirty="0">
                <a:latin typeface="+mj-lt"/>
              </a:rPr>
              <a:t>The board may not want to approve all corrective entries (maybe just entries over a certain amount)</a:t>
            </a:r>
          </a:p>
          <a:p>
            <a:pPr lvl="1">
              <a:buFont typeface="Wingdings" panose="05000000000000000000" pitchFamily="2" charset="2"/>
              <a:buChar char="Ø"/>
            </a:pPr>
            <a:r>
              <a:rPr lang="en-US" dirty="0">
                <a:latin typeface="+mj-lt"/>
              </a:rPr>
              <a:t>Make the corrective entry in the general ledger</a:t>
            </a:r>
          </a:p>
          <a:p>
            <a:pPr lvl="2">
              <a:buFont typeface="Wingdings" panose="05000000000000000000" pitchFamily="2" charset="2"/>
              <a:buChar char="Ø"/>
            </a:pPr>
            <a:r>
              <a:rPr lang="en-US" dirty="0">
                <a:latin typeface="+mj-lt"/>
              </a:rPr>
              <a:t>When approved, the actual entry can happen</a:t>
            </a:r>
          </a:p>
          <a:p>
            <a:pPr lvl="2">
              <a:buFont typeface="Wingdings" panose="05000000000000000000" pitchFamily="2" charset="2"/>
              <a:buChar char="Ø"/>
            </a:pPr>
            <a:r>
              <a:rPr lang="en-US" dirty="0">
                <a:latin typeface="+mj-lt"/>
              </a:rPr>
              <a:t>Make sure after the entry is made that it fixes what it was supposed to </a:t>
            </a:r>
          </a:p>
          <a:p>
            <a:pPr lvl="2">
              <a:buFont typeface="Wingdings" panose="05000000000000000000" pitchFamily="2" charset="2"/>
              <a:buChar char="Ø"/>
            </a:pPr>
            <a:r>
              <a:rPr lang="en-US" dirty="0">
                <a:latin typeface="+mj-lt"/>
              </a:rPr>
              <a:t>You may need to phone a friend</a:t>
            </a:r>
          </a:p>
          <a:p>
            <a:pPr lvl="1">
              <a:buFont typeface="Wingdings" panose="05000000000000000000" pitchFamily="2" charset="2"/>
              <a:buChar char="Ø"/>
            </a:pPr>
            <a:r>
              <a:rPr lang="en-US" dirty="0">
                <a:latin typeface="+mj-lt"/>
              </a:rPr>
              <a:t>File it away</a:t>
            </a:r>
          </a:p>
          <a:p>
            <a:pPr lvl="2">
              <a:buFont typeface="Wingdings" panose="05000000000000000000" pitchFamily="2" charset="2"/>
              <a:buChar char="Ø"/>
            </a:pPr>
            <a:r>
              <a:rPr lang="en-US" dirty="0">
                <a:latin typeface="+mj-lt"/>
              </a:rPr>
              <a:t>Create an audit trail for your corrective entries </a:t>
            </a:r>
          </a:p>
          <a:p>
            <a:pPr lvl="2">
              <a:buFont typeface="Wingdings" panose="05000000000000000000" pitchFamily="2" charset="2"/>
              <a:buChar char="Ø"/>
            </a:pPr>
            <a:r>
              <a:rPr lang="en-US" dirty="0">
                <a:latin typeface="+mj-lt"/>
              </a:rPr>
              <a:t>You may need to explain it to someone someday</a:t>
            </a:r>
          </a:p>
          <a:p>
            <a:pPr marL="914217" marR="0" lvl="1" indent="0" algn="l" defTabSz="1828434" rtl="0" eaLnBrk="1" fontAlgn="auto" latinLnBrk="0" hangingPunct="1">
              <a:lnSpc>
                <a:spcPct val="100000"/>
              </a:lnSpc>
              <a:spcBef>
                <a:spcPts val="0"/>
              </a:spcBef>
              <a:spcAft>
                <a:spcPts val="0"/>
              </a:spcAft>
              <a:buClrTx/>
              <a:buSzTx/>
              <a:buNone/>
              <a:tabLst/>
              <a:defRPr/>
            </a:pPr>
            <a:endParaRPr kumimoji="0" lang="en-US" sz="3200" b="0" i="0" u="none" strike="noStrike" kern="1200" cap="none" spc="0" normalizeH="0" baseline="0" noProof="0" dirty="0">
              <a:ln>
                <a:noFill/>
              </a:ln>
              <a:solidFill>
                <a:srgbClr val="1B243B"/>
              </a:solidFill>
              <a:effectLst/>
              <a:uLnTx/>
              <a:uFillTx/>
              <a:latin typeface="Arial" panose="020B0604020202020204"/>
              <a:ea typeface="+mn-ea"/>
              <a:cs typeface="+mn-cs"/>
            </a:endParaRPr>
          </a:p>
          <a:p>
            <a:pPr marL="0" indent="0">
              <a:buNone/>
            </a:pPr>
            <a:endParaRPr lang="en-US" sz="3600" dirty="0">
              <a:latin typeface="+mj-lt"/>
            </a:endParaRPr>
          </a:p>
          <a:p>
            <a:pPr marL="0" indent="0">
              <a:buNone/>
            </a:pPr>
            <a:endParaRPr lang="en-US" sz="3600" dirty="0">
              <a:latin typeface="+mj-lt"/>
            </a:endParaRPr>
          </a:p>
        </p:txBody>
      </p:sp>
    </p:spTree>
    <p:extLst>
      <p:ext uri="{BB962C8B-B14F-4D97-AF65-F5344CB8AC3E}">
        <p14:creationId xmlns:p14="http://schemas.microsoft.com/office/powerpoint/2010/main" val="496717856"/>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211929" y="1006741"/>
            <a:ext cx="17683840" cy="1569660"/>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Why Do Auditors Care?</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1748120" y="4662902"/>
            <a:ext cx="18491198" cy="775411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mj-lt"/>
            </a:endParaRPr>
          </a:p>
          <a:p>
            <a:pPr lvl="1">
              <a:buFont typeface="Wingdings" panose="05000000000000000000" pitchFamily="2" charset="2"/>
              <a:buChar char="Ø"/>
            </a:pPr>
            <a:r>
              <a:rPr lang="en-US" sz="5400" dirty="0">
                <a:latin typeface="+mj-lt"/>
              </a:rPr>
              <a:t>They need to know what changed during the year</a:t>
            </a:r>
          </a:p>
          <a:p>
            <a:pPr lvl="1">
              <a:buFont typeface="Wingdings" panose="05000000000000000000" pitchFamily="2" charset="2"/>
              <a:buChar char="Ø"/>
            </a:pPr>
            <a:r>
              <a:rPr lang="en-US" sz="5400" dirty="0">
                <a:latin typeface="+mj-lt"/>
              </a:rPr>
              <a:t>Your auditor is going to review beginning balances  </a:t>
            </a:r>
          </a:p>
          <a:p>
            <a:pPr lvl="1">
              <a:buFont typeface="Wingdings" panose="05000000000000000000" pitchFamily="2" charset="2"/>
              <a:buChar char="Ø"/>
            </a:pPr>
            <a:r>
              <a:rPr lang="en-US" sz="5400" dirty="0">
                <a:solidFill>
                  <a:srgbClr val="1B243B"/>
                </a:solidFill>
                <a:latin typeface="Arial" panose="020B0604020202020204"/>
                <a:ea typeface="+mn-ea"/>
                <a:cs typeface="+mn-cs"/>
              </a:rPr>
              <a:t>More corrective entries = more audit risk</a:t>
            </a:r>
          </a:p>
          <a:p>
            <a:pPr lvl="1">
              <a:buFont typeface="Wingdings" panose="05000000000000000000" pitchFamily="2" charset="2"/>
              <a:buChar char="Ø"/>
            </a:pPr>
            <a:r>
              <a:rPr lang="en-US" sz="5400" dirty="0">
                <a:solidFill>
                  <a:srgbClr val="1B243B"/>
                </a:solidFill>
                <a:latin typeface="Arial" panose="020B0604020202020204"/>
                <a:ea typeface="+mn-ea"/>
                <a:cs typeface="+mn-cs"/>
              </a:rPr>
              <a:t>The audit opinion may need to be modified</a:t>
            </a:r>
          </a:p>
          <a:p>
            <a:pPr lvl="1">
              <a:buFont typeface="Wingdings" panose="05000000000000000000" pitchFamily="2" charset="2"/>
              <a:buChar char="Ø"/>
            </a:pPr>
            <a:r>
              <a:rPr lang="en-US" sz="5400" dirty="0">
                <a:solidFill>
                  <a:srgbClr val="1B243B"/>
                </a:solidFill>
                <a:latin typeface="Arial" panose="020B0604020202020204"/>
                <a:ea typeface="+mn-ea"/>
                <a:cs typeface="+mn-cs"/>
              </a:rPr>
              <a:t>Your auditor may withdraw from the engagement </a:t>
            </a:r>
          </a:p>
          <a:p>
            <a:pPr lvl="1">
              <a:buFont typeface="Wingdings" panose="05000000000000000000" pitchFamily="2" charset="2"/>
              <a:buChar char="Ø"/>
            </a:pPr>
            <a:r>
              <a:rPr lang="en-US" sz="5400" dirty="0">
                <a:solidFill>
                  <a:srgbClr val="1B243B"/>
                </a:solidFill>
                <a:latin typeface="Arial" panose="020B0604020202020204"/>
                <a:ea typeface="+mn-ea"/>
                <a:cs typeface="+mn-cs"/>
              </a:rPr>
              <a:t>Auditors may feel that fraud occurred </a:t>
            </a:r>
          </a:p>
          <a:p>
            <a:pPr marL="914217" lvl="1" indent="0">
              <a:buNone/>
            </a:pPr>
            <a:endParaRPr kumimoji="0" lang="en-US" sz="3600" b="0" i="0" u="none" strike="noStrike" kern="1200" cap="none" spc="0" normalizeH="0" baseline="0" noProof="0" dirty="0">
              <a:ln>
                <a:noFill/>
              </a:ln>
              <a:solidFill>
                <a:srgbClr val="1B243B"/>
              </a:solidFill>
              <a:effectLst/>
              <a:uLnTx/>
              <a:uFillTx/>
              <a:latin typeface="Arial" panose="020B0604020202020204"/>
              <a:ea typeface="+mn-ea"/>
              <a:cs typeface="+mn-cs"/>
            </a:endParaRPr>
          </a:p>
          <a:p>
            <a:pPr marL="0" indent="0">
              <a:buNone/>
            </a:pPr>
            <a:endParaRPr lang="en-US" sz="3600" dirty="0">
              <a:latin typeface="+mj-lt"/>
            </a:endParaRPr>
          </a:p>
          <a:p>
            <a:pPr marL="0" indent="0">
              <a:buNone/>
            </a:pPr>
            <a:endParaRPr lang="en-US" sz="3600" dirty="0">
              <a:latin typeface="+mj-lt"/>
            </a:endParaRPr>
          </a:p>
        </p:txBody>
      </p:sp>
      <p:pic>
        <p:nvPicPr>
          <p:cNvPr id="5" name="Picture 4">
            <a:extLst>
              <a:ext uri="{FF2B5EF4-FFF2-40B4-BE49-F238E27FC236}">
                <a16:creationId xmlns:a16="http://schemas.microsoft.com/office/drawing/2014/main" id="{156924D3-A8A4-F61C-3602-D06AF1BAED20}"/>
              </a:ext>
            </a:extLst>
          </p:cNvPr>
          <p:cNvPicPr>
            <a:picLocks noChangeAspect="1"/>
          </p:cNvPicPr>
          <p:nvPr/>
        </p:nvPicPr>
        <p:blipFill>
          <a:blip r:embed="rId2"/>
          <a:stretch>
            <a:fillRect/>
          </a:stretch>
        </p:blipFill>
        <p:spPr>
          <a:xfrm>
            <a:off x="15592425" y="767444"/>
            <a:ext cx="3810000" cy="2857500"/>
          </a:xfrm>
          <a:prstGeom prst="rect">
            <a:avLst/>
          </a:prstGeom>
        </p:spPr>
      </p:pic>
    </p:spTree>
    <p:extLst>
      <p:ext uri="{BB962C8B-B14F-4D97-AF65-F5344CB8AC3E}">
        <p14:creationId xmlns:p14="http://schemas.microsoft.com/office/powerpoint/2010/main" val="390939319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25348-3EBE-4645-B97D-8B1F6F601D00}"/>
              </a:ext>
            </a:extLst>
          </p:cNvPr>
          <p:cNvSpPr txBox="1"/>
          <p:nvPr/>
        </p:nvSpPr>
        <p:spPr>
          <a:xfrm>
            <a:off x="1211929" y="1006741"/>
            <a:ext cx="17683840" cy="3046988"/>
          </a:xfrm>
          <a:prstGeom prst="rect">
            <a:avLst/>
          </a:prstGeom>
          <a:noFill/>
        </p:spPr>
        <p:txBody>
          <a:bodyPr wrap="square" rtlCol="0">
            <a:spAutoFit/>
          </a:bodyPr>
          <a:lstStyle/>
          <a:p>
            <a:r>
              <a:rPr lang="en-US" sz="9600" spc="300" dirty="0">
                <a:solidFill>
                  <a:schemeClr val="tx2"/>
                </a:solidFill>
                <a:latin typeface="+mj-lt"/>
                <a:ea typeface="Nunito" charset="0"/>
                <a:cs typeface="Nunito" charset="0"/>
              </a:rPr>
              <a:t>What Could Go Wrong with Corrective Entries?</a:t>
            </a:r>
          </a:p>
        </p:txBody>
      </p:sp>
      <p:sp>
        <p:nvSpPr>
          <p:cNvPr id="3" name="Content Placeholder 13">
            <a:extLst>
              <a:ext uri="{FF2B5EF4-FFF2-40B4-BE49-F238E27FC236}">
                <a16:creationId xmlns:a16="http://schemas.microsoft.com/office/drawing/2014/main" id="{4D37B223-D0F0-472A-AB92-58E93A30FF7E}"/>
              </a:ext>
            </a:extLst>
          </p:cNvPr>
          <p:cNvSpPr txBox="1">
            <a:spLocks/>
          </p:cNvSpPr>
          <p:nvPr/>
        </p:nvSpPr>
        <p:spPr>
          <a:xfrm>
            <a:off x="1395155" y="4901411"/>
            <a:ext cx="17317388" cy="8047145"/>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mj-lt"/>
            </a:endParaRPr>
          </a:p>
        </p:txBody>
      </p:sp>
      <p:sp>
        <p:nvSpPr>
          <p:cNvPr id="4" name="Content Placeholder 13">
            <a:extLst>
              <a:ext uri="{FF2B5EF4-FFF2-40B4-BE49-F238E27FC236}">
                <a16:creationId xmlns:a16="http://schemas.microsoft.com/office/drawing/2014/main" id="{9EDE2438-0074-44B5-A8F5-75211B85EC49}"/>
              </a:ext>
            </a:extLst>
          </p:cNvPr>
          <p:cNvSpPr txBox="1">
            <a:spLocks/>
          </p:cNvSpPr>
          <p:nvPr/>
        </p:nvSpPr>
        <p:spPr>
          <a:xfrm>
            <a:off x="808250" y="4350087"/>
            <a:ext cx="18491198" cy="7754111"/>
          </a:xfrm>
          <a:prstGeom prst="rect">
            <a:avLst/>
          </a:prstGeom>
        </p:spPr>
        <p:txBody>
          <a:bodyPr>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mj-lt"/>
            </a:endParaRPr>
          </a:p>
          <a:p>
            <a:pPr lvl="1">
              <a:buFont typeface="Wingdings" panose="05000000000000000000" pitchFamily="2" charset="2"/>
              <a:buChar char="Ø"/>
            </a:pPr>
            <a:r>
              <a:rPr lang="en-US" sz="6000" dirty="0">
                <a:latin typeface="+mj-lt"/>
              </a:rPr>
              <a:t>It didn’t fix what it was supposed to </a:t>
            </a:r>
          </a:p>
          <a:p>
            <a:pPr lvl="1">
              <a:buFont typeface="Wingdings" panose="05000000000000000000" pitchFamily="2" charset="2"/>
              <a:buChar char="Ø"/>
            </a:pPr>
            <a:r>
              <a:rPr lang="en-US" sz="6000" dirty="0">
                <a:latin typeface="+mj-lt"/>
              </a:rPr>
              <a:t>Fixing one thing caused another issue  </a:t>
            </a:r>
          </a:p>
          <a:p>
            <a:pPr lvl="1">
              <a:buFont typeface="Wingdings" panose="05000000000000000000" pitchFamily="2" charset="2"/>
              <a:buChar char="Ø"/>
            </a:pPr>
            <a:r>
              <a:rPr lang="en-US" sz="6000" dirty="0">
                <a:solidFill>
                  <a:srgbClr val="1B243B"/>
                </a:solidFill>
                <a:latin typeface="Arial" panose="020B0604020202020204"/>
                <a:ea typeface="+mn-ea"/>
                <a:cs typeface="+mn-cs"/>
              </a:rPr>
              <a:t>Too many of them may give an indicator of fraud </a:t>
            </a:r>
          </a:p>
          <a:p>
            <a:pPr lvl="1">
              <a:buFont typeface="Wingdings" panose="05000000000000000000" pitchFamily="2" charset="2"/>
              <a:buChar char="Ø"/>
            </a:pPr>
            <a:r>
              <a:rPr lang="en-US" sz="6000" dirty="0">
                <a:solidFill>
                  <a:srgbClr val="1B243B"/>
                </a:solidFill>
                <a:latin typeface="Arial" panose="020B0604020202020204"/>
                <a:ea typeface="+mn-ea"/>
                <a:cs typeface="+mn-cs"/>
              </a:rPr>
              <a:t>Accounting staff didn’t understand them</a:t>
            </a:r>
          </a:p>
          <a:p>
            <a:pPr lvl="1">
              <a:buFont typeface="Wingdings" panose="05000000000000000000" pitchFamily="2" charset="2"/>
              <a:buChar char="Ø"/>
            </a:pPr>
            <a:r>
              <a:rPr lang="en-US" sz="6000" dirty="0">
                <a:solidFill>
                  <a:srgbClr val="1B243B"/>
                </a:solidFill>
                <a:latin typeface="Arial" panose="020B0604020202020204"/>
                <a:ea typeface="+mn-ea"/>
                <a:cs typeface="+mn-cs"/>
              </a:rPr>
              <a:t>Support was not kept for them</a:t>
            </a:r>
          </a:p>
          <a:p>
            <a:pPr lvl="1">
              <a:buFont typeface="Wingdings" panose="05000000000000000000" pitchFamily="2" charset="2"/>
              <a:buChar char="Ø"/>
            </a:pPr>
            <a:r>
              <a:rPr lang="en-US" sz="6000" dirty="0">
                <a:solidFill>
                  <a:srgbClr val="1B243B"/>
                </a:solidFill>
                <a:latin typeface="Arial" panose="020B0604020202020204"/>
                <a:ea typeface="+mn-ea"/>
                <a:cs typeface="+mn-cs"/>
              </a:rPr>
              <a:t>They were not approved</a:t>
            </a:r>
          </a:p>
          <a:p>
            <a:pPr lvl="1">
              <a:buFont typeface="Wingdings" panose="05000000000000000000" pitchFamily="2" charset="2"/>
              <a:buChar char="Ø"/>
            </a:pPr>
            <a:endParaRPr lang="en-US" sz="3600" dirty="0">
              <a:solidFill>
                <a:srgbClr val="1B243B"/>
              </a:solidFill>
              <a:latin typeface="Arial" panose="020B0604020202020204"/>
              <a:ea typeface="+mn-ea"/>
              <a:cs typeface="+mn-cs"/>
            </a:endParaRPr>
          </a:p>
          <a:p>
            <a:pPr lvl="1">
              <a:buFont typeface="Wingdings" panose="05000000000000000000" pitchFamily="2" charset="2"/>
              <a:buChar char="Ø"/>
            </a:pPr>
            <a:endParaRPr lang="en-US" sz="3600" dirty="0">
              <a:solidFill>
                <a:srgbClr val="1B243B"/>
              </a:solidFill>
              <a:latin typeface="Arial" panose="020B0604020202020204"/>
              <a:ea typeface="+mn-ea"/>
              <a:cs typeface="+mn-cs"/>
            </a:endParaRPr>
          </a:p>
          <a:p>
            <a:pPr lvl="1">
              <a:buFont typeface="Wingdings" panose="05000000000000000000" pitchFamily="2" charset="2"/>
              <a:buChar char="Ø"/>
            </a:pPr>
            <a:endParaRPr kumimoji="0" lang="en-US" sz="3600" b="0" i="0" u="none" strike="noStrike" kern="1200" cap="none" spc="0" normalizeH="0" baseline="0" noProof="0" dirty="0">
              <a:ln>
                <a:noFill/>
              </a:ln>
              <a:solidFill>
                <a:srgbClr val="1B243B"/>
              </a:solidFill>
              <a:effectLst/>
              <a:uLnTx/>
              <a:uFillTx/>
              <a:latin typeface="Arial" panose="020B0604020202020204"/>
              <a:ea typeface="+mn-ea"/>
              <a:cs typeface="+mn-cs"/>
            </a:endParaRPr>
          </a:p>
          <a:p>
            <a:pPr marL="0" indent="0">
              <a:buNone/>
            </a:pPr>
            <a:endParaRPr lang="en-US" sz="3600" dirty="0">
              <a:latin typeface="+mj-lt"/>
            </a:endParaRPr>
          </a:p>
          <a:p>
            <a:pPr marL="0" indent="0">
              <a:buNone/>
            </a:pPr>
            <a:endParaRPr lang="en-US" sz="3600" dirty="0">
              <a:latin typeface="+mj-lt"/>
            </a:endParaRPr>
          </a:p>
        </p:txBody>
      </p:sp>
      <p:pic>
        <p:nvPicPr>
          <p:cNvPr id="5" name="Picture 4">
            <a:extLst>
              <a:ext uri="{FF2B5EF4-FFF2-40B4-BE49-F238E27FC236}">
                <a16:creationId xmlns:a16="http://schemas.microsoft.com/office/drawing/2014/main" id="{BA5CB931-9215-8260-CB9A-864A2EA0AF29}"/>
              </a:ext>
            </a:extLst>
          </p:cNvPr>
          <p:cNvPicPr>
            <a:picLocks noChangeAspect="1"/>
          </p:cNvPicPr>
          <p:nvPr/>
        </p:nvPicPr>
        <p:blipFill>
          <a:blip r:embed="rId2"/>
          <a:stretch>
            <a:fillRect/>
          </a:stretch>
        </p:blipFill>
        <p:spPr>
          <a:xfrm>
            <a:off x="17505103" y="1955083"/>
            <a:ext cx="4762500" cy="3533775"/>
          </a:xfrm>
          <a:prstGeom prst="rect">
            <a:avLst/>
          </a:prstGeom>
        </p:spPr>
      </p:pic>
    </p:spTree>
    <p:extLst>
      <p:ext uri="{BB962C8B-B14F-4D97-AF65-F5344CB8AC3E}">
        <p14:creationId xmlns:p14="http://schemas.microsoft.com/office/powerpoint/2010/main" val="1593186630"/>
      </p:ext>
    </p:extLst>
  </p:cSld>
  <p:clrMapOvr>
    <a:masterClrMapping/>
  </p:clrMapOvr>
  <p:transition advClick="0"/>
</p:sld>
</file>

<file path=ppt/theme/theme1.xml><?xml version="1.0" encoding="utf-8"?>
<a:theme xmlns:a="http://schemas.openxmlformats.org/drawingml/2006/main" name="Default Theme">
  <a:themeElements>
    <a:clrScheme name="Custom 5">
      <a:dk1>
        <a:srgbClr val="1B243B"/>
      </a:dk1>
      <a:lt1>
        <a:srgbClr val="FFFFFF"/>
      </a:lt1>
      <a:dk2>
        <a:srgbClr val="1B243B"/>
      </a:dk2>
      <a:lt2>
        <a:srgbClr val="FFFFFF"/>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37788</TotalTime>
  <Words>1699</Words>
  <Application>Microsoft Office PowerPoint</Application>
  <PresentationFormat>Custom</PresentationFormat>
  <Paragraphs>274</Paragraphs>
  <Slides>36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Lato Light</vt:lpstr>
      <vt:lpstr>Nunito</vt:lpstr>
      <vt:lpstr>Nunito Light</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Designed by Slidesmash</dc:title>
  <dc:subject/>
  <dc:creator>Designed by Slidesmash</dc:creator>
  <cp:keywords/>
  <dc:description/>
  <cp:lastModifiedBy>Caldwell, Shiri M.</cp:lastModifiedBy>
  <cp:revision>5869</cp:revision>
  <cp:lastPrinted>2022-07-08T14:40:30Z</cp:lastPrinted>
  <dcterms:created xsi:type="dcterms:W3CDTF">2014-11-12T21:47:38Z</dcterms:created>
  <dcterms:modified xsi:type="dcterms:W3CDTF">2023-07-10T18:32:14Z</dcterms:modified>
  <cp:category/>
</cp:coreProperties>
</file>