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78" r:id="rId5"/>
    <p:sldId id="260" r:id="rId6"/>
    <p:sldId id="261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9C1B12B-9C93-46BE-A76A-28153E1218D2}">
          <p14:sldIdLst>
            <p14:sldId id="256"/>
            <p14:sldId id="257"/>
            <p14:sldId id="258"/>
            <p14:sldId id="278"/>
            <p14:sldId id="260"/>
            <p14:sldId id="261"/>
            <p14:sldId id="259"/>
            <p14:sldId id="262"/>
            <p14:sldId id="263"/>
            <p14:sldId id="264"/>
            <p14:sldId id="265"/>
            <p14:sldId id="266"/>
            <p14:sldId id="267"/>
            <p14:sldId id="270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324" autoAdjust="0"/>
  </p:normalViewPr>
  <p:slideViewPr>
    <p:cSldViewPr snapToGrid="0">
      <p:cViewPr varScale="1">
        <p:scale>
          <a:sx n="99" d="100"/>
          <a:sy n="99" d="100"/>
        </p:scale>
        <p:origin x="10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9A76D-6D5A-40AA-B234-D9F60B7BAD48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5395FFA3-9930-4160-9859-EEA29596D4C2}">
      <dgm:prSet phldrT="[Text]"/>
      <dgm:spPr/>
      <dgm:t>
        <a:bodyPr/>
        <a:lstStyle/>
        <a:p>
          <a:r>
            <a:rPr lang="en-US" dirty="0"/>
            <a:t>Getting Ready for an Audit!</a:t>
          </a:r>
        </a:p>
      </dgm:t>
    </dgm:pt>
    <dgm:pt modelId="{4F37B3F8-F1E2-46C4-B81D-CFA3FC3ADA78}" type="parTrans" cxnId="{CEE9A450-D07C-4377-9B39-48390ABBA75E}">
      <dgm:prSet/>
      <dgm:spPr/>
      <dgm:t>
        <a:bodyPr/>
        <a:lstStyle/>
        <a:p>
          <a:endParaRPr lang="en-US"/>
        </a:p>
      </dgm:t>
    </dgm:pt>
    <dgm:pt modelId="{690C65B9-6623-44D2-928B-201165941787}" type="sibTrans" cxnId="{CEE9A450-D07C-4377-9B39-48390ABBA75E}">
      <dgm:prSet/>
      <dgm:spPr/>
      <dgm:t>
        <a:bodyPr/>
        <a:lstStyle/>
        <a:p>
          <a:endParaRPr lang="en-US"/>
        </a:p>
      </dgm:t>
    </dgm:pt>
    <dgm:pt modelId="{F5CF2412-DDB4-4149-B33C-08E38E0EF0FE}" type="pres">
      <dgm:prSet presAssocID="{4669A76D-6D5A-40AA-B234-D9F60B7BAD48}" presName="Name0" presStyleCnt="0">
        <dgm:presLayoutVars>
          <dgm:dir/>
          <dgm:resizeHandles val="exact"/>
        </dgm:presLayoutVars>
      </dgm:prSet>
      <dgm:spPr/>
    </dgm:pt>
    <dgm:pt modelId="{458F060A-ACA5-436A-BBBB-5AE8CAE34ABE}" type="pres">
      <dgm:prSet presAssocID="{5395FFA3-9930-4160-9859-EEA29596D4C2}" presName="composite" presStyleCnt="0"/>
      <dgm:spPr/>
    </dgm:pt>
    <dgm:pt modelId="{622DF60B-598E-46C4-9678-3142BE333676}" type="pres">
      <dgm:prSet presAssocID="{5395FFA3-9930-4160-9859-EEA29596D4C2}" presName="imagSh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extLst>
        <a:ext uri="{E40237B7-FDA0-4F09-8148-C483321AD2D9}">
          <dgm14:cNvPr xmlns:dgm14="http://schemas.microsoft.com/office/drawing/2010/diagram" id="0" name="" descr="A close-up of 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46C234A2-25DB-48DC-5496-EA295E52BCF5}"/>
              </a:ext>
            </a:extLst>
          </dgm14:cNvPr>
        </a:ext>
      </dgm:extLst>
    </dgm:pt>
    <dgm:pt modelId="{6833E947-F14C-4AD0-BE9B-EE0A7B263E74}" type="pres">
      <dgm:prSet presAssocID="{5395FFA3-9930-4160-9859-EEA29596D4C2}" presName="txNode" presStyleLbl="node1" presStyleIdx="0" presStyleCnt="1" custLinFactNeighborX="271" custLinFactNeighborY="-372">
        <dgm:presLayoutVars>
          <dgm:bulletEnabled val="1"/>
        </dgm:presLayoutVars>
      </dgm:prSet>
      <dgm:spPr/>
    </dgm:pt>
  </dgm:ptLst>
  <dgm:cxnLst>
    <dgm:cxn modelId="{0374112F-3FC8-49CE-B084-A9501E4DB3B8}" type="presOf" srcId="{4669A76D-6D5A-40AA-B234-D9F60B7BAD48}" destId="{F5CF2412-DDB4-4149-B33C-08E38E0EF0FE}" srcOrd="0" destOrd="0" presId="urn:microsoft.com/office/officeart/2005/8/layout/hProcess10"/>
    <dgm:cxn modelId="{8AD7194C-31BB-4EF4-BE24-B171AE04B196}" type="presOf" srcId="{5395FFA3-9930-4160-9859-EEA29596D4C2}" destId="{6833E947-F14C-4AD0-BE9B-EE0A7B263E74}" srcOrd="0" destOrd="0" presId="urn:microsoft.com/office/officeart/2005/8/layout/hProcess10"/>
    <dgm:cxn modelId="{CEE9A450-D07C-4377-9B39-48390ABBA75E}" srcId="{4669A76D-6D5A-40AA-B234-D9F60B7BAD48}" destId="{5395FFA3-9930-4160-9859-EEA29596D4C2}" srcOrd="0" destOrd="0" parTransId="{4F37B3F8-F1E2-46C4-B81D-CFA3FC3ADA78}" sibTransId="{690C65B9-6623-44D2-928B-201165941787}"/>
    <dgm:cxn modelId="{3B604A99-DB44-4B18-8090-F0C8C359A3D1}" type="presParOf" srcId="{F5CF2412-DDB4-4149-B33C-08E38E0EF0FE}" destId="{458F060A-ACA5-436A-BBBB-5AE8CAE34ABE}" srcOrd="0" destOrd="0" presId="urn:microsoft.com/office/officeart/2005/8/layout/hProcess10"/>
    <dgm:cxn modelId="{B24D5A6B-060E-4DF8-AE28-5D67DE44BE46}" type="presParOf" srcId="{458F060A-ACA5-436A-BBBB-5AE8CAE34ABE}" destId="{622DF60B-598E-46C4-9678-3142BE333676}" srcOrd="0" destOrd="0" presId="urn:microsoft.com/office/officeart/2005/8/layout/hProcess10"/>
    <dgm:cxn modelId="{E9DDDD24-B4D1-413E-A0B9-45AD3B3C8761}" type="presParOf" srcId="{458F060A-ACA5-436A-BBBB-5AE8CAE34ABE}" destId="{6833E947-F14C-4AD0-BE9B-EE0A7B263E74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A6A87A-CD3C-46A6-92EE-688E2DDD7FD9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1EDECFE-AEDE-4DC9-9DC3-1484B07C61E1}">
      <dgm:prSet/>
      <dgm:spPr/>
      <dgm:t>
        <a:bodyPr/>
        <a:lstStyle/>
        <a:p>
          <a:r>
            <a:rPr lang="en-US" baseline="0" dirty="0"/>
            <a:t>Understand the Importance of an Audit</a:t>
          </a:r>
          <a:endParaRPr lang="en-US" dirty="0"/>
        </a:p>
      </dgm:t>
    </dgm:pt>
    <dgm:pt modelId="{6BCD1698-1BDD-4F0B-B599-7864FCB2C0AC}" type="parTrans" cxnId="{22FAD790-2368-4777-9651-10E74C162682}">
      <dgm:prSet/>
      <dgm:spPr/>
      <dgm:t>
        <a:bodyPr/>
        <a:lstStyle/>
        <a:p>
          <a:endParaRPr lang="en-US"/>
        </a:p>
      </dgm:t>
    </dgm:pt>
    <dgm:pt modelId="{1A1366B0-6142-48C1-AD7C-9A8C56764036}" type="sibTrans" cxnId="{22FAD790-2368-4777-9651-10E74C162682}">
      <dgm:prSet/>
      <dgm:spPr/>
      <dgm:t>
        <a:bodyPr/>
        <a:lstStyle/>
        <a:p>
          <a:endParaRPr lang="en-US"/>
        </a:p>
      </dgm:t>
    </dgm:pt>
    <dgm:pt modelId="{73AD42CD-42DA-4C60-8C00-8B8BF8534514}">
      <dgm:prSet/>
      <dgm:spPr/>
      <dgm:t>
        <a:bodyPr/>
        <a:lstStyle/>
        <a:p>
          <a:r>
            <a:rPr lang="en-US" dirty="0"/>
            <a:t>Steps to Prepare for an Audit</a:t>
          </a:r>
        </a:p>
      </dgm:t>
    </dgm:pt>
    <dgm:pt modelId="{93DEAF07-334D-441F-80F8-023A38B00DA3}" type="parTrans" cxnId="{950BB643-272B-42EF-9420-960377910BDB}">
      <dgm:prSet/>
      <dgm:spPr/>
      <dgm:t>
        <a:bodyPr/>
        <a:lstStyle/>
        <a:p>
          <a:endParaRPr lang="en-US"/>
        </a:p>
      </dgm:t>
    </dgm:pt>
    <dgm:pt modelId="{B74F8292-BBE9-4D7E-AE2D-35C3CD57BD39}" type="sibTrans" cxnId="{950BB643-272B-42EF-9420-960377910BDB}">
      <dgm:prSet/>
      <dgm:spPr/>
      <dgm:t>
        <a:bodyPr/>
        <a:lstStyle/>
        <a:p>
          <a:endParaRPr lang="en-US"/>
        </a:p>
      </dgm:t>
    </dgm:pt>
    <dgm:pt modelId="{5FAF89D1-77A4-4D4B-BBEE-C7BAF67CAF70}">
      <dgm:prSet/>
      <dgm:spPr/>
      <dgm:t>
        <a:bodyPr/>
        <a:lstStyle/>
        <a:p>
          <a:r>
            <a:rPr lang="en-US" baseline="0" dirty="0"/>
            <a:t>Common Audit Findings</a:t>
          </a:r>
          <a:endParaRPr lang="en-US" dirty="0"/>
        </a:p>
      </dgm:t>
    </dgm:pt>
    <dgm:pt modelId="{F2629B13-B271-4106-A8AA-4FDE09CCDDFB}" type="parTrans" cxnId="{1E83C400-5BD7-49AE-816C-CF02E6FEBDD6}">
      <dgm:prSet/>
      <dgm:spPr/>
      <dgm:t>
        <a:bodyPr/>
        <a:lstStyle/>
        <a:p>
          <a:endParaRPr lang="en-US"/>
        </a:p>
      </dgm:t>
    </dgm:pt>
    <dgm:pt modelId="{EE45904C-4698-4175-BDC1-DDA6323D3F55}" type="sibTrans" cxnId="{1E83C400-5BD7-49AE-816C-CF02E6FEBDD6}">
      <dgm:prSet/>
      <dgm:spPr/>
      <dgm:t>
        <a:bodyPr/>
        <a:lstStyle/>
        <a:p>
          <a:endParaRPr lang="en-US"/>
        </a:p>
      </dgm:t>
    </dgm:pt>
    <dgm:pt modelId="{F895236E-88B0-4A44-B1FF-4AE86658421F}">
      <dgm:prSet/>
      <dgm:spPr/>
      <dgm:t>
        <a:bodyPr/>
        <a:lstStyle/>
        <a:p>
          <a:r>
            <a:rPr lang="en-US" dirty="0"/>
            <a:t>Misconceptions of an Audit</a:t>
          </a:r>
        </a:p>
      </dgm:t>
    </dgm:pt>
    <dgm:pt modelId="{C47A2747-E231-4FAC-A93B-E2D4C88FB0A3}" type="parTrans" cxnId="{E1AC0E22-D616-4987-928E-50609E7FD171}">
      <dgm:prSet/>
      <dgm:spPr/>
      <dgm:t>
        <a:bodyPr/>
        <a:lstStyle/>
        <a:p>
          <a:endParaRPr lang="en-US"/>
        </a:p>
      </dgm:t>
    </dgm:pt>
    <dgm:pt modelId="{D84FFFA9-4144-4A3E-96FA-5FEBBCC86324}" type="sibTrans" cxnId="{E1AC0E22-D616-4987-928E-50609E7FD171}">
      <dgm:prSet/>
      <dgm:spPr/>
      <dgm:t>
        <a:bodyPr/>
        <a:lstStyle/>
        <a:p>
          <a:endParaRPr lang="en-US"/>
        </a:p>
      </dgm:t>
    </dgm:pt>
    <dgm:pt modelId="{FF6A1BC8-A3D2-4A61-A5C1-FFE4122D1B8A}">
      <dgm:prSet/>
      <dgm:spPr/>
      <dgm:t>
        <a:bodyPr/>
        <a:lstStyle/>
        <a:p>
          <a:r>
            <a:rPr lang="en-US" dirty="0"/>
            <a:t>Financial Records to be Requested</a:t>
          </a:r>
        </a:p>
      </dgm:t>
    </dgm:pt>
    <dgm:pt modelId="{ED3E2E6E-9240-4DF5-83E4-9DF99F327B5C}" type="sibTrans" cxnId="{B28CAAF9-93A2-49C9-8DC7-B861ACB369F1}">
      <dgm:prSet/>
      <dgm:spPr/>
      <dgm:t>
        <a:bodyPr/>
        <a:lstStyle/>
        <a:p>
          <a:endParaRPr lang="en-US"/>
        </a:p>
      </dgm:t>
    </dgm:pt>
    <dgm:pt modelId="{0370FF2A-8B63-4E92-A0A0-785B2AE834D9}" type="parTrans" cxnId="{B28CAAF9-93A2-49C9-8DC7-B861ACB369F1}">
      <dgm:prSet/>
      <dgm:spPr/>
      <dgm:t>
        <a:bodyPr/>
        <a:lstStyle/>
        <a:p>
          <a:endParaRPr lang="en-US"/>
        </a:p>
      </dgm:t>
    </dgm:pt>
    <dgm:pt modelId="{2C8584DF-E3A4-4057-BF0A-11604BF8E606}" type="pres">
      <dgm:prSet presAssocID="{11A6A87A-CD3C-46A6-92EE-688E2DDD7FD9}" presName="diagram" presStyleCnt="0">
        <dgm:presLayoutVars>
          <dgm:dir/>
          <dgm:resizeHandles val="exact"/>
        </dgm:presLayoutVars>
      </dgm:prSet>
      <dgm:spPr/>
    </dgm:pt>
    <dgm:pt modelId="{5FBF5563-3816-40D5-A159-8820810FECD9}" type="pres">
      <dgm:prSet presAssocID="{31EDECFE-AEDE-4DC9-9DC3-1484B07C61E1}" presName="node" presStyleLbl="node1" presStyleIdx="0" presStyleCnt="5">
        <dgm:presLayoutVars>
          <dgm:bulletEnabled val="1"/>
        </dgm:presLayoutVars>
      </dgm:prSet>
      <dgm:spPr/>
    </dgm:pt>
    <dgm:pt modelId="{F50FD9F1-2E74-4C0A-9DA0-BDA843AD3054}" type="pres">
      <dgm:prSet presAssocID="{1A1366B0-6142-48C1-AD7C-9A8C56764036}" presName="sibTrans" presStyleCnt="0"/>
      <dgm:spPr/>
    </dgm:pt>
    <dgm:pt modelId="{E65EE180-C1D6-4D91-858F-010E10D8B4B0}" type="pres">
      <dgm:prSet presAssocID="{F895236E-88B0-4A44-B1FF-4AE86658421F}" presName="node" presStyleLbl="node1" presStyleIdx="1" presStyleCnt="5">
        <dgm:presLayoutVars>
          <dgm:bulletEnabled val="1"/>
        </dgm:presLayoutVars>
      </dgm:prSet>
      <dgm:spPr/>
    </dgm:pt>
    <dgm:pt modelId="{633883C9-264A-4782-947F-34E19FD8FF84}" type="pres">
      <dgm:prSet presAssocID="{D84FFFA9-4144-4A3E-96FA-5FEBBCC86324}" presName="sibTrans" presStyleCnt="0"/>
      <dgm:spPr/>
    </dgm:pt>
    <dgm:pt modelId="{65C923D3-7AE7-47E9-B003-1D773216246B}" type="pres">
      <dgm:prSet presAssocID="{73AD42CD-42DA-4C60-8C00-8B8BF8534514}" presName="node" presStyleLbl="node1" presStyleIdx="2" presStyleCnt="5" custLinFactNeighborX="3893">
        <dgm:presLayoutVars>
          <dgm:bulletEnabled val="1"/>
        </dgm:presLayoutVars>
      </dgm:prSet>
      <dgm:spPr/>
    </dgm:pt>
    <dgm:pt modelId="{8DFCB74E-15D7-42E7-A039-6834CEB1716F}" type="pres">
      <dgm:prSet presAssocID="{B74F8292-BBE9-4D7E-AE2D-35C3CD57BD39}" presName="sibTrans" presStyleCnt="0"/>
      <dgm:spPr/>
    </dgm:pt>
    <dgm:pt modelId="{D3A1D572-C232-43EB-A0E6-1851CC30B36F}" type="pres">
      <dgm:prSet presAssocID="{5FAF89D1-77A4-4D4B-BBEE-C7BAF67CAF70}" presName="node" presStyleLbl="node1" presStyleIdx="3" presStyleCnt="5">
        <dgm:presLayoutVars>
          <dgm:bulletEnabled val="1"/>
        </dgm:presLayoutVars>
      </dgm:prSet>
      <dgm:spPr/>
    </dgm:pt>
    <dgm:pt modelId="{4066C68E-CDBD-4027-9A25-CA2D444AB06B}" type="pres">
      <dgm:prSet presAssocID="{EE45904C-4698-4175-BDC1-DDA6323D3F55}" presName="sibTrans" presStyleCnt="0"/>
      <dgm:spPr/>
    </dgm:pt>
    <dgm:pt modelId="{A0C0BC0A-9D69-47ED-8CEB-47D7A3002EFF}" type="pres">
      <dgm:prSet presAssocID="{FF6A1BC8-A3D2-4A61-A5C1-FFE4122D1B8A}" presName="node" presStyleLbl="node1" presStyleIdx="4" presStyleCnt="5">
        <dgm:presLayoutVars>
          <dgm:bulletEnabled val="1"/>
        </dgm:presLayoutVars>
      </dgm:prSet>
      <dgm:spPr/>
    </dgm:pt>
  </dgm:ptLst>
  <dgm:cxnLst>
    <dgm:cxn modelId="{1E83C400-5BD7-49AE-816C-CF02E6FEBDD6}" srcId="{11A6A87A-CD3C-46A6-92EE-688E2DDD7FD9}" destId="{5FAF89D1-77A4-4D4B-BBEE-C7BAF67CAF70}" srcOrd="3" destOrd="0" parTransId="{F2629B13-B271-4106-A8AA-4FDE09CCDDFB}" sibTransId="{EE45904C-4698-4175-BDC1-DDA6323D3F55}"/>
    <dgm:cxn modelId="{E1AC0E22-D616-4987-928E-50609E7FD171}" srcId="{11A6A87A-CD3C-46A6-92EE-688E2DDD7FD9}" destId="{F895236E-88B0-4A44-B1FF-4AE86658421F}" srcOrd="1" destOrd="0" parTransId="{C47A2747-E231-4FAC-A93B-E2D4C88FB0A3}" sibTransId="{D84FFFA9-4144-4A3E-96FA-5FEBBCC86324}"/>
    <dgm:cxn modelId="{950BB643-272B-42EF-9420-960377910BDB}" srcId="{11A6A87A-CD3C-46A6-92EE-688E2DDD7FD9}" destId="{73AD42CD-42DA-4C60-8C00-8B8BF8534514}" srcOrd="2" destOrd="0" parTransId="{93DEAF07-334D-441F-80F8-023A38B00DA3}" sibTransId="{B74F8292-BBE9-4D7E-AE2D-35C3CD57BD39}"/>
    <dgm:cxn modelId="{355E3583-144C-4FEE-9982-50FA5905E5A3}" type="presOf" srcId="{5FAF89D1-77A4-4D4B-BBEE-C7BAF67CAF70}" destId="{D3A1D572-C232-43EB-A0E6-1851CC30B36F}" srcOrd="0" destOrd="0" presId="urn:microsoft.com/office/officeart/2005/8/layout/default"/>
    <dgm:cxn modelId="{22FAD790-2368-4777-9651-10E74C162682}" srcId="{11A6A87A-CD3C-46A6-92EE-688E2DDD7FD9}" destId="{31EDECFE-AEDE-4DC9-9DC3-1484B07C61E1}" srcOrd="0" destOrd="0" parTransId="{6BCD1698-1BDD-4F0B-B599-7864FCB2C0AC}" sibTransId="{1A1366B0-6142-48C1-AD7C-9A8C56764036}"/>
    <dgm:cxn modelId="{69DFA2B7-26CC-4F97-B737-064F3999EFD2}" type="presOf" srcId="{31EDECFE-AEDE-4DC9-9DC3-1484B07C61E1}" destId="{5FBF5563-3816-40D5-A159-8820810FECD9}" srcOrd="0" destOrd="0" presId="urn:microsoft.com/office/officeart/2005/8/layout/default"/>
    <dgm:cxn modelId="{AA3905CC-03EB-4CC4-9B5E-747F07E08CD8}" type="presOf" srcId="{F895236E-88B0-4A44-B1FF-4AE86658421F}" destId="{E65EE180-C1D6-4D91-858F-010E10D8B4B0}" srcOrd="0" destOrd="0" presId="urn:microsoft.com/office/officeart/2005/8/layout/default"/>
    <dgm:cxn modelId="{0D7217CD-6E94-4F4A-834F-4CA3EF9FB2CB}" type="presOf" srcId="{11A6A87A-CD3C-46A6-92EE-688E2DDD7FD9}" destId="{2C8584DF-E3A4-4057-BF0A-11604BF8E606}" srcOrd="0" destOrd="0" presId="urn:microsoft.com/office/officeart/2005/8/layout/default"/>
    <dgm:cxn modelId="{CF132AF1-C6EE-4795-A633-0DB64840F326}" type="presOf" srcId="{73AD42CD-42DA-4C60-8C00-8B8BF8534514}" destId="{65C923D3-7AE7-47E9-B003-1D773216246B}" srcOrd="0" destOrd="0" presId="urn:microsoft.com/office/officeart/2005/8/layout/default"/>
    <dgm:cxn modelId="{B28CAAF9-93A2-49C9-8DC7-B861ACB369F1}" srcId="{11A6A87A-CD3C-46A6-92EE-688E2DDD7FD9}" destId="{FF6A1BC8-A3D2-4A61-A5C1-FFE4122D1B8A}" srcOrd="4" destOrd="0" parTransId="{0370FF2A-8B63-4E92-A0A0-785B2AE834D9}" sibTransId="{ED3E2E6E-9240-4DF5-83E4-9DF99F327B5C}"/>
    <dgm:cxn modelId="{A9D81DFC-A0A9-42C4-B3DE-BDD547708C41}" type="presOf" srcId="{FF6A1BC8-A3D2-4A61-A5C1-FFE4122D1B8A}" destId="{A0C0BC0A-9D69-47ED-8CEB-47D7A3002EFF}" srcOrd="0" destOrd="0" presId="urn:microsoft.com/office/officeart/2005/8/layout/default"/>
    <dgm:cxn modelId="{43ABF155-A415-4403-9665-CBAC6D44F21B}" type="presParOf" srcId="{2C8584DF-E3A4-4057-BF0A-11604BF8E606}" destId="{5FBF5563-3816-40D5-A159-8820810FECD9}" srcOrd="0" destOrd="0" presId="urn:microsoft.com/office/officeart/2005/8/layout/default"/>
    <dgm:cxn modelId="{60266C79-E5E0-4D88-AA6A-E7A9C675BB87}" type="presParOf" srcId="{2C8584DF-E3A4-4057-BF0A-11604BF8E606}" destId="{F50FD9F1-2E74-4C0A-9DA0-BDA843AD3054}" srcOrd="1" destOrd="0" presId="urn:microsoft.com/office/officeart/2005/8/layout/default"/>
    <dgm:cxn modelId="{9982C72B-E64D-48EE-AD87-622048D2D46E}" type="presParOf" srcId="{2C8584DF-E3A4-4057-BF0A-11604BF8E606}" destId="{E65EE180-C1D6-4D91-858F-010E10D8B4B0}" srcOrd="2" destOrd="0" presId="urn:microsoft.com/office/officeart/2005/8/layout/default"/>
    <dgm:cxn modelId="{9516453F-163A-461C-842F-2C28BEF9C19E}" type="presParOf" srcId="{2C8584DF-E3A4-4057-BF0A-11604BF8E606}" destId="{633883C9-264A-4782-947F-34E19FD8FF84}" srcOrd="3" destOrd="0" presId="urn:microsoft.com/office/officeart/2005/8/layout/default"/>
    <dgm:cxn modelId="{6F8A604B-4A99-44E6-8909-0E935F7D8006}" type="presParOf" srcId="{2C8584DF-E3A4-4057-BF0A-11604BF8E606}" destId="{65C923D3-7AE7-47E9-B003-1D773216246B}" srcOrd="4" destOrd="0" presId="urn:microsoft.com/office/officeart/2005/8/layout/default"/>
    <dgm:cxn modelId="{D89EDC8E-443D-49F5-A72C-624464371AFB}" type="presParOf" srcId="{2C8584DF-E3A4-4057-BF0A-11604BF8E606}" destId="{8DFCB74E-15D7-42E7-A039-6834CEB1716F}" srcOrd="5" destOrd="0" presId="urn:microsoft.com/office/officeart/2005/8/layout/default"/>
    <dgm:cxn modelId="{AEF0C712-D88B-466A-A44D-0822B27FE179}" type="presParOf" srcId="{2C8584DF-E3A4-4057-BF0A-11604BF8E606}" destId="{D3A1D572-C232-43EB-A0E6-1851CC30B36F}" srcOrd="6" destOrd="0" presId="urn:microsoft.com/office/officeart/2005/8/layout/default"/>
    <dgm:cxn modelId="{0C0C131E-D5F1-4830-B008-C1B9434FD8DF}" type="presParOf" srcId="{2C8584DF-E3A4-4057-BF0A-11604BF8E606}" destId="{4066C68E-CDBD-4027-9A25-CA2D444AB06B}" srcOrd="7" destOrd="0" presId="urn:microsoft.com/office/officeart/2005/8/layout/default"/>
    <dgm:cxn modelId="{015B2C31-6D4A-408B-82AA-97C6BE18C6EF}" type="presParOf" srcId="{2C8584DF-E3A4-4057-BF0A-11604BF8E606}" destId="{A0C0BC0A-9D69-47ED-8CEB-47D7A3002EF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F94F5E-FB67-450C-A042-7243E859455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CBB85DE-5160-435B-B314-DDEED1D99BE4}">
      <dgm:prSet/>
      <dgm:spPr/>
      <dgm:t>
        <a:bodyPr/>
        <a:lstStyle/>
        <a:p>
          <a:r>
            <a:rPr lang="en-US" dirty="0"/>
            <a:t>Lack of Segregation of Duties</a:t>
          </a:r>
        </a:p>
      </dgm:t>
    </dgm:pt>
    <dgm:pt modelId="{A9FB931A-E3AD-463A-B325-6A00E29386AC}" type="parTrans" cxnId="{6B02CC03-EC58-460A-8806-A3F7B0018E56}">
      <dgm:prSet/>
      <dgm:spPr/>
      <dgm:t>
        <a:bodyPr/>
        <a:lstStyle/>
        <a:p>
          <a:endParaRPr lang="en-US"/>
        </a:p>
      </dgm:t>
    </dgm:pt>
    <dgm:pt modelId="{4F80C5CB-7F75-4D6B-B363-AF555558551D}" type="sibTrans" cxnId="{6B02CC03-EC58-460A-8806-A3F7B0018E56}">
      <dgm:prSet/>
      <dgm:spPr/>
      <dgm:t>
        <a:bodyPr/>
        <a:lstStyle/>
        <a:p>
          <a:endParaRPr lang="en-US"/>
        </a:p>
      </dgm:t>
    </dgm:pt>
    <dgm:pt modelId="{EF2B612C-BD83-41E4-B54D-5684E82FB4A9}">
      <dgm:prSet/>
      <dgm:spPr/>
      <dgm:t>
        <a:bodyPr/>
        <a:lstStyle/>
        <a:p>
          <a:r>
            <a:rPr lang="en-US" dirty="0"/>
            <a:t>Improper Bank Reconciliations</a:t>
          </a:r>
        </a:p>
      </dgm:t>
    </dgm:pt>
    <dgm:pt modelId="{9DDF257F-678E-4F77-A655-7F98647D516B}" type="parTrans" cxnId="{2857D920-6744-49D8-A6F2-F42D2BB56852}">
      <dgm:prSet/>
      <dgm:spPr/>
      <dgm:t>
        <a:bodyPr/>
        <a:lstStyle/>
        <a:p>
          <a:endParaRPr lang="en-US"/>
        </a:p>
      </dgm:t>
    </dgm:pt>
    <dgm:pt modelId="{FCE91818-42ED-4474-A09B-DCAF519DBF9A}" type="sibTrans" cxnId="{2857D920-6744-49D8-A6F2-F42D2BB56852}">
      <dgm:prSet/>
      <dgm:spPr/>
      <dgm:t>
        <a:bodyPr/>
        <a:lstStyle/>
        <a:p>
          <a:endParaRPr lang="en-US"/>
        </a:p>
      </dgm:t>
    </dgm:pt>
    <dgm:pt modelId="{4B81E475-14B2-4038-AED3-C7EAD43A2D14}">
      <dgm:prSet/>
      <dgm:spPr/>
      <dgm:t>
        <a:bodyPr/>
        <a:lstStyle/>
        <a:p>
          <a:r>
            <a:rPr lang="en-US" dirty="0"/>
            <a:t>Audit Adjustments</a:t>
          </a:r>
        </a:p>
      </dgm:t>
    </dgm:pt>
    <dgm:pt modelId="{F611D6FD-7114-43CB-B891-EAA89A3D18DB}" type="parTrans" cxnId="{B8B386CB-4BA6-4FD8-ABB6-22A535811028}">
      <dgm:prSet/>
      <dgm:spPr/>
      <dgm:t>
        <a:bodyPr/>
        <a:lstStyle/>
        <a:p>
          <a:endParaRPr lang="en-US"/>
        </a:p>
      </dgm:t>
    </dgm:pt>
    <dgm:pt modelId="{DCD56F8D-A42D-43DD-B272-C2C09C76828E}" type="sibTrans" cxnId="{B8B386CB-4BA6-4FD8-ABB6-22A535811028}">
      <dgm:prSet/>
      <dgm:spPr/>
      <dgm:t>
        <a:bodyPr/>
        <a:lstStyle/>
        <a:p>
          <a:endParaRPr lang="en-US"/>
        </a:p>
      </dgm:t>
    </dgm:pt>
    <dgm:pt modelId="{E6DBCBDC-D296-4F12-BF23-2165AB6D85B0}">
      <dgm:prSet/>
      <dgm:spPr/>
      <dgm:t>
        <a:bodyPr/>
        <a:lstStyle/>
        <a:p>
          <a:r>
            <a:rPr lang="en-US" dirty="0"/>
            <a:t>Improper Budgets</a:t>
          </a:r>
        </a:p>
      </dgm:t>
    </dgm:pt>
    <dgm:pt modelId="{3DCA344C-BB3B-4897-B761-2715C45F5D14}" type="parTrans" cxnId="{742FBA85-7258-49F7-8593-E6D1CCCA6888}">
      <dgm:prSet/>
      <dgm:spPr/>
      <dgm:t>
        <a:bodyPr/>
        <a:lstStyle/>
        <a:p>
          <a:endParaRPr lang="en-US"/>
        </a:p>
      </dgm:t>
    </dgm:pt>
    <dgm:pt modelId="{994AE387-9BE0-4C4B-BD5B-AE1656DA2AF0}" type="sibTrans" cxnId="{742FBA85-7258-49F7-8593-E6D1CCCA6888}">
      <dgm:prSet/>
      <dgm:spPr/>
      <dgm:t>
        <a:bodyPr/>
        <a:lstStyle/>
        <a:p>
          <a:endParaRPr lang="en-US"/>
        </a:p>
      </dgm:t>
    </dgm:pt>
    <dgm:pt modelId="{3401BB54-BA4F-4B81-9D41-408E8B86400E}">
      <dgm:prSet/>
      <dgm:spPr/>
      <dgm:t>
        <a:bodyPr/>
        <a:lstStyle/>
        <a:p>
          <a:r>
            <a:rPr lang="en-US" dirty="0"/>
            <a:t>Capital Asset Maintenance</a:t>
          </a:r>
        </a:p>
      </dgm:t>
    </dgm:pt>
    <dgm:pt modelId="{C63FB238-DD7D-42AF-AC19-EE4B1EA52BB5}" type="parTrans" cxnId="{83FEAAE2-186C-4F0A-B09C-E5710A6EEA09}">
      <dgm:prSet/>
      <dgm:spPr/>
      <dgm:t>
        <a:bodyPr/>
        <a:lstStyle/>
        <a:p>
          <a:endParaRPr lang="en-US"/>
        </a:p>
      </dgm:t>
    </dgm:pt>
    <dgm:pt modelId="{3661E576-9C00-4584-B411-414CE30E5A45}" type="sibTrans" cxnId="{83FEAAE2-186C-4F0A-B09C-E5710A6EEA09}">
      <dgm:prSet/>
      <dgm:spPr/>
      <dgm:t>
        <a:bodyPr/>
        <a:lstStyle/>
        <a:p>
          <a:endParaRPr lang="en-US"/>
        </a:p>
      </dgm:t>
    </dgm:pt>
    <dgm:pt modelId="{D054CB9E-E66E-4F01-B0E3-C0EF459D5B51}">
      <dgm:prSet/>
      <dgm:spPr/>
      <dgm:t>
        <a:bodyPr/>
        <a:lstStyle/>
        <a:p>
          <a:r>
            <a:rPr lang="en-US" dirty="0"/>
            <a:t>Inadequate Documentation</a:t>
          </a:r>
        </a:p>
      </dgm:t>
    </dgm:pt>
    <dgm:pt modelId="{714B54D6-8263-445B-B02D-99809EEBCB47}" type="parTrans" cxnId="{DF6B80C0-53EC-4F54-8129-C6B301552DA6}">
      <dgm:prSet/>
      <dgm:spPr/>
      <dgm:t>
        <a:bodyPr/>
        <a:lstStyle/>
        <a:p>
          <a:endParaRPr lang="en-US"/>
        </a:p>
      </dgm:t>
    </dgm:pt>
    <dgm:pt modelId="{02F01D96-A001-4F76-8438-97F4792BFAE9}" type="sibTrans" cxnId="{DF6B80C0-53EC-4F54-8129-C6B301552DA6}">
      <dgm:prSet/>
      <dgm:spPr/>
      <dgm:t>
        <a:bodyPr/>
        <a:lstStyle/>
        <a:p>
          <a:endParaRPr lang="en-US"/>
        </a:p>
      </dgm:t>
    </dgm:pt>
    <dgm:pt modelId="{A37FC1EC-792F-4F3D-A207-DE4A49B365C5}" type="pres">
      <dgm:prSet presAssocID="{90F94F5E-FB67-450C-A042-7243E8594554}" presName="vert0" presStyleCnt="0">
        <dgm:presLayoutVars>
          <dgm:dir/>
          <dgm:animOne val="branch"/>
          <dgm:animLvl val="lvl"/>
        </dgm:presLayoutVars>
      </dgm:prSet>
      <dgm:spPr/>
    </dgm:pt>
    <dgm:pt modelId="{54E8522A-FABF-4B99-8614-03BE8893F3D9}" type="pres">
      <dgm:prSet presAssocID="{ACBB85DE-5160-435B-B314-DDEED1D99BE4}" presName="thickLine" presStyleLbl="alignNode1" presStyleIdx="0" presStyleCnt="6"/>
      <dgm:spPr/>
    </dgm:pt>
    <dgm:pt modelId="{24DE692A-F4CA-46AC-9BF4-AEBA42CEBC13}" type="pres">
      <dgm:prSet presAssocID="{ACBB85DE-5160-435B-B314-DDEED1D99BE4}" presName="horz1" presStyleCnt="0"/>
      <dgm:spPr/>
    </dgm:pt>
    <dgm:pt modelId="{50135C0B-E302-4FB5-B4F3-E050EC1B2DE9}" type="pres">
      <dgm:prSet presAssocID="{ACBB85DE-5160-435B-B314-DDEED1D99BE4}" presName="tx1" presStyleLbl="revTx" presStyleIdx="0" presStyleCnt="6"/>
      <dgm:spPr/>
    </dgm:pt>
    <dgm:pt modelId="{DE883A09-D680-449D-88B3-6A3D508A108D}" type="pres">
      <dgm:prSet presAssocID="{ACBB85DE-5160-435B-B314-DDEED1D99BE4}" presName="vert1" presStyleCnt="0"/>
      <dgm:spPr/>
    </dgm:pt>
    <dgm:pt modelId="{841DCBDD-D7EA-4F9F-8E0B-44E369C3AA99}" type="pres">
      <dgm:prSet presAssocID="{EF2B612C-BD83-41E4-B54D-5684E82FB4A9}" presName="thickLine" presStyleLbl="alignNode1" presStyleIdx="1" presStyleCnt="6"/>
      <dgm:spPr/>
    </dgm:pt>
    <dgm:pt modelId="{E5D51526-D869-4A4E-83C4-0FCE4F796D64}" type="pres">
      <dgm:prSet presAssocID="{EF2B612C-BD83-41E4-B54D-5684E82FB4A9}" presName="horz1" presStyleCnt="0"/>
      <dgm:spPr/>
    </dgm:pt>
    <dgm:pt modelId="{D75F18C0-96FF-41B6-9526-7A5F3483560E}" type="pres">
      <dgm:prSet presAssocID="{EF2B612C-BD83-41E4-B54D-5684E82FB4A9}" presName="tx1" presStyleLbl="revTx" presStyleIdx="1" presStyleCnt="6"/>
      <dgm:spPr/>
    </dgm:pt>
    <dgm:pt modelId="{1AC25DC7-149B-45B9-9F41-6B2A54A38E40}" type="pres">
      <dgm:prSet presAssocID="{EF2B612C-BD83-41E4-B54D-5684E82FB4A9}" presName="vert1" presStyleCnt="0"/>
      <dgm:spPr/>
    </dgm:pt>
    <dgm:pt modelId="{3D3B402B-5CDF-4B54-8687-EB2C63776788}" type="pres">
      <dgm:prSet presAssocID="{4B81E475-14B2-4038-AED3-C7EAD43A2D14}" presName="thickLine" presStyleLbl="alignNode1" presStyleIdx="2" presStyleCnt="6"/>
      <dgm:spPr/>
    </dgm:pt>
    <dgm:pt modelId="{E93D3773-6218-48A2-BB46-3CA4F41E82CD}" type="pres">
      <dgm:prSet presAssocID="{4B81E475-14B2-4038-AED3-C7EAD43A2D14}" presName="horz1" presStyleCnt="0"/>
      <dgm:spPr/>
    </dgm:pt>
    <dgm:pt modelId="{62577768-6C17-44E4-B83E-BFFDB2619B18}" type="pres">
      <dgm:prSet presAssocID="{4B81E475-14B2-4038-AED3-C7EAD43A2D14}" presName="tx1" presStyleLbl="revTx" presStyleIdx="2" presStyleCnt="6"/>
      <dgm:spPr/>
    </dgm:pt>
    <dgm:pt modelId="{6DDEBF62-883A-473B-A2A2-AAC4B5AB8753}" type="pres">
      <dgm:prSet presAssocID="{4B81E475-14B2-4038-AED3-C7EAD43A2D14}" presName="vert1" presStyleCnt="0"/>
      <dgm:spPr/>
    </dgm:pt>
    <dgm:pt modelId="{97A11B18-DF5A-4CA0-895C-E93F4E71D429}" type="pres">
      <dgm:prSet presAssocID="{E6DBCBDC-D296-4F12-BF23-2165AB6D85B0}" presName="thickLine" presStyleLbl="alignNode1" presStyleIdx="3" presStyleCnt="6"/>
      <dgm:spPr/>
    </dgm:pt>
    <dgm:pt modelId="{6B16FB3C-895C-4158-8741-302BE3E48AFF}" type="pres">
      <dgm:prSet presAssocID="{E6DBCBDC-D296-4F12-BF23-2165AB6D85B0}" presName="horz1" presStyleCnt="0"/>
      <dgm:spPr/>
    </dgm:pt>
    <dgm:pt modelId="{35BD27CD-B279-4A30-B6D8-2AA4833C9EC0}" type="pres">
      <dgm:prSet presAssocID="{E6DBCBDC-D296-4F12-BF23-2165AB6D85B0}" presName="tx1" presStyleLbl="revTx" presStyleIdx="3" presStyleCnt="6"/>
      <dgm:spPr/>
    </dgm:pt>
    <dgm:pt modelId="{3E962333-66AF-4AB3-9C20-7BC9468A840B}" type="pres">
      <dgm:prSet presAssocID="{E6DBCBDC-D296-4F12-BF23-2165AB6D85B0}" presName="vert1" presStyleCnt="0"/>
      <dgm:spPr/>
    </dgm:pt>
    <dgm:pt modelId="{A78ADE96-68C4-4706-BA7E-25F2A52BD335}" type="pres">
      <dgm:prSet presAssocID="{3401BB54-BA4F-4B81-9D41-408E8B86400E}" presName="thickLine" presStyleLbl="alignNode1" presStyleIdx="4" presStyleCnt="6"/>
      <dgm:spPr/>
    </dgm:pt>
    <dgm:pt modelId="{3F929958-904E-4918-BB89-D56BE3050B69}" type="pres">
      <dgm:prSet presAssocID="{3401BB54-BA4F-4B81-9D41-408E8B86400E}" presName="horz1" presStyleCnt="0"/>
      <dgm:spPr/>
    </dgm:pt>
    <dgm:pt modelId="{B9317C33-1FC0-4E03-BD85-530A14EECF6A}" type="pres">
      <dgm:prSet presAssocID="{3401BB54-BA4F-4B81-9D41-408E8B86400E}" presName="tx1" presStyleLbl="revTx" presStyleIdx="4" presStyleCnt="6"/>
      <dgm:spPr/>
    </dgm:pt>
    <dgm:pt modelId="{4367C4B9-D4DF-48E2-9A2E-F5A5D1EEF17A}" type="pres">
      <dgm:prSet presAssocID="{3401BB54-BA4F-4B81-9D41-408E8B86400E}" presName="vert1" presStyleCnt="0"/>
      <dgm:spPr/>
    </dgm:pt>
    <dgm:pt modelId="{13F6525C-C604-4AAE-9A8B-3FEF2FC80768}" type="pres">
      <dgm:prSet presAssocID="{D054CB9E-E66E-4F01-B0E3-C0EF459D5B51}" presName="thickLine" presStyleLbl="alignNode1" presStyleIdx="5" presStyleCnt="6"/>
      <dgm:spPr/>
    </dgm:pt>
    <dgm:pt modelId="{503E3463-5FC3-4715-9FEF-6F08B3004AFC}" type="pres">
      <dgm:prSet presAssocID="{D054CB9E-E66E-4F01-B0E3-C0EF459D5B51}" presName="horz1" presStyleCnt="0"/>
      <dgm:spPr/>
    </dgm:pt>
    <dgm:pt modelId="{7EC3F3EB-80F2-4BE3-8B82-249A61465EA9}" type="pres">
      <dgm:prSet presAssocID="{D054CB9E-E66E-4F01-B0E3-C0EF459D5B51}" presName="tx1" presStyleLbl="revTx" presStyleIdx="5" presStyleCnt="6"/>
      <dgm:spPr/>
    </dgm:pt>
    <dgm:pt modelId="{70370991-768D-46D4-A413-D7EA3FBA00FE}" type="pres">
      <dgm:prSet presAssocID="{D054CB9E-E66E-4F01-B0E3-C0EF459D5B51}" presName="vert1" presStyleCnt="0"/>
      <dgm:spPr/>
    </dgm:pt>
  </dgm:ptLst>
  <dgm:cxnLst>
    <dgm:cxn modelId="{6B02CC03-EC58-460A-8806-A3F7B0018E56}" srcId="{90F94F5E-FB67-450C-A042-7243E8594554}" destId="{ACBB85DE-5160-435B-B314-DDEED1D99BE4}" srcOrd="0" destOrd="0" parTransId="{A9FB931A-E3AD-463A-B325-6A00E29386AC}" sibTransId="{4F80C5CB-7F75-4D6B-B363-AF555558551D}"/>
    <dgm:cxn modelId="{342B4D1E-54B8-4008-A5E2-F6080C211CBE}" type="presOf" srcId="{ACBB85DE-5160-435B-B314-DDEED1D99BE4}" destId="{50135C0B-E302-4FB5-B4F3-E050EC1B2DE9}" srcOrd="0" destOrd="0" presId="urn:microsoft.com/office/officeart/2008/layout/LinedList"/>
    <dgm:cxn modelId="{2857D920-6744-49D8-A6F2-F42D2BB56852}" srcId="{90F94F5E-FB67-450C-A042-7243E8594554}" destId="{EF2B612C-BD83-41E4-B54D-5684E82FB4A9}" srcOrd="1" destOrd="0" parTransId="{9DDF257F-678E-4F77-A655-7F98647D516B}" sibTransId="{FCE91818-42ED-4474-A09B-DCAF519DBF9A}"/>
    <dgm:cxn modelId="{CB6CAD2C-C396-4177-88C0-C2C5839811B1}" type="presOf" srcId="{90F94F5E-FB67-450C-A042-7243E8594554}" destId="{A37FC1EC-792F-4F3D-A207-DE4A49B365C5}" srcOrd="0" destOrd="0" presId="urn:microsoft.com/office/officeart/2008/layout/LinedList"/>
    <dgm:cxn modelId="{24E9D435-D874-4573-902F-BF1A9D02000C}" type="presOf" srcId="{EF2B612C-BD83-41E4-B54D-5684E82FB4A9}" destId="{D75F18C0-96FF-41B6-9526-7A5F3483560E}" srcOrd="0" destOrd="0" presId="urn:microsoft.com/office/officeart/2008/layout/LinedList"/>
    <dgm:cxn modelId="{78BB5580-D84C-49A7-B08A-5854B9279AD6}" type="presOf" srcId="{4B81E475-14B2-4038-AED3-C7EAD43A2D14}" destId="{62577768-6C17-44E4-B83E-BFFDB2619B18}" srcOrd="0" destOrd="0" presId="urn:microsoft.com/office/officeart/2008/layout/LinedList"/>
    <dgm:cxn modelId="{742FBA85-7258-49F7-8593-E6D1CCCA6888}" srcId="{90F94F5E-FB67-450C-A042-7243E8594554}" destId="{E6DBCBDC-D296-4F12-BF23-2165AB6D85B0}" srcOrd="3" destOrd="0" parTransId="{3DCA344C-BB3B-4897-B761-2715C45F5D14}" sibTransId="{994AE387-9BE0-4C4B-BD5B-AE1656DA2AF0}"/>
    <dgm:cxn modelId="{ED20D895-7A88-4700-B97E-92447380D3F3}" type="presOf" srcId="{E6DBCBDC-D296-4F12-BF23-2165AB6D85B0}" destId="{35BD27CD-B279-4A30-B6D8-2AA4833C9EC0}" srcOrd="0" destOrd="0" presId="urn:microsoft.com/office/officeart/2008/layout/LinedList"/>
    <dgm:cxn modelId="{A859BF9E-871F-4B17-8D18-C79A8DABC7BD}" type="presOf" srcId="{D054CB9E-E66E-4F01-B0E3-C0EF459D5B51}" destId="{7EC3F3EB-80F2-4BE3-8B82-249A61465EA9}" srcOrd="0" destOrd="0" presId="urn:microsoft.com/office/officeart/2008/layout/LinedList"/>
    <dgm:cxn modelId="{DF6B80C0-53EC-4F54-8129-C6B301552DA6}" srcId="{90F94F5E-FB67-450C-A042-7243E8594554}" destId="{D054CB9E-E66E-4F01-B0E3-C0EF459D5B51}" srcOrd="5" destOrd="0" parTransId="{714B54D6-8263-445B-B02D-99809EEBCB47}" sibTransId="{02F01D96-A001-4F76-8438-97F4792BFAE9}"/>
    <dgm:cxn modelId="{B8B386CB-4BA6-4FD8-ABB6-22A535811028}" srcId="{90F94F5E-FB67-450C-A042-7243E8594554}" destId="{4B81E475-14B2-4038-AED3-C7EAD43A2D14}" srcOrd="2" destOrd="0" parTransId="{F611D6FD-7114-43CB-B891-EAA89A3D18DB}" sibTransId="{DCD56F8D-A42D-43DD-B272-C2C09C76828E}"/>
    <dgm:cxn modelId="{83FEAAE2-186C-4F0A-B09C-E5710A6EEA09}" srcId="{90F94F5E-FB67-450C-A042-7243E8594554}" destId="{3401BB54-BA4F-4B81-9D41-408E8B86400E}" srcOrd="4" destOrd="0" parTransId="{C63FB238-DD7D-42AF-AC19-EE4B1EA52BB5}" sibTransId="{3661E576-9C00-4584-B411-414CE30E5A45}"/>
    <dgm:cxn modelId="{949539F5-EE30-4316-AC41-BB6639D5FF53}" type="presOf" srcId="{3401BB54-BA4F-4B81-9D41-408E8B86400E}" destId="{B9317C33-1FC0-4E03-BD85-530A14EECF6A}" srcOrd="0" destOrd="0" presId="urn:microsoft.com/office/officeart/2008/layout/LinedList"/>
    <dgm:cxn modelId="{48A90EE7-B81A-49C0-A825-2F87E1ADBB19}" type="presParOf" srcId="{A37FC1EC-792F-4F3D-A207-DE4A49B365C5}" destId="{54E8522A-FABF-4B99-8614-03BE8893F3D9}" srcOrd="0" destOrd="0" presId="urn:microsoft.com/office/officeart/2008/layout/LinedList"/>
    <dgm:cxn modelId="{E857DEB1-EDB4-4DAF-B826-833AB6E1778E}" type="presParOf" srcId="{A37FC1EC-792F-4F3D-A207-DE4A49B365C5}" destId="{24DE692A-F4CA-46AC-9BF4-AEBA42CEBC13}" srcOrd="1" destOrd="0" presId="urn:microsoft.com/office/officeart/2008/layout/LinedList"/>
    <dgm:cxn modelId="{1251469A-6600-4D39-AD63-852A99FDF0AF}" type="presParOf" srcId="{24DE692A-F4CA-46AC-9BF4-AEBA42CEBC13}" destId="{50135C0B-E302-4FB5-B4F3-E050EC1B2DE9}" srcOrd="0" destOrd="0" presId="urn:microsoft.com/office/officeart/2008/layout/LinedList"/>
    <dgm:cxn modelId="{CA3B2299-CC34-4616-BBF3-50261939E5A7}" type="presParOf" srcId="{24DE692A-F4CA-46AC-9BF4-AEBA42CEBC13}" destId="{DE883A09-D680-449D-88B3-6A3D508A108D}" srcOrd="1" destOrd="0" presId="urn:microsoft.com/office/officeart/2008/layout/LinedList"/>
    <dgm:cxn modelId="{D6077C54-289E-4AA2-A8B0-AE97020FD314}" type="presParOf" srcId="{A37FC1EC-792F-4F3D-A207-DE4A49B365C5}" destId="{841DCBDD-D7EA-4F9F-8E0B-44E369C3AA99}" srcOrd="2" destOrd="0" presId="urn:microsoft.com/office/officeart/2008/layout/LinedList"/>
    <dgm:cxn modelId="{074304CA-FC51-40CF-8184-4E566E7E3DA6}" type="presParOf" srcId="{A37FC1EC-792F-4F3D-A207-DE4A49B365C5}" destId="{E5D51526-D869-4A4E-83C4-0FCE4F796D64}" srcOrd="3" destOrd="0" presId="urn:microsoft.com/office/officeart/2008/layout/LinedList"/>
    <dgm:cxn modelId="{DB154ADB-4CC5-45F2-9E0C-B7CDDCC4870A}" type="presParOf" srcId="{E5D51526-D869-4A4E-83C4-0FCE4F796D64}" destId="{D75F18C0-96FF-41B6-9526-7A5F3483560E}" srcOrd="0" destOrd="0" presId="urn:microsoft.com/office/officeart/2008/layout/LinedList"/>
    <dgm:cxn modelId="{CB039540-EB3A-46FA-BA52-7E8BEAEF9156}" type="presParOf" srcId="{E5D51526-D869-4A4E-83C4-0FCE4F796D64}" destId="{1AC25DC7-149B-45B9-9F41-6B2A54A38E40}" srcOrd="1" destOrd="0" presId="urn:microsoft.com/office/officeart/2008/layout/LinedList"/>
    <dgm:cxn modelId="{67E2E4C9-616C-46C7-BEDC-299E2F181CFD}" type="presParOf" srcId="{A37FC1EC-792F-4F3D-A207-DE4A49B365C5}" destId="{3D3B402B-5CDF-4B54-8687-EB2C63776788}" srcOrd="4" destOrd="0" presId="urn:microsoft.com/office/officeart/2008/layout/LinedList"/>
    <dgm:cxn modelId="{7ECE4ABC-7FE7-4181-88B7-F6BB3F5C1421}" type="presParOf" srcId="{A37FC1EC-792F-4F3D-A207-DE4A49B365C5}" destId="{E93D3773-6218-48A2-BB46-3CA4F41E82CD}" srcOrd="5" destOrd="0" presId="urn:microsoft.com/office/officeart/2008/layout/LinedList"/>
    <dgm:cxn modelId="{9E942503-D96F-4ABF-842D-4F5F306B843A}" type="presParOf" srcId="{E93D3773-6218-48A2-BB46-3CA4F41E82CD}" destId="{62577768-6C17-44E4-B83E-BFFDB2619B18}" srcOrd="0" destOrd="0" presId="urn:microsoft.com/office/officeart/2008/layout/LinedList"/>
    <dgm:cxn modelId="{623D0958-5C78-4F2F-9D4A-1708BC4857C4}" type="presParOf" srcId="{E93D3773-6218-48A2-BB46-3CA4F41E82CD}" destId="{6DDEBF62-883A-473B-A2A2-AAC4B5AB8753}" srcOrd="1" destOrd="0" presId="urn:microsoft.com/office/officeart/2008/layout/LinedList"/>
    <dgm:cxn modelId="{4A2585E4-FC03-4117-A3E8-D632DE2DD748}" type="presParOf" srcId="{A37FC1EC-792F-4F3D-A207-DE4A49B365C5}" destId="{97A11B18-DF5A-4CA0-895C-E93F4E71D429}" srcOrd="6" destOrd="0" presId="urn:microsoft.com/office/officeart/2008/layout/LinedList"/>
    <dgm:cxn modelId="{878A2702-A980-4328-9973-42B62D8913A2}" type="presParOf" srcId="{A37FC1EC-792F-4F3D-A207-DE4A49B365C5}" destId="{6B16FB3C-895C-4158-8741-302BE3E48AFF}" srcOrd="7" destOrd="0" presId="urn:microsoft.com/office/officeart/2008/layout/LinedList"/>
    <dgm:cxn modelId="{8F966048-5BDE-4235-A169-B40313254E4A}" type="presParOf" srcId="{6B16FB3C-895C-4158-8741-302BE3E48AFF}" destId="{35BD27CD-B279-4A30-B6D8-2AA4833C9EC0}" srcOrd="0" destOrd="0" presId="urn:microsoft.com/office/officeart/2008/layout/LinedList"/>
    <dgm:cxn modelId="{CF06D835-AFD9-4AF9-A2A2-86C216C02341}" type="presParOf" srcId="{6B16FB3C-895C-4158-8741-302BE3E48AFF}" destId="{3E962333-66AF-4AB3-9C20-7BC9468A840B}" srcOrd="1" destOrd="0" presId="urn:microsoft.com/office/officeart/2008/layout/LinedList"/>
    <dgm:cxn modelId="{A11AB875-1022-4ADD-90E7-8E9647ACC95D}" type="presParOf" srcId="{A37FC1EC-792F-4F3D-A207-DE4A49B365C5}" destId="{A78ADE96-68C4-4706-BA7E-25F2A52BD335}" srcOrd="8" destOrd="0" presId="urn:microsoft.com/office/officeart/2008/layout/LinedList"/>
    <dgm:cxn modelId="{D4615597-EFBA-49DB-BA12-E1E1906148C9}" type="presParOf" srcId="{A37FC1EC-792F-4F3D-A207-DE4A49B365C5}" destId="{3F929958-904E-4918-BB89-D56BE3050B69}" srcOrd="9" destOrd="0" presId="urn:microsoft.com/office/officeart/2008/layout/LinedList"/>
    <dgm:cxn modelId="{BA6ECE55-2F78-4A1C-8F78-13663F6EF22E}" type="presParOf" srcId="{3F929958-904E-4918-BB89-D56BE3050B69}" destId="{B9317C33-1FC0-4E03-BD85-530A14EECF6A}" srcOrd="0" destOrd="0" presId="urn:microsoft.com/office/officeart/2008/layout/LinedList"/>
    <dgm:cxn modelId="{41F6FC99-C382-4F77-9098-1375774A3EAB}" type="presParOf" srcId="{3F929958-904E-4918-BB89-D56BE3050B69}" destId="{4367C4B9-D4DF-48E2-9A2E-F5A5D1EEF17A}" srcOrd="1" destOrd="0" presId="urn:microsoft.com/office/officeart/2008/layout/LinedList"/>
    <dgm:cxn modelId="{E2E8505A-88FE-453D-9415-34D16BD31933}" type="presParOf" srcId="{A37FC1EC-792F-4F3D-A207-DE4A49B365C5}" destId="{13F6525C-C604-4AAE-9A8B-3FEF2FC80768}" srcOrd="10" destOrd="0" presId="urn:microsoft.com/office/officeart/2008/layout/LinedList"/>
    <dgm:cxn modelId="{A581954F-FEF7-458F-85A8-2874C6DECB07}" type="presParOf" srcId="{A37FC1EC-792F-4F3D-A207-DE4A49B365C5}" destId="{503E3463-5FC3-4715-9FEF-6F08B3004AFC}" srcOrd="11" destOrd="0" presId="urn:microsoft.com/office/officeart/2008/layout/LinedList"/>
    <dgm:cxn modelId="{5807D1E2-46FC-4B2B-B9FF-5D2C45E2D735}" type="presParOf" srcId="{503E3463-5FC3-4715-9FEF-6F08B3004AFC}" destId="{7EC3F3EB-80F2-4BE3-8B82-249A61465EA9}" srcOrd="0" destOrd="0" presId="urn:microsoft.com/office/officeart/2008/layout/LinedList"/>
    <dgm:cxn modelId="{BB89DD53-F137-4DDE-BC8C-437E87B779DF}" type="presParOf" srcId="{503E3463-5FC3-4715-9FEF-6F08B3004AFC}" destId="{70370991-768D-46D4-A413-D7EA3FBA00F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63146E-8E8F-4681-8BEF-BAD866ACD67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46C240A-65F1-4959-9D7E-8D51BC3EC695}">
      <dgm:prSet custT="1"/>
      <dgm:spPr/>
      <dgm:t>
        <a:bodyPr/>
        <a:lstStyle/>
        <a:p>
          <a:r>
            <a:rPr lang="en-US" sz="4400" baseline="0" dirty="0"/>
            <a:t>Detailed Reports of:</a:t>
          </a:r>
          <a:endParaRPr lang="en-US" sz="4400" dirty="0"/>
        </a:p>
      </dgm:t>
    </dgm:pt>
    <dgm:pt modelId="{6AA19572-8992-4907-A853-E7514B68515C}" type="parTrans" cxnId="{A2502543-8504-4433-9574-4BD5BFDB09A1}">
      <dgm:prSet/>
      <dgm:spPr/>
      <dgm:t>
        <a:bodyPr/>
        <a:lstStyle/>
        <a:p>
          <a:endParaRPr lang="en-US"/>
        </a:p>
      </dgm:t>
    </dgm:pt>
    <dgm:pt modelId="{A4BA9D2A-171C-4689-8857-94CF77F92C5D}" type="sibTrans" cxnId="{A2502543-8504-4433-9574-4BD5BFDB09A1}">
      <dgm:prSet/>
      <dgm:spPr/>
      <dgm:t>
        <a:bodyPr/>
        <a:lstStyle/>
        <a:p>
          <a:endParaRPr lang="en-US"/>
        </a:p>
      </dgm:t>
    </dgm:pt>
    <dgm:pt modelId="{1902C99D-383E-44E4-AB96-86F433CDD1BB}">
      <dgm:prSet custT="1"/>
      <dgm:spPr/>
      <dgm:t>
        <a:bodyPr/>
        <a:lstStyle/>
        <a:p>
          <a:r>
            <a:rPr lang="en-US" sz="3200" baseline="0" dirty="0"/>
            <a:t>Accounts Payable</a:t>
          </a:r>
          <a:endParaRPr lang="en-US" sz="3200" dirty="0"/>
        </a:p>
      </dgm:t>
    </dgm:pt>
    <dgm:pt modelId="{D13CE5E5-E363-453A-86AA-5AE716469A92}" type="parTrans" cxnId="{CB68731F-3CB9-4466-9DCD-88CF260CC664}">
      <dgm:prSet/>
      <dgm:spPr/>
      <dgm:t>
        <a:bodyPr/>
        <a:lstStyle/>
        <a:p>
          <a:endParaRPr lang="en-US"/>
        </a:p>
      </dgm:t>
    </dgm:pt>
    <dgm:pt modelId="{61A016F7-AB66-49C9-96BB-A975DD9D6DCD}" type="sibTrans" cxnId="{CB68731F-3CB9-4466-9DCD-88CF260CC664}">
      <dgm:prSet/>
      <dgm:spPr/>
      <dgm:t>
        <a:bodyPr/>
        <a:lstStyle/>
        <a:p>
          <a:endParaRPr lang="en-US"/>
        </a:p>
      </dgm:t>
    </dgm:pt>
    <dgm:pt modelId="{CDFA004A-AA2D-428A-8244-14FA98467CF7}">
      <dgm:prSet custT="1"/>
      <dgm:spPr/>
      <dgm:t>
        <a:bodyPr/>
        <a:lstStyle/>
        <a:p>
          <a:r>
            <a:rPr lang="en-US" sz="3200" baseline="0" dirty="0"/>
            <a:t>Loans</a:t>
          </a:r>
          <a:endParaRPr lang="en-US" sz="3200" dirty="0"/>
        </a:p>
      </dgm:t>
    </dgm:pt>
    <dgm:pt modelId="{370BA765-ADE6-446A-9B1E-DC3E63C2514B}" type="parTrans" cxnId="{A2A1BEE7-8E10-4511-AFEC-E51FB7CB2E20}">
      <dgm:prSet/>
      <dgm:spPr/>
      <dgm:t>
        <a:bodyPr/>
        <a:lstStyle/>
        <a:p>
          <a:endParaRPr lang="en-US"/>
        </a:p>
      </dgm:t>
    </dgm:pt>
    <dgm:pt modelId="{79CB4BA1-9787-49EF-B412-D07EA269E065}" type="sibTrans" cxnId="{A2A1BEE7-8E10-4511-AFEC-E51FB7CB2E20}">
      <dgm:prSet/>
      <dgm:spPr/>
      <dgm:t>
        <a:bodyPr/>
        <a:lstStyle/>
        <a:p>
          <a:endParaRPr lang="en-US"/>
        </a:p>
      </dgm:t>
    </dgm:pt>
    <dgm:pt modelId="{28B74E1E-2E42-4E53-A774-186E726F43D0}">
      <dgm:prSet custT="1"/>
      <dgm:spPr/>
      <dgm:t>
        <a:bodyPr/>
        <a:lstStyle/>
        <a:p>
          <a:r>
            <a:rPr lang="en-US" sz="3200" baseline="0" dirty="0"/>
            <a:t>Special Assessments</a:t>
          </a:r>
          <a:endParaRPr lang="en-US" sz="3200" dirty="0"/>
        </a:p>
      </dgm:t>
    </dgm:pt>
    <dgm:pt modelId="{73744726-86F5-41FB-B1BC-FA92F79EB503}" type="parTrans" cxnId="{DF2A98EB-AC96-4F7B-81FC-4C3E04DB488F}">
      <dgm:prSet/>
      <dgm:spPr/>
      <dgm:t>
        <a:bodyPr/>
        <a:lstStyle/>
        <a:p>
          <a:endParaRPr lang="en-US"/>
        </a:p>
      </dgm:t>
    </dgm:pt>
    <dgm:pt modelId="{BD47B6DA-FAA8-4913-8C3C-3CBDAFAA037D}" type="sibTrans" cxnId="{DF2A98EB-AC96-4F7B-81FC-4C3E04DB488F}">
      <dgm:prSet/>
      <dgm:spPr/>
      <dgm:t>
        <a:bodyPr/>
        <a:lstStyle/>
        <a:p>
          <a:endParaRPr lang="en-US"/>
        </a:p>
      </dgm:t>
    </dgm:pt>
    <dgm:pt modelId="{DFAFB61F-5BA6-4265-B8C9-E01C4A38A969}" type="pres">
      <dgm:prSet presAssocID="{C563146E-8E8F-4681-8BEF-BAD866ACD673}" presName="linear" presStyleCnt="0">
        <dgm:presLayoutVars>
          <dgm:animLvl val="lvl"/>
          <dgm:resizeHandles val="exact"/>
        </dgm:presLayoutVars>
      </dgm:prSet>
      <dgm:spPr/>
    </dgm:pt>
    <dgm:pt modelId="{2B353085-1B10-4CE7-AB36-DBB022E51E7C}" type="pres">
      <dgm:prSet presAssocID="{446C240A-65F1-4959-9D7E-8D51BC3EC69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C20D0C5-62B2-47DB-9C09-77A1A9E610EA}" type="pres">
      <dgm:prSet presAssocID="{446C240A-65F1-4959-9D7E-8D51BC3EC695}" presName="childText" presStyleLbl="revTx" presStyleIdx="0" presStyleCnt="1" custLinFactNeighborX="338" custLinFactNeighborY="28857">
        <dgm:presLayoutVars>
          <dgm:bulletEnabled val="1"/>
        </dgm:presLayoutVars>
      </dgm:prSet>
      <dgm:spPr/>
    </dgm:pt>
  </dgm:ptLst>
  <dgm:cxnLst>
    <dgm:cxn modelId="{456AE213-CEFD-4271-8C12-70646797A64D}" type="presOf" srcId="{446C240A-65F1-4959-9D7E-8D51BC3EC695}" destId="{2B353085-1B10-4CE7-AB36-DBB022E51E7C}" srcOrd="0" destOrd="0" presId="urn:microsoft.com/office/officeart/2005/8/layout/vList2"/>
    <dgm:cxn modelId="{CB68731F-3CB9-4466-9DCD-88CF260CC664}" srcId="{446C240A-65F1-4959-9D7E-8D51BC3EC695}" destId="{1902C99D-383E-44E4-AB96-86F433CDD1BB}" srcOrd="0" destOrd="0" parTransId="{D13CE5E5-E363-453A-86AA-5AE716469A92}" sibTransId="{61A016F7-AB66-49C9-96BB-A975DD9D6DCD}"/>
    <dgm:cxn modelId="{3D805F5C-A6FD-43BC-A857-AF1122F91347}" type="presOf" srcId="{1902C99D-383E-44E4-AB96-86F433CDD1BB}" destId="{9C20D0C5-62B2-47DB-9C09-77A1A9E610EA}" srcOrd="0" destOrd="0" presId="urn:microsoft.com/office/officeart/2005/8/layout/vList2"/>
    <dgm:cxn modelId="{A2502543-8504-4433-9574-4BD5BFDB09A1}" srcId="{C563146E-8E8F-4681-8BEF-BAD866ACD673}" destId="{446C240A-65F1-4959-9D7E-8D51BC3EC695}" srcOrd="0" destOrd="0" parTransId="{6AA19572-8992-4907-A853-E7514B68515C}" sibTransId="{A4BA9D2A-171C-4689-8857-94CF77F92C5D}"/>
    <dgm:cxn modelId="{B9E2AE65-F48B-4817-9CDE-DDD7E10F8116}" type="presOf" srcId="{C563146E-8E8F-4681-8BEF-BAD866ACD673}" destId="{DFAFB61F-5BA6-4265-B8C9-E01C4A38A969}" srcOrd="0" destOrd="0" presId="urn:microsoft.com/office/officeart/2005/8/layout/vList2"/>
    <dgm:cxn modelId="{8CF8648A-F0F1-47B3-86FA-A62252D49C63}" type="presOf" srcId="{28B74E1E-2E42-4E53-A774-186E726F43D0}" destId="{9C20D0C5-62B2-47DB-9C09-77A1A9E610EA}" srcOrd="0" destOrd="2" presId="urn:microsoft.com/office/officeart/2005/8/layout/vList2"/>
    <dgm:cxn modelId="{57592B8C-140F-48A9-85CB-8F07983FC354}" type="presOf" srcId="{CDFA004A-AA2D-428A-8244-14FA98467CF7}" destId="{9C20D0C5-62B2-47DB-9C09-77A1A9E610EA}" srcOrd="0" destOrd="1" presId="urn:microsoft.com/office/officeart/2005/8/layout/vList2"/>
    <dgm:cxn modelId="{A2A1BEE7-8E10-4511-AFEC-E51FB7CB2E20}" srcId="{446C240A-65F1-4959-9D7E-8D51BC3EC695}" destId="{CDFA004A-AA2D-428A-8244-14FA98467CF7}" srcOrd="1" destOrd="0" parTransId="{370BA765-ADE6-446A-9B1E-DC3E63C2514B}" sibTransId="{79CB4BA1-9787-49EF-B412-D07EA269E065}"/>
    <dgm:cxn modelId="{DF2A98EB-AC96-4F7B-81FC-4C3E04DB488F}" srcId="{446C240A-65F1-4959-9D7E-8D51BC3EC695}" destId="{28B74E1E-2E42-4E53-A774-186E726F43D0}" srcOrd="2" destOrd="0" parTransId="{73744726-86F5-41FB-B1BC-FA92F79EB503}" sibTransId="{BD47B6DA-FAA8-4913-8C3C-3CBDAFAA037D}"/>
    <dgm:cxn modelId="{620E4ACF-6A64-47ED-9746-C1634669429E}" type="presParOf" srcId="{DFAFB61F-5BA6-4265-B8C9-E01C4A38A969}" destId="{2B353085-1B10-4CE7-AB36-DBB022E51E7C}" srcOrd="0" destOrd="0" presId="urn:microsoft.com/office/officeart/2005/8/layout/vList2"/>
    <dgm:cxn modelId="{2BCDA5F8-9941-43A6-92EE-47DF020F6E3C}" type="presParOf" srcId="{DFAFB61F-5BA6-4265-B8C9-E01C4A38A969}" destId="{9C20D0C5-62B2-47DB-9C09-77A1A9E610E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2DF60B-598E-46C4-9678-3142BE333676}">
      <dsp:nvSpPr>
        <dsp:cNvPr id="0" name=""/>
        <dsp:cNvSpPr/>
      </dsp:nvSpPr>
      <dsp:spPr>
        <a:xfrm>
          <a:off x="4112" y="0"/>
          <a:ext cx="7235817" cy="35129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3E947-F14C-4AD0-BE9B-EE0A7B263E74}">
      <dsp:nvSpPr>
        <dsp:cNvPr id="0" name=""/>
        <dsp:cNvSpPr/>
      </dsp:nvSpPr>
      <dsp:spPr>
        <a:xfrm>
          <a:off x="1186148" y="2094711"/>
          <a:ext cx="7235817" cy="3512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Getting Ready for an Audit!</a:t>
          </a:r>
        </a:p>
      </dsp:txBody>
      <dsp:txXfrm>
        <a:off x="1289039" y="2197602"/>
        <a:ext cx="7030035" cy="33071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F5563-3816-40D5-A159-8820810FECD9}">
      <dsp:nvSpPr>
        <dsp:cNvPr id="0" name=""/>
        <dsp:cNvSpPr/>
      </dsp:nvSpPr>
      <dsp:spPr>
        <a:xfrm>
          <a:off x="0" y="98293"/>
          <a:ext cx="3080684" cy="1848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baseline="0" dirty="0"/>
            <a:t>Understand the Importance of an Audit</a:t>
          </a:r>
          <a:endParaRPr lang="en-US" sz="3100" kern="1200" dirty="0"/>
        </a:p>
      </dsp:txBody>
      <dsp:txXfrm>
        <a:off x="0" y="98293"/>
        <a:ext cx="3080684" cy="1848410"/>
      </dsp:txXfrm>
    </dsp:sp>
    <dsp:sp modelId="{E65EE180-C1D6-4D91-858F-010E10D8B4B0}">
      <dsp:nvSpPr>
        <dsp:cNvPr id="0" name=""/>
        <dsp:cNvSpPr/>
      </dsp:nvSpPr>
      <dsp:spPr>
        <a:xfrm>
          <a:off x="3388753" y="98293"/>
          <a:ext cx="3080684" cy="18484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Misconceptions of an Audit</a:t>
          </a:r>
        </a:p>
      </dsp:txBody>
      <dsp:txXfrm>
        <a:off x="3388753" y="98293"/>
        <a:ext cx="3080684" cy="1848410"/>
      </dsp:txXfrm>
    </dsp:sp>
    <dsp:sp modelId="{65C923D3-7AE7-47E9-B003-1D773216246B}">
      <dsp:nvSpPr>
        <dsp:cNvPr id="0" name=""/>
        <dsp:cNvSpPr/>
      </dsp:nvSpPr>
      <dsp:spPr>
        <a:xfrm>
          <a:off x="6777506" y="98293"/>
          <a:ext cx="3080684" cy="1848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Steps to Prepare for an Audit</a:t>
          </a:r>
        </a:p>
      </dsp:txBody>
      <dsp:txXfrm>
        <a:off x="6777506" y="98293"/>
        <a:ext cx="3080684" cy="1848410"/>
      </dsp:txXfrm>
    </dsp:sp>
    <dsp:sp modelId="{D3A1D572-C232-43EB-A0E6-1851CC30B36F}">
      <dsp:nvSpPr>
        <dsp:cNvPr id="0" name=""/>
        <dsp:cNvSpPr/>
      </dsp:nvSpPr>
      <dsp:spPr>
        <a:xfrm>
          <a:off x="1694376" y="2254773"/>
          <a:ext cx="3080684" cy="1848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baseline="0" dirty="0"/>
            <a:t>Common Audit Findings</a:t>
          </a:r>
          <a:endParaRPr lang="en-US" sz="3100" kern="1200" dirty="0"/>
        </a:p>
      </dsp:txBody>
      <dsp:txXfrm>
        <a:off x="1694376" y="2254773"/>
        <a:ext cx="3080684" cy="1848410"/>
      </dsp:txXfrm>
    </dsp:sp>
    <dsp:sp modelId="{A0C0BC0A-9D69-47ED-8CEB-47D7A3002EFF}">
      <dsp:nvSpPr>
        <dsp:cNvPr id="0" name=""/>
        <dsp:cNvSpPr/>
      </dsp:nvSpPr>
      <dsp:spPr>
        <a:xfrm>
          <a:off x="5083129" y="2254773"/>
          <a:ext cx="3080684" cy="1848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Financial Records to be Requested</a:t>
          </a:r>
        </a:p>
      </dsp:txBody>
      <dsp:txXfrm>
        <a:off x="5083129" y="2254773"/>
        <a:ext cx="3080684" cy="18484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8522A-FABF-4B99-8614-03BE8893F3D9}">
      <dsp:nvSpPr>
        <dsp:cNvPr id="0" name=""/>
        <dsp:cNvSpPr/>
      </dsp:nvSpPr>
      <dsp:spPr>
        <a:xfrm>
          <a:off x="0" y="2569"/>
          <a:ext cx="599013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35C0B-E302-4FB5-B4F3-E050EC1B2DE9}">
      <dsp:nvSpPr>
        <dsp:cNvPr id="0" name=""/>
        <dsp:cNvSpPr/>
      </dsp:nvSpPr>
      <dsp:spPr>
        <a:xfrm>
          <a:off x="0" y="2569"/>
          <a:ext cx="5990135" cy="87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Lack of Segregation of Duties</a:t>
          </a:r>
        </a:p>
      </dsp:txBody>
      <dsp:txXfrm>
        <a:off x="0" y="2569"/>
        <a:ext cx="5990135" cy="876152"/>
      </dsp:txXfrm>
    </dsp:sp>
    <dsp:sp modelId="{841DCBDD-D7EA-4F9F-8E0B-44E369C3AA99}">
      <dsp:nvSpPr>
        <dsp:cNvPr id="0" name=""/>
        <dsp:cNvSpPr/>
      </dsp:nvSpPr>
      <dsp:spPr>
        <a:xfrm>
          <a:off x="0" y="878721"/>
          <a:ext cx="5990135" cy="0"/>
        </a:xfrm>
        <a:prstGeom prst="line">
          <a:avLst/>
        </a:prstGeom>
        <a:solidFill>
          <a:schemeClr val="accent2">
            <a:hueOff val="-1484934"/>
            <a:satOff val="484"/>
            <a:lumOff val="-431"/>
            <a:alphaOff val="0"/>
          </a:schemeClr>
        </a:solidFill>
        <a:ln w="13970" cap="flat" cmpd="sng" algn="ctr">
          <a:solidFill>
            <a:schemeClr val="accent2">
              <a:hueOff val="-1484934"/>
              <a:satOff val="484"/>
              <a:lumOff val="-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5F18C0-96FF-41B6-9526-7A5F3483560E}">
      <dsp:nvSpPr>
        <dsp:cNvPr id="0" name=""/>
        <dsp:cNvSpPr/>
      </dsp:nvSpPr>
      <dsp:spPr>
        <a:xfrm>
          <a:off x="0" y="878721"/>
          <a:ext cx="5990135" cy="87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Improper Bank Reconciliations</a:t>
          </a:r>
        </a:p>
      </dsp:txBody>
      <dsp:txXfrm>
        <a:off x="0" y="878721"/>
        <a:ext cx="5990135" cy="876152"/>
      </dsp:txXfrm>
    </dsp:sp>
    <dsp:sp modelId="{3D3B402B-5CDF-4B54-8687-EB2C63776788}">
      <dsp:nvSpPr>
        <dsp:cNvPr id="0" name=""/>
        <dsp:cNvSpPr/>
      </dsp:nvSpPr>
      <dsp:spPr>
        <a:xfrm>
          <a:off x="0" y="1754874"/>
          <a:ext cx="5990135" cy="0"/>
        </a:xfrm>
        <a:prstGeom prst="line">
          <a:avLst/>
        </a:prstGeom>
        <a:solidFill>
          <a:schemeClr val="accent2">
            <a:hueOff val="-2969867"/>
            <a:satOff val="969"/>
            <a:lumOff val="-863"/>
            <a:alphaOff val="0"/>
          </a:schemeClr>
        </a:solidFill>
        <a:ln w="13970" cap="flat" cmpd="sng" algn="ctr">
          <a:solidFill>
            <a:schemeClr val="accent2">
              <a:hueOff val="-2969867"/>
              <a:satOff val="969"/>
              <a:lumOff val="-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577768-6C17-44E4-B83E-BFFDB2619B18}">
      <dsp:nvSpPr>
        <dsp:cNvPr id="0" name=""/>
        <dsp:cNvSpPr/>
      </dsp:nvSpPr>
      <dsp:spPr>
        <a:xfrm>
          <a:off x="0" y="1754874"/>
          <a:ext cx="5990135" cy="87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Audit Adjustments</a:t>
          </a:r>
        </a:p>
      </dsp:txBody>
      <dsp:txXfrm>
        <a:off x="0" y="1754874"/>
        <a:ext cx="5990135" cy="876152"/>
      </dsp:txXfrm>
    </dsp:sp>
    <dsp:sp modelId="{97A11B18-DF5A-4CA0-895C-E93F4E71D429}">
      <dsp:nvSpPr>
        <dsp:cNvPr id="0" name=""/>
        <dsp:cNvSpPr/>
      </dsp:nvSpPr>
      <dsp:spPr>
        <a:xfrm>
          <a:off x="0" y="2631027"/>
          <a:ext cx="5990135" cy="0"/>
        </a:xfrm>
        <a:prstGeom prst="line">
          <a:avLst/>
        </a:prstGeom>
        <a:solidFill>
          <a:schemeClr val="accent2">
            <a:hueOff val="-4454801"/>
            <a:satOff val="1453"/>
            <a:lumOff val="-1294"/>
            <a:alphaOff val="0"/>
          </a:schemeClr>
        </a:solidFill>
        <a:ln w="13970" cap="flat" cmpd="sng" algn="ctr">
          <a:solidFill>
            <a:schemeClr val="accent2">
              <a:hueOff val="-4454801"/>
              <a:satOff val="1453"/>
              <a:lumOff val="-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BD27CD-B279-4A30-B6D8-2AA4833C9EC0}">
      <dsp:nvSpPr>
        <dsp:cNvPr id="0" name=""/>
        <dsp:cNvSpPr/>
      </dsp:nvSpPr>
      <dsp:spPr>
        <a:xfrm>
          <a:off x="0" y="2631027"/>
          <a:ext cx="5990135" cy="87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Improper Budgets</a:t>
          </a:r>
        </a:p>
      </dsp:txBody>
      <dsp:txXfrm>
        <a:off x="0" y="2631027"/>
        <a:ext cx="5990135" cy="876152"/>
      </dsp:txXfrm>
    </dsp:sp>
    <dsp:sp modelId="{A78ADE96-68C4-4706-BA7E-25F2A52BD335}">
      <dsp:nvSpPr>
        <dsp:cNvPr id="0" name=""/>
        <dsp:cNvSpPr/>
      </dsp:nvSpPr>
      <dsp:spPr>
        <a:xfrm>
          <a:off x="0" y="3507179"/>
          <a:ext cx="5990135" cy="0"/>
        </a:xfrm>
        <a:prstGeom prst="line">
          <a:avLst/>
        </a:prstGeom>
        <a:solidFill>
          <a:schemeClr val="accent2">
            <a:hueOff val="-5939734"/>
            <a:satOff val="1938"/>
            <a:lumOff val="-1726"/>
            <a:alphaOff val="0"/>
          </a:schemeClr>
        </a:solidFill>
        <a:ln w="13970" cap="flat" cmpd="sng" algn="ctr">
          <a:solidFill>
            <a:schemeClr val="accent2">
              <a:hueOff val="-5939734"/>
              <a:satOff val="1938"/>
              <a:lumOff val="-1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317C33-1FC0-4E03-BD85-530A14EECF6A}">
      <dsp:nvSpPr>
        <dsp:cNvPr id="0" name=""/>
        <dsp:cNvSpPr/>
      </dsp:nvSpPr>
      <dsp:spPr>
        <a:xfrm>
          <a:off x="0" y="3507179"/>
          <a:ext cx="5990135" cy="87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Capital Asset Maintenance</a:t>
          </a:r>
        </a:p>
      </dsp:txBody>
      <dsp:txXfrm>
        <a:off x="0" y="3507179"/>
        <a:ext cx="5990135" cy="876152"/>
      </dsp:txXfrm>
    </dsp:sp>
    <dsp:sp modelId="{13F6525C-C604-4AAE-9A8B-3FEF2FC80768}">
      <dsp:nvSpPr>
        <dsp:cNvPr id="0" name=""/>
        <dsp:cNvSpPr/>
      </dsp:nvSpPr>
      <dsp:spPr>
        <a:xfrm>
          <a:off x="0" y="4383332"/>
          <a:ext cx="5990135" cy="0"/>
        </a:xfrm>
        <a:prstGeom prst="line">
          <a:avLst/>
        </a:prstGeom>
        <a:solidFill>
          <a:schemeClr val="accent2">
            <a:hueOff val="-7424668"/>
            <a:satOff val="2422"/>
            <a:lumOff val="-2157"/>
            <a:alphaOff val="0"/>
          </a:schemeClr>
        </a:solidFill>
        <a:ln w="13970" cap="flat" cmpd="sng" algn="ctr">
          <a:solidFill>
            <a:schemeClr val="accent2">
              <a:hueOff val="-7424668"/>
              <a:satOff val="2422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3F3EB-80F2-4BE3-8B82-249A61465EA9}">
      <dsp:nvSpPr>
        <dsp:cNvPr id="0" name=""/>
        <dsp:cNvSpPr/>
      </dsp:nvSpPr>
      <dsp:spPr>
        <a:xfrm>
          <a:off x="0" y="4383332"/>
          <a:ext cx="5990135" cy="87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Inadequate Documentation</a:t>
          </a:r>
        </a:p>
      </dsp:txBody>
      <dsp:txXfrm>
        <a:off x="0" y="4383332"/>
        <a:ext cx="5990135" cy="8761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53085-1B10-4CE7-AB36-DBB022E51E7C}">
      <dsp:nvSpPr>
        <dsp:cNvPr id="0" name=""/>
        <dsp:cNvSpPr/>
      </dsp:nvSpPr>
      <dsp:spPr>
        <a:xfrm>
          <a:off x="0" y="1215327"/>
          <a:ext cx="5990135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baseline="0" dirty="0"/>
            <a:t>Detailed Reports of:</a:t>
          </a:r>
          <a:endParaRPr lang="en-US" sz="4400" kern="1200" dirty="0"/>
        </a:p>
      </dsp:txBody>
      <dsp:txXfrm>
        <a:off x="59399" y="1274726"/>
        <a:ext cx="5871337" cy="1098002"/>
      </dsp:txXfrm>
    </dsp:sp>
    <dsp:sp modelId="{9C20D0C5-62B2-47DB-9C09-77A1A9E610EA}">
      <dsp:nvSpPr>
        <dsp:cNvPr id="0" name=""/>
        <dsp:cNvSpPr/>
      </dsp:nvSpPr>
      <dsp:spPr>
        <a:xfrm>
          <a:off x="0" y="2783258"/>
          <a:ext cx="5990135" cy="161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187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baseline="0" dirty="0"/>
            <a:t>Accounts Payable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baseline="0" dirty="0"/>
            <a:t>Loans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baseline="0" dirty="0"/>
            <a:t>Special Assessments</a:t>
          </a:r>
          <a:endParaRPr lang="en-US" sz="3200" kern="1200" dirty="0"/>
        </a:p>
      </dsp:txBody>
      <dsp:txXfrm>
        <a:off x="0" y="2783258"/>
        <a:ext cx="5990135" cy="1614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0419B-4F88-4B08-A0E4-3FF00003BAA2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01239-06BE-4923-9DC6-7F06093E2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79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01239-06BE-4923-9DC6-7F06093E2B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78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01239-06BE-4923-9DC6-7F06093E2B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93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01239-06BE-4923-9DC6-7F06093E2B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38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01239-06BE-4923-9DC6-7F06093E2B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01239-06BE-4923-9DC6-7F06093E2B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2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01239-06BE-4923-9DC6-7F06093E2B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49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01239-06BE-4923-9DC6-7F06093E2B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73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01239-06BE-4923-9DC6-7F06093E2B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0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EBFDB30-7F83-4C13-B65E-3C8CABF1842B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773AB4C9-90A8-4723-B91D-99084F2DC1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3317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DB30-7F83-4C13-B65E-3C8CABF1842B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B4C9-90A8-4723-B91D-99084F2DC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68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DB30-7F83-4C13-B65E-3C8CABF1842B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B4C9-90A8-4723-B91D-99084F2DC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07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DB30-7F83-4C13-B65E-3C8CABF1842B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B4C9-90A8-4723-B91D-99084F2DC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64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DB30-7F83-4C13-B65E-3C8CABF1842B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B4C9-90A8-4723-B91D-99084F2DC1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688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DB30-7F83-4C13-B65E-3C8CABF1842B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B4C9-90A8-4723-B91D-99084F2DC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1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DB30-7F83-4C13-B65E-3C8CABF1842B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B4C9-90A8-4723-B91D-99084F2DC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1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DB30-7F83-4C13-B65E-3C8CABF1842B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B4C9-90A8-4723-B91D-99084F2DC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80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DB30-7F83-4C13-B65E-3C8CABF1842B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B4C9-90A8-4723-B91D-99084F2DC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8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DB30-7F83-4C13-B65E-3C8CABF1842B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B4C9-90A8-4723-B91D-99084F2DC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67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FDB30-7F83-4C13-B65E-3C8CABF1842B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B4C9-90A8-4723-B91D-99084F2DC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96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4EBFDB30-7F83-4C13-B65E-3C8CABF1842B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73AB4C9-90A8-4723-B91D-99084F2DC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4555167-03BE-C6B8-9C1E-A95EED02AA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4185532"/>
              </p:ext>
            </p:extLst>
          </p:nvPr>
        </p:nvGraphicFramePr>
        <p:xfrm>
          <a:off x="1885017" y="618626"/>
          <a:ext cx="8421966" cy="5620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9165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876248C8-0720-48AB-91BA-5F530BB41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09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FF4925-B63C-77D6-EA68-173B5D77B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365760"/>
            <a:ext cx="9858383" cy="1325562"/>
          </a:xfrm>
        </p:spPr>
        <p:txBody>
          <a:bodyPr>
            <a:normAutofit/>
          </a:bodyPr>
          <a:lstStyle/>
          <a:p>
            <a:r>
              <a:rPr lang="en-US" dirty="0"/>
              <a:t>Review and Reconcile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23BEDA7-D0B8-4802-8168-92452653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EFF34B-7B1A-4F9D-8CEE-A40962BC7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63724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63777C-EC12-4B38-5593-4BE503DC1927}"/>
              </a:ext>
            </a:extLst>
          </p:cNvPr>
          <p:cNvGrpSpPr/>
          <p:nvPr/>
        </p:nvGrpSpPr>
        <p:grpSpPr>
          <a:xfrm>
            <a:off x="1962446" y="2182135"/>
            <a:ext cx="2418093" cy="1592957"/>
            <a:chOff x="1812734" y="2182135"/>
            <a:chExt cx="2418093" cy="159295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D141B2F-A3E7-1607-ABDF-7B6B9CBDE630}"/>
                </a:ext>
              </a:extLst>
            </p:cNvPr>
            <p:cNvSpPr/>
            <p:nvPr/>
          </p:nvSpPr>
          <p:spPr>
            <a:xfrm>
              <a:off x="1812734" y="2182135"/>
              <a:ext cx="2235659" cy="1419644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832EDE2-BAD5-5346-793A-741C70A4B2AF}"/>
                </a:ext>
              </a:extLst>
            </p:cNvPr>
            <p:cNvSpPr/>
            <p:nvPr/>
          </p:nvSpPr>
          <p:spPr>
            <a:xfrm>
              <a:off x="1995168" y="2355448"/>
              <a:ext cx="2235659" cy="1419644"/>
            </a:xfrm>
            <a:custGeom>
              <a:avLst/>
              <a:gdLst>
                <a:gd name="connsiteX0" fmla="*/ 0 w 1641908"/>
                <a:gd name="connsiteY0" fmla="*/ 104261 h 1042612"/>
                <a:gd name="connsiteX1" fmla="*/ 104261 w 1641908"/>
                <a:gd name="connsiteY1" fmla="*/ 0 h 1042612"/>
                <a:gd name="connsiteX2" fmla="*/ 1537647 w 1641908"/>
                <a:gd name="connsiteY2" fmla="*/ 0 h 1042612"/>
                <a:gd name="connsiteX3" fmla="*/ 1641908 w 1641908"/>
                <a:gd name="connsiteY3" fmla="*/ 104261 h 1042612"/>
                <a:gd name="connsiteX4" fmla="*/ 1641908 w 1641908"/>
                <a:gd name="connsiteY4" fmla="*/ 938351 h 1042612"/>
                <a:gd name="connsiteX5" fmla="*/ 1537647 w 1641908"/>
                <a:gd name="connsiteY5" fmla="*/ 1042612 h 1042612"/>
                <a:gd name="connsiteX6" fmla="*/ 104261 w 1641908"/>
                <a:gd name="connsiteY6" fmla="*/ 1042612 h 1042612"/>
                <a:gd name="connsiteX7" fmla="*/ 0 w 1641908"/>
                <a:gd name="connsiteY7" fmla="*/ 938351 h 1042612"/>
                <a:gd name="connsiteX8" fmla="*/ 0 w 1641908"/>
                <a:gd name="connsiteY8" fmla="*/ 104261 h 104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1908" h="1042612">
                  <a:moveTo>
                    <a:pt x="0" y="104261"/>
                  </a:moveTo>
                  <a:cubicBezTo>
                    <a:pt x="0" y="46679"/>
                    <a:pt x="46679" y="0"/>
                    <a:pt x="104261" y="0"/>
                  </a:cubicBezTo>
                  <a:lnTo>
                    <a:pt x="1537647" y="0"/>
                  </a:lnTo>
                  <a:cubicBezTo>
                    <a:pt x="1595229" y="0"/>
                    <a:pt x="1641908" y="46679"/>
                    <a:pt x="1641908" y="104261"/>
                  </a:cubicBezTo>
                  <a:lnTo>
                    <a:pt x="1641908" y="938351"/>
                  </a:lnTo>
                  <a:cubicBezTo>
                    <a:pt x="1641908" y="995933"/>
                    <a:pt x="1595229" y="1042612"/>
                    <a:pt x="1537647" y="1042612"/>
                  </a:cubicBezTo>
                  <a:lnTo>
                    <a:pt x="104261" y="1042612"/>
                  </a:lnTo>
                  <a:cubicBezTo>
                    <a:pt x="46679" y="1042612"/>
                    <a:pt x="0" y="995933"/>
                    <a:pt x="0" y="938351"/>
                  </a:cubicBezTo>
                  <a:lnTo>
                    <a:pt x="0" y="104261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117" tIns="99117" rIns="99117" bIns="9911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800" kern="1200" baseline="0" dirty="0"/>
                <a:t>Financial </a:t>
              </a:r>
            </a:p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800" kern="1200" baseline="0" dirty="0"/>
                <a:t>Records</a:t>
              </a:r>
              <a:endParaRPr lang="en-US" sz="2800" kern="1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CC177E-3DED-5FA4-07A7-DD5EF137E933}"/>
              </a:ext>
            </a:extLst>
          </p:cNvPr>
          <p:cNvGrpSpPr/>
          <p:nvPr/>
        </p:nvGrpSpPr>
        <p:grpSpPr>
          <a:xfrm>
            <a:off x="4886953" y="2182135"/>
            <a:ext cx="2418094" cy="1592957"/>
            <a:chOff x="4808903" y="2182135"/>
            <a:chExt cx="2418094" cy="159295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C82C71D-EE4E-76CE-0FB8-317B63E7996A}"/>
                </a:ext>
              </a:extLst>
            </p:cNvPr>
            <p:cNvSpPr/>
            <p:nvPr/>
          </p:nvSpPr>
          <p:spPr>
            <a:xfrm>
              <a:off x="4808903" y="2182135"/>
              <a:ext cx="2235659" cy="1419644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BA5824-9F0D-AD2C-3CBE-2E418E98A165}"/>
                </a:ext>
              </a:extLst>
            </p:cNvPr>
            <p:cNvSpPr/>
            <p:nvPr/>
          </p:nvSpPr>
          <p:spPr>
            <a:xfrm>
              <a:off x="4991338" y="2355448"/>
              <a:ext cx="2235659" cy="1419644"/>
            </a:xfrm>
            <a:custGeom>
              <a:avLst/>
              <a:gdLst>
                <a:gd name="connsiteX0" fmla="*/ 0 w 1641908"/>
                <a:gd name="connsiteY0" fmla="*/ 104261 h 1042612"/>
                <a:gd name="connsiteX1" fmla="*/ 104261 w 1641908"/>
                <a:gd name="connsiteY1" fmla="*/ 0 h 1042612"/>
                <a:gd name="connsiteX2" fmla="*/ 1537647 w 1641908"/>
                <a:gd name="connsiteY2" fmla="*/ 0 h 1042612"/>
                <a:gd name="connsiteX3" fmla="*/ 1641908 w 1641908"/>
                <a:gd name="connsiteY3" fmla="*/ 104261 h 1042612"/>
                <a:gd name="connsiteX4" fmla="*/ 1641908 w 1641908"/>
                <a:gd name="connsiteY4" fmla="*/ 938351 h 1042612"/>
                <a:gd name="connsiteX5" fmla="*/ 1537647 w 1641908"/>
                <a:gd name="connsiteY5" fmla="*/ 1042612 h 1042612"/>
                <a:gd name="connsiteX6" fmla="*/ 104261 w 1641908"/>
                <a:gd name="connsiteY6" fmla="*/ 1042612 h 1042612"/>
                <a:gd name="connsiteX7" fmla="*/ 0 w 1641908"/>
                <a:gd name="connsiteY7" fmla="*/ 938351 h 1042612"/>
                <a:gd name="connsiteX8" fmla="*/ 0 w 1641908"/>
                <a:gd name="connsiteY8" fmla="*/ 104261 h 104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1908" h="1042612">
                  <a:moveTo>
                    <a:pt x="0" y="104261"/>
                  </a:moveTo>
                  <a:cubicBezTo>
                    <a:pt x="0" y="46679"/>
                    <a:pt x="46679" y="0"/>
                    <a:pt x="104261" y="0"/>
                  </a:cubicBezTo>
                  <a:lnTo>
                    <a:pt x="1537647" y="0"/>
                  </a:lnTo>
                  <a:cubicBezTo>
                    <a:pt x="1595229" y="0"/>
                    <a:pt x="1641908" y="46679"/>
                    <a:pt x="1641908" y="104261"/>
                  </a:cubicBezTo>
                  <a:lnTo>
                    <a:pt x="1641908" y="938351"/>
                  </a:lnTo>
                  <a:cubicBezTo>
                    <a:pt x="1641908" y="995933"/>
                    <a:pt x="1595229" y="1042612"/>
                    <a:pt x="1537647" y="1042612"/>
                  </a:cubicBezTo>
                  <a:lnTo>
                    <a:pt x="104261" y="1042612"/>
                  </a:lnTo>
                  <a:cubicBezTo>
                    <a:pt x="46679" y="1042612"/>
                    <a:pt x="0" y="995933"/>
                    <a:pt x="0" y="938351"/>
                  </a:cubicBezTo>
                  <a:lnTo>
                    <a:pt x="0" y="104261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117" tIns="99117" rIns="99117" bIns="9911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800" kern="1200" baseline="0" dirty="0"/>
                <a:t>Bank </a:t>
              </a:r>
            </a:p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800" kern="1200" baseline="0" dirty="0"/>
                <a:t>Statements</a:t>
              </a:r>
              <a:endParaRPr lang="en-US" sz="2800" kern="12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E59664-775C-CCEB-6E97-6CF3F4845F24}"/>
              </a:ext>
            </a:extLst>
          </p:cNvPr>
          <p:cNvGrpSpPr/>
          <p:nvPr/>
        </p:nvGrpSpPr>
        <p:grpSpPr>
          <a:xfrm>
            <a:off x="7629026" y="2182135"/>
            <a:ext cx="2418093" cy="1592957"/>
            <a:chOff x="7812605" y="2182135"/>
            <a:chExt cx="2418093" cy="159295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187AB5F-8FBE-0323-3691-3D9F7CAE1CA6}"/>
                </a:ext>
              </a:extLst>
            </p:cNvPr>
            <p:cNvSpPr/>
            <p:nvPr/>
          </p:nvSpPr>
          <p:spPr>
            <a:xfrm>
              <a:off x="7812605" y="2182135"/>
              <a:ext cx="2235659" cy="1419644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0AE6720-8A0A-CC3E-DD46-CB14A2E39567}"/>
                </a:ext>
              </a:extLst>
            </p:cNvPr>
            <p:cNvSpPr/>
            <p:nvPr/>
          </p:nvSpPr>
          <p:spPr>
            <a:xfrm>
              <a:off x="7995039" y="2355448"/>
              <a:ext cx="2235659" cy="1419644"/>
            </a:xfrm>
            <a:custGeom>
              <a:avLst/>
              <a:gdLst>
                <a:gd name="connsiteX0" fmla="*/ 0 w 1641908"/>
                <a:gd name="connsiteY0" fmla="*/ 104261 h 1042612"/>
                <a:gd name="connsiteX1" fmla="*/ 104261 w 1641908"/>
                <a:gd name="connsiteY1" fmla="*/ 0 h 1042612"/>
                <a:gd name="connsiteX2" fmla="*/ 1537647 w 1641908"/>
                <a:gd name="connsiteY2" fmla="*/ 0 h 1042612"/>
                <a:gd name="connsiteX3" fmla="*/ 1641908 w 1641908"/>
                <a:gd name="connsiteY3" fmla="*/ 104261 h 1042612"/>
                <a:gd name="connsiteX4" fmla="*/ 1641908 w 1641908"/>
                <a:gd name="connsiteY4" fmla="*/ 938351 h 1042612"/>
                <a:gd name="connsiteX5" fmla="*/ 1537647 w 1641908"/>
                <a:gd name="connsiteY5" fmla="*/ 1042612 h 1042612"/>
                <a:gd name="connsiteX6" fmla="*/ 104261 w 1641908"/>
                <a:gd name="connsiteY6" fmla="*/ 1042612 h 1042612"/>
                <a:gd name="connsiteX7" fmla="*/ 0 w 1641908"/>
                <a:gd name="connsiteY7" fmla="*/ 938351 h 1042612"/>
                <a:gd name="connsiteX8" fmla="*/ 0 w 1641908"/>
                <a:gd name="connsiteY8" fmla="*/ 104261 h 104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1908" h="1042612">
                  <a:moveTo>
                    <a:pt x="0" y="104261"/>
                  </a:moveTo>
                  <a:cubicBezTo>
                    <a:pt x="0" y="46679"/>
                    <a:pt x="46679" y="0"/>
                    <a:pt x="104261" y="0"/>
                  </a:cubicBezTo>
                  <a:lnTo>
                    <a:pt x="1537647" y="0"/>
                  </a:lnTo>
                  <a:cubicBezTo>
                    <a:pt x="1595229" y="0"/>
                    <a:pt x="1641908" y="46679"/>
                    <a:pt x="1641908" y="104261"/>
                  </a:cubicBezTo>
                  <a:lnTo>
                    <a:pt x="1641908" y="938351"/>
                  </a:lnTo>
                  <a:cubicBezTo>
                    <a:pt x="1641908" y="995933"/>
                    <a:pt x="1595229" y="1042612"/>
                    <a:pt x="1537647" y="1042612"/>
                  </a:cubicBezTo>
                  <a:lnTo>
                    <a:pt x="104261" y="1042612"/>
                  </a:lnTo>
                  <a:cubicBezTo>
                    <a:pt x="46679" y="1042612"/>
                    <a:pt x="0" y="995933"/>
                    <a:pt x="0" y="938351"/>
                  </a:cubicBezTo>
                  <a:lnTo>
                    <a:pt x="0" y="104261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117" tIns="99117" rIns="99117" bIns="9911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dirty="0"/>
                <a:t>Accounts Receivable and Payables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E4108A-96A2-43F9-DB20-489EE2E331F0}"/>
              </a:ext>
            </a:extLst>
          </p:cNvPr>
          <p:cNvGrpSpPr/>
          <p:nvPr/>
        </p:nvGrpSpPr>
        <p:grpSpPr>
          <a:xfrm>
            <a:off x="3392606" y="4100002"/>
            <a:ext cx="2418093" cy="1592957"/>
            <a:chOff x="3043328" y="4386370"/>
            <a:chExt cx="2418093" cy="159295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79C98B3-F71A-74C8-3455-9BF0D8F61EC1}"/>
                </a:ext>
              </a:extLst>
            </p:cNvPr>
            <p:cNvSpPr/>
            <p:nvPr/>
          </p:nvSpPr>
          <p:spPr>
            <a:xfrm>
              <a:off x="3043328" y="4386370"/>
              <a:ext cx="2235659" cy="1419644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35F19EF-1AD1-60B6-597A-2470F278AFAE}"/>
                </a:ext>
              </a:extLst>
            </p:cNvPr>
            <p:cNvSpPr/>
            <p:nvPr/>
          </p:nvSpPr>
          <p:spPr>
            <a:xfrm>
              <a:off x="3225762" y="4559683"/>
              <a:ext cx="2235659" cy="1419644"/>
            </a:xfrm>
            <a:custGeom>
              <a:avLst/>
              <a:gdLst>
                <a:gd name="connsiteX0" fmla="*/ 0 w 1641908"/>
                <a:gd name="connsiteY0" fmla="*/ 104261 h 1042612"/>
                <a:gd name="connsiteX1" fmla="*/ 104261 w 1641908"/>
                <a:gd name="connsiteY1" fmla="*/ 0 h 1042612"/>
                <a:gd name="connsiteX2" fmla="*/ 1537647 w 1641908"/>
                <a:gd name="connsiteY2" fmla="*/ 0 h 1042612"/>
                <a:gd name="connsiteX3" fmla="*/ 1641908 w 1641908"/>
                <a:gd name="connsiteY3" fmla="*/ 104261 h 1042612"/>
                <a:gd name="connsiteX4" fmla="*/ 1641908 w 1641908"/>
                <a:gd name="connsiteY4" fmla="*/ 938351 h 1042612"/>
                <a:gd name="connsiteX5" fmla="*/ 1537647 w 1641908"/>
                <a:gd name="connsiteY5" fmla="*/ 1042612 h 1042612"/>
                <a:gd name="connsiteX6" fmla="*/ 104261 w 1641908"/>
                <a:gd name="connsiteY6" fmla="*/ 1042612 h 1042612"/>
                <a:gd name="connsiteX7" fmla="*/ 0 w 1641908"/>
                <a:gd name="connsiteY7" fmla="*/ 938351 h 1042612"/>
                <a:gd name="connsiteX8" fmla="*/ 0 w 1641908"/>
                <a:gd name="connsiteY8" fmla="*/ 104261 h 104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1908" h="1042612">
                  <a:moveTo>
                    <a:pt x="0" y="104261"/>
                  </a:moveTo>
                  <a:cubicBezTo>
                    <a:pt x="0" y="46679"/>
                    <a:pt x="46679" y="0"/>
                    <a:pt x="104261" y="0"/>
                  </a:cubicBezTo>
                  <a:lnTo>
                    <a:pt x="1537647" y="0"/>
                  </a:lnTo>
                  <a:cubicBezTo>
                    <a:pt x="1595229" y="0"/>
                    <a:pt x="1641908" y="46679"/>
                    <a:pt x="1641908" y="104261"/>
                  </a:cubicBezTo>
                  <a:lnTo>
                    <a:pt x="1641908" y="938351"/>
                  </a:lnTo>
                  <a:cubicBezTo>
                    <a:pt x="1641908" y="995933"/>
                    <a:pt x="1595229" y="1042612"/>
                    <a:pt x="1537647" y="1042612"/>
                  </a:cubicBezTo>
                  <a:lnTo>
                    <a:pt x="104261" y="1042612"/>
                  </a:lnTo>
                  <a:cubicBezTo>
                    <a:pt x="46679" y="1042612"/>
                    <a:pt x="0" y="995933"/>
                    <a:pt x="0" y="938351"/>
                  </a:cubicBezTo>
                  <a:lnTo>
                    <a:pt x="0" y="104261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117" tIns="99117" rIns="99117" bIns="9911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baseline="0" dirty="0"/>
                <a:t>Capital Assets</a:t>
              </a:r>
              <a:endParaRPr lang="en-US" sz="2800" kern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556C81-526A-B6B3-7C27-F993A0177673}"/>
              </a:ext>
            </a:extLst>
          </p:cNvPr>
          <p:cNvGrpSpPr/>
          <p:nvPr/>
        </p:nvGrpSpPr>
        <p:grpSpPr>
          <a:xfrm>
            <a:off x="6198868" y="4100002"/>
            <a:ext cx="2418093" cy="1592957"/>
            <a:chOff x="5643855" y="4480452"/>
            <a:chExt cx="2418093" cy="159295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9C97399-7578-3725-601A-D6E65A79D978}"/>
                </a:ext>
              </a:extLst>
            </p:cNvPr>
            <p:cNvSpPr/>
            <p:nvPr/>
          </p:nvSpPr>
          <p:spPr>
            <a:xfrm>
              <a:off x="5643855" y="4480452"/>
              <a:ext cx="2235659" cy="1419644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1B0F219-CFA2-E006-6351-F0AB0F4D81EC}"/>
                </a:ext>
              </a:extLst>
            </p:cNvPr>
            <p:cNvSpPr/>
            <p:nvPr/>
          </p:nvSpPr>
          <p:spPr>
            <a:xfrm>
              <a:off x="5826289" y="4653765"/>
              <a:ext cx="2235659" cy="1419644"/>
            </a:xfrm>
            <a:custGeom>
              <a:avLst/>
              <a:gdLst>
                <a:gd name="connsiteX0" fmla="*/ 0 w 1641908"/>
                <a:gd name="connsiteY0" fmla="*/ 104261 h 1042612"/>
                <a:gd name="connsiteX1" fmla="*/ 104261 w 1641908"/>
                <a:gd name="connsiteY1" fmla="*/ 0 h 1042612"/>
                <a:gd name="connsiteX2" fmla="*/ 1537647 w 1641908"/>
                <a:gd name="connsiteY2" fmla="*/ 0 h 1042612"/>
                <a:gd name="connsiteX3" fmla="*/ 1641908 w 1641908"/>
                <a:gd name="connsiteY3" fmla="*/ 104261 h 1042612"/>
                <a:gd name="connsiteX4" fmla="*/ 1641908 w 1641908"/>
                <a:gd name="connsiteY4" fmla="*/ 938351 h 1042612"/>
                <a:gd name="connsiteX5" fmla="*/ 1537647 w 1641908"/>
                <a:gd name="connsiteY5" fmla="*/ 1042612 h 1042612"/>
                <a:gd name="connsiteX6" fmla="*/ 104261 w 1641908"/>
                <a:gd name="connsiteY6" fmla="*/ 1042612 h 1042612"/>
                <a:gd name="connsiteX7" fmla="*/ 0 w 1641908"/>
                <a:gd name="connsiteY7" fmla="*/ 938351 h 1042612"/>
                <a:gd name="connsiteX8" fmla="*/ 0 w 1641908"/>
                <a:gd name="connsiteY8" fmla="*/ 104261 h 104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1908" h="1042612">
                  <a:moveTo>
                    <a:pt x="0" y="104261"/>
                  </a:moveTo>
                  <a:cubicBezTo>
                    <a:pt x="0" y="46679"/>
                    <a:pt x="46679" y="0"/>
                    <a:pt x="104261" y="0"/>
                  </a:cubicBezTo>
                  <a:lnTo>
                    <a:pt x="1537647" y="0"/>
                  </a:lnTo>
                  <a:cubicBezTo>
                    <a:pt x="1595229" y="0"/>
                    <a:pt x="1641908" y="46679"/>
                    <a:pt x="1641908" y="104261"/>
                  </a:cubicBezTo>
                  <a:lnTo>
                    <a:pt x="1641908" y="938351"/>
                  </a:lnTo>
                  <a:cubicBezTo>
                    <a:pt x="1641908" y="995933"/>
                    <a:pt x="1595229" y="1042612"/>
                    <a:pt x="1537647" y="1042612"/>
                  </a:cubicBezTo>
                  <a:lnTo>
                    <a:pt x="104261" y="1042612"/>
                  </a:lnTo>
                  <a:cubicBezTo>
                    <a:pt x="46679" y="1042612"/>
                    <a:pt x="0" y="995933"/>
                    <a:pt x="0" y="938351"/>
                  </a:cubicBezTo>
                  <a:lnTo>
                    <a:pt x="0" y="104261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117" tIns="99117" rIns="99117" bIns="9911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baseline="0" dirty="0"/>
                <a:t>Payroll</a:t>
              </a:r>
              <a:endParaRPr lang="en-US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27599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9">
            <a:extLst>
              <a:ext uri="{FF2B5EF4-FFF2-40B4-BE49-F238E27FC236}">
                <a16:creationId xmlns:a16="http://schemas.microsoft.com/office/drawing/2014/main" id="{F1ACBE00-0221-433D-8EA5-D9D7B45F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FB5D91-D7BF-DB8C-FED4-508DF9AF7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438" y="758952"/>
            <a:ext cx="2853005" cy="363987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700" dirty="0">
                <a:solidFill>
                  <a:schemeClr val="bg1"/>
                </a:solidFill>
              </a:rPr>
              <a:t>Collaborate with Auditors</a:t>
            </a:r>
          </a:p>
        </p:txBody>
      </p:sp>
      <p:pic>
        <p:nvPicPr>
          <p:cNvPr id="5" name="Content Placeholder 4" descr="Colleagues huddle">
            <a:extLst>
              <a:ext uri="{FF2B5EF4-FFF2-40B4-BE49-F238E27FC236}">
                <a16:creationId xmlns:a16="http://schemas.microsoft.com/office/drawing/2014/main" id="{E45E4629-D9CE-20F2-A88D-A9C219631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4" r="16619" b="-1"/>
          <a:stretch/>
        </p:blipFill>
        <p:spPr>
          <a:xfrm>
            <a:off x="442453" y="10"/>
            <a:ext cx="711855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3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3D50B8-1D27-420D-BA4A-249914120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FBB176-B6C1-4B5A-AADA-F930947E0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204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18CDC34-0F26-409D-B10F-578D4DCC4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5105400"/>
            <a:ext cx="1083564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F32A7-D06D-7205-2D7C-1731866CF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183" y="5181600"/>
            <a:ext cx="10156435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5400" dirty="0">
                <a:solidFill>
                  <a:schemeClr val="bg1"/>
                </a:solidFill>
              </a:rPr>
              <a:t>Learn from Audit Findings</a:t>
            </a:r>
          </a:p>
        </p:txBody>
      </p:sp>
      <p:pic>
        <p:nvPicPr>
          <p:cNvPr id="7" name="Content Placeholder 6" descr="Smiley colored pencils">
            <a:extLst>
              <a:ext uri="{FF2B5EF4-FFF2-40B4-BE49-F238E27FC236}">
                <a16:creationId xmlns:a16="http://schemas.microsoft.com/office/drawing/2014/main" id="{F6E4E3B9-2D84-70A2-988B-CD9746F63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011819"/>
            <a:ext cx="4616874" cy="3081763"/>
          </a:xfrm>
          <a:prstGeom prst="rect">
            <a:avLst/>
          </a:prstGeom>
        </p:spPr>
      </p:pic>
      <p:pic>
        <p:nvPicPr>
          <p:cNvPr id="5" name="Video 4" title="Cogs turning inside head outline">
            <a:hlinkClick r:id="" action="ppaction://media"/>
            <a:extLst>
              <a:ext uri="{FF2B5EF4-FFF2-40B4-BE49-F238E27FC236}">
                <a16:creationId xmlns:a16="http://schemas.microsoft.com/office/drawing/2014/main" id="{DC34EE08-A1F6-B9D5-2CEF-7D2B252F3E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5886" y="1254205"/>
            <a:ext cx="4616874" cy="25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4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68C397E-C9BC-4DE8-986D-204E427AD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B3D270-B19D-4DB8-BD3C-3E707485B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5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EB0314-0E68-24B2-BA84-6BA004E4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836023"/>
            <a:ext cx="2718788" cy="51837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Common Audit Findings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BDAF94-B52E-4307-B54C-EF413086F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23" name="Content Placeholder 4">
            <a:extLst>
              <a:ext uri="{FF2B5EF4-FFF2-40B4-BE49-F238E27FC236}">
                <a16:creationId xmlns:a16="http://schemas.microsoft.com/office/drawing/2014/main" id="{7717F9B3-3861-B8F4-3B35-76FBE90BCA1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65573781"/>
              </p:ext>
            </p:extLst>
          </p:nvPr>
        </p:nvGraphicFramePr>
        <p:xfrm>
          <a:off x="4658815" y="804672"/>
          <a:ext cx="5990136" cy="526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8850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59066-598C-BA10-6B66-FD5C0270F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947" y="758952"/>
            <a:ext cx="6323519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Financial Records to be Requested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F80B31-D942-4321-A7CC-3FF24C30A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683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DE213B-0A4F-4E9E-9153-8B0C2D046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969" y="0"/>
            <a:ext cx="457200" cy="685800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3911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6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8371E-13E5-3E4D-BC8F-D6853C7B8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489" y="419626"/>
            <a:ext cx="4534047" cy="15502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Cash</a:t>
            </a:r>
            <a:endParaRPr lang="en-US" sz="6000" dirty="0"/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50CF6C96-4596-4D83-A9F9-A3AB22AB4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534042-708D-9F49-A738-416832761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9535" y="2291643"/>
            <a:ext cx="4572002" cy="385321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Font typeface="Wingdings" panose="05000000000000000000" pitchFamily="2" charset="2"/>
              <a:buChar char="q"/>
            </a:pPr>
            <a:r>
              <a:rPr lang="en-US" sz="3200" dirty="0"/>
              <a:t> </a:t>
            </a:r>
            <a:r>
              <a:rPr lang="en-US" sz="3100" dirty="0"/>
              <a:t>Bank Statements</a:t>
            </a:r>
          </a:p>
          <a:p>
            <a:pPr marL="285750" indent="-182880">
              <a:buFont typeface="Wingdings" panose="05000000000000000000" pitchFamily="2" charset="2"/>
              <a:buChar char="q"/>
            </a:pPr>
            <a:r>
              <a:rPr lang="en-US" sz="3200" dirty="0"/>
              <a:t> </a:t>
            </a:r>
            <a:r>
              <a:rPr lang="en-US" sz="3100" dirty="0"/>
              <a:t>Bank Reconciliations</a:t>
            </a:r>
          </a:p>
          <a:p>
            <a:pPr marL="285750" indent="-182880">
              <a:buFont typeface="Wingdings" panose="05000000000000000000" pitchFamily="2" charset="2"/>
              <a:buChar char="q"/>
            </a:pPr>
            <a:r>
              <a:rPr lang="en-US" sz="3100" dirty="0"/>
              <a:t> Off-Book Accounts</a:t>
            </a:r>
          </a:p>
          <a:p>
            <a:pPr marL="285750" indent="-182880">
              <a:buFont typeface="Wingdings" panose="05000000000000000000" pitchFamily="2" charset="2"/>
              <a:buChar char="q"/>
            </a:pPr>
            <a:r>
              <a:rPr lang="en-US" sz="3200" dirty="0"/>
              <a:t> </a:t>
            </a:r>
            <a:r>
              <a:rPr lang="en-US" sz="3100" dirty="0"/>
              <a:t>Pledge or Securities          </a:t>
            </a:r>
            <a:br>
              <a:rPr lang="en-US" sz="3100" dirty="0"/>
            </a:br>
            <a:r>
              <a:rPr lang="en-US" sz="3100" dirty="0"/>
              <a:t>  Documentation</a:t>
            </a:r>
          </a:p>
          <a:p>
            <a:pPr indent="-182880"/>
            <a:endParaRPr lang="en-US" sz="2400" dirty="0"/>
          </a:p>
        </p:txBody>
      </p:sp>
      <p:pic>
        <p:nvPicPr>
          <p:cNvPr id="22" name="Content Placeholder 21" descr="Piggy bank on white background">
            <a:extLst>
              <a:ext uri="{FF2B5EF4-FFF2-40B4-BE49-F238E27FC236}">
                <a16:creationId xmlns:a16="http://schemas.microsoft.com/office/drawing/2014/main" id="{E6DFD5BD-82ED-299A-2038-4D55C6482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r="2010"/>
          <a:stretch/>
        </p:blipFill>
        <p:spPr>
          <a:xfrm>
            <a:off x="6097181" y="10"/>
            <a:ext cx="609481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5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Content Placeholder 9" descr="Pile of American dollar banknotes">
            <a:extLst>
              <a:ext uri="{FF2B5EF4-FFF2-40B4-BE49-F238E27FC236}">
                <a16:creationId xmlns:a16="http://schemas.microsoft.com/office/drawing/2014/main" id="{1720673E-9196-802C-60F9-EE721CB25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5" b="9404"/>
          <a:stretch/>
        </p:blipFill>
        <p:spPr>
          <a:xfrm>
            <a:off x="20" y="10"/>
            <a:ext cx="11292820" cy="6857990"/>
          </a:xfrm>
          <a:prstGeom prst="rect">
            <a:avLst/>
          </a:prstGeom>
        </p:spPr>
      </p:pic>
      <p:sp>
        <p:nvSpPr>
          <p:cNvPr id="37" name="Rectangle 27">
            <a:extLst>
              <a:ext uri="{FF2B5EF4-FFF2-40B4-BE49-F238E27FC236}">
                <a16:creationId xmlns:a16="http://schemas.microsoft.com/office/drawing/2014/main" id="{B4147794-66B7-4CDE-BC75-BBDC48B2F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481" y="0"/>
            <a:ext cx="773716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A3ADE0-06C3-A9D5-CB59-0C8F3EDC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889" y="365757"/>
            <a:ext cx="6784259" cy="18728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Receivables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DC718-9D5D-A2BF-E15A-6B08727EE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50889" y="2560316"/>
            <a:ext cx="6784259" cy="363887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182880"/>
            <a:r>
              <a:rPr lang="en-US" sz="3200" b="1" dirty="0">
                <a:solidFill>
                  <a:schemeClr val="bg1"/>
                </a:solidFill>
              </a:rPr>
              <a:t>Detailed Reports of</a:t>
            </a:r>
            <a:r>
              <a:rPr lang="en-US" sz="2400" b="1" dirty="0">
                <a:solidFill>
                  <a:schemeClr val="bg1"/>
                </a:solidFill>
              </a:rPr>
              <a:t>:</a:t>
            </a:r>
          </a:p>
          <a:p>
            <a:pPr marL="285750" indent="-18288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Accounts Receivable</a:t>
            </a:r>
          </a:p>
          <a:p>
            <a:pPr marL="285750" indent="-18288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Intergovernmental</a:t>
            </a:r>
          </a:p>
          <a:p>
            <a:pPr marL="285750" indent="-18288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Utility Billing</a:t>
            </a:r>
          </a:p>
          <a:p>
            <a:pPr marL="285750" indent="-18288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Taxes</a:t>
            </a:r>
          </a:p>
          <a:p>
            <a:pPr marL="285750" indent="-18288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Special Assessments</a:t>
            </a:r>
          </a:p>
          <a:p>
            <a:pPr indent="-182880"/>
            <a:endParaRPr lang="en-US" dirty="0">
              <a:solidFill>
                <a:schemeClr val="bg1"/>
              </a:solidFill>
            </a:endParaRPr>
          </a:p>
          <a:p>
            <a:pPr marL="285750" indent="-18288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97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9">
            <a:extLst>
              <a:ext uri="{FF2B5EF4-FFF2-40B4-BE49-F238E27FC236}">
                <a16:creationId xmlns:a16="http://schemas.microsoft.com/office/drawing/2014/main" id="{C68C397E-C9BC-4DE8-986D-204E427AD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Rectangle 11">
            <a:extLst>
              <a:ext uri="{FF2B5EF4-FFF2-40B4-BE49-F238E27FC236}">
                <a16:creationId xmlns:a16="http://schemas.microsoft.com/office/drawing/2014/main" id="{30B3D270-B19D-4DB8-BD3C-3E707485B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5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29C85B-02C1-E15E-2A1E-768A8885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3028245"/>
            <a:ext cx="2798031" cy="8015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Payables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50" name="Rectangle 13">
            <a:extLst>
              <a:ext uri="{FF2B5EF4-FFF2-40B4-BE49-F238E27FC236}">
                <a16:creationId xmlns:a16="http://schemas.microsoft.com/office/drawing/2014/main" id="{49BDAF94-B52E-4307-B54C-EF413086F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1" name="Text Placeholder 3">
            <a:extLst>
              <a:ext uri="{FF2B5EF4-FFF2-40B4-BE49-F238E27FC236}">
                <a16:creationId xmlns:a16="http://schemas.microsoft.com/office/drawing/2014/main" id="{FBFC9CBA-9CBD-A19A-099C-4A4CDBC33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0943485"/>
              </p:ext>
            </p:extLst>
          </p:nvPr>
        </p:nvGraphicFramePr>
        <p:xfrm>
          <a:off x="4658815" y="804672"/>
          <a:ext cx="5990136" cy="526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7784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3F4E5A-C9EE-4859-B46B-F018F7D73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14C0E-7AC4-A480-9066-B47B27316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4564674"/>
            <a:ext cx="4010820" cy="16154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Capital Assets</a:t>
            </a:r>
          </a:p>
        </p:txBody>
      </p:sp>
      <p:pic>
        <p:nvPicPr>
          <p:cNvPr id="6" name="Content Placeholder 5" descr="A picture containing truck, outdoor, sky, ground&#10;&#10;Description automatically generated">
            <a:extLst>
              <a:ext uri="{FF2B5EF4-FFF2-40B4-BE49-F238E27FC236}">
                <a16:creationId xmlns:a16="http://schemas.microsoft.com/office/drawing/2014/main" id="{07DF19B5-15CA-A605-3BF5-AE8EB8AF6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7" b="10146"/>
          <a:stretch/>
        </p:blipFill>
        <p:spPr>
          <a:xfrm>
            <a:off x="20" y="1"/>
            <a:ext cx="11292820" cy="421270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A955B-D579-48FD-A51C-51B0C0B6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3000" y="4813604"/>
            <a:ext cx="0" cy="1117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A8116D-C994-8C7D-F2D5-1D01B196C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8640" y="4959784"/>
            <a:ext cx="5665871" cy="16154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182880">
              <a:lnSpc>
                <a:spcPct val="104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 List of Current Assets</a:t>
            </a:r>
          </a:p>
          <a:p>
            <a:pPr marL="285750" indent="-182880">
              <a:lnSpc>
                <a:spcPct val="104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 Depreciation Schedule</a:t>
            </a:r>
          </a:p>
          <a:p>
            <a:pPr marL="285750" indent="-182880">
              <a:lnSpc>
                <a:spcPct val="104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 Schedule of Additions and Disposals</a:t>
            </a:r>
          </a:p>
          <a:p>
            <a:pPr marL="285750" indent="-182880">
              <a:lnSpc>
                <a:spcPct val="104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 Construction in Progress (CIP)</a:t>
            </a:r>
          </a:p>
          <a:p>
            <a:pPr marL="285750" indent="-182880">
              <a:lnSpc>
                <a:spcPct val="104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 Vehicle and Equipment Titles</a:t>
            </a:r>
          </a:p>
          <a:p>
            <a:pPr marL="285750" indent="-182880">
              <a:lnSpc>
                <a:spcPct val="104000"/>
              </a:lnSpc>
              <a:buFont typeface="Wingdings" panose="05000000000000000000" pitchFamily="2" charset="2"/>
              <a:buChar char="q"/>
            </a:pPr>
            <a:endParaRPr lang="en-US" sz="500" dirty="0"/>
          </a:p>
          <a:p>
            <a:pPr marL="285750" indent="-182880">
              <a:lnSpc>
                <a:spcPct val="104000"/>
              </a:lnSpc>
              <a:buFont typeface="Wingdings" panose="05000000000000000000" pitchFamily="2" charset="2"/>
              <a:buChar char="q"/>
            </a:pP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155748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AB1CEEAD-825F-41AD-B0DB-77CE90932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icture containing floor, stone&#10;&#10;Description automatically generated">
            <a:extLst>
              <a:ext uri="{FF2B5EF4-FFF2-40B4-BE49-F238E27FC236}">
                <a16:creationId xmlns:a16="http://schemas.microsoft.com/office/drawing/2014/main" id="{EE0C61D4-3259-CD48-FB8A-0640EE781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0" b="24385"/>
          <a:stretch/>
        </p:blipFill>
        <p:spPr>
          <a:xfrm>
            <a:off x="20" y="10"/>
            <a:ext cx="1129282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CD4D9C4-516B-09F5-1B12-321AA797F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Long Term Debt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DB3D8A-DFF9-3F32-731C-9D67C37C6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1872" y="2013055"/>
            <a:ext cx="8595360" cy="416708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Font typeface="Wingdings" panose="05000000000000000000" pitchFamily="2" charset="2"/>
              <a:buChar char="q"/>
            </a:pPr>
            <a:r>
              <a:rPr lang="en-US" sz="3200" dirty="0"/>
              <a:t> Schedule of Debt</a:t>
            </a:r>
          </a:p>
          <a:p>
            <a:pPr marL="742950" lvl="1" indent="-182880">
              <a:buFont typeface="Wingdings" panose="05000000000000000000" pitchFamily="2" charset="2"/>
              <a:buChar char="q"/>
            </a:pPr>
            <a:r>
              <a:rPr lang="en-US" sz="2400" dirty="0"/>
              <a:t> Bonds, Loans, Capital Leases, etc.</a:t>
            </a:r>
          </a:p>
          <a:p>
            <a:pPr marL="285750" indent="-182880">
              <a:buFont typeface="Wingdings" panose="05000000000000000000" pitchFamily="2" charset="2"/>
              <a:buChar char="q"/>
            </a:pPr>
            <a:r>
              <a:rPr lang="en-US" sz="3200" dirty="0"/>
              <a:t> Amortization Schedules</a:t>
            </a:r>
          </a:p>
          <a:p>
            <a:pPr marL="285750" indent="-182880">
              <a:buFont typeface="Wingdings" panose="05000000000000000000" pitchFamily="2" charset="2"/>
              <a:buChar char="q"/>
            </a:pPr>
            <a:r>
              <a:rPr lang="en-US" sz="3200" dirty="0"/>
              <a:t> List of New Issuances</a:t>
            </a:r>
          </a:p>
          <a:p>
            <a:pPr marL="285750" indent="-182880">
              <a:buFont typeface="Wingdings" panose="05000000000000000000" pitchFamily="2" charset="2"/>
              <a:buChar char="q"/>
            </a:pPr>
            <a:r>
              <a:rPr lang="en-US" sz="3200" dirty="0"/>
              <a:t> Bond and Loan Agreements</a:t>
            </a:r>
          </a:p>
        </p:txBody>
      </p:sp>
    </p:spTree>
    <p:extLst>
      <p:ext uri="{BB962C8B-B14F-4D97-AF65-F5344CB8AC3E}">
        <p14:creationId xmlns:p14="http://schemas.microsoft.com/office/powerpoint/2010/main" val="1598190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876248C8-0720-48AB-91BA-5F530BB41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09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4491A9-41EE-5FA1-AE81-57CAC8F1E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269" y="365760"/>
            <a:ext cx="9858383" cy="1325562"/>
          </a:xfrm>
        </p:spPr>
        <p:txBody>
          <a:bodyPr>
            <a:normAutofit/>
          </a:bodyPr>
          <a:lstStyle/>
          <a:p>
            <a:pPr algn="ctr" defTabSz="740664"/>
            <a:r>
              <a:rPr lang="en-US" dirty="0"/>
              <a:t>Major Topics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23BEDA7-D0B8-4802-8168-92452653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2EFF34B-7B1A-4F9D-8CEE-A40962BC7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63724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6" name="Content Placeholder 6">
            <a:extLst>
              <a:ext uri="{FF2B5EF4-FFF2-40B4-BE49-F238E27FC236}">
                <a16:creationId xmlns:a16="http://schemas.microsoft.com/office/drawing/2014/main" id="{F3E4AE9C-EABD-FF03-5FCB-E63BF919DA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8714967"/>
              </p:ext>
            </p:extLst>
          </p:nvPr>
        </p:nvGraphicFramePr>
        <p:xfrm>
          <a:off x="1409966" y="1967900"/>
          <a:ext cx="9858191" cy="4201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37694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>
            <a:extLst>
              <a:ext uri="{FF2B5EF4-FFF2-40B4-BE49-F238E27FC236}">
                <a16:creationId xmlns:a16="http://schemas.microsoft.com/office/drawing/2014/main" id="{6FA0A1AD-DEE2-4598-8D3B-C1F65F315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D698AE-005F-C9A8-FC35-9EDE94AA2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8675" y="640079"/>
            <a:ext cx="3075836" cy="13661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Payroll</a:t>
            </a:r>
            <a:endParaRPr lang="en-US" dirty="0"/>
          </a:p>
        </p:txBody>
      </p:sp>
      <p:pic>
        <p:nvPicPr>
          <p:cNvPr id="6" name="Content Placeholder 5" descr="Overhead of team office desk">
            <a:extLst>
              <a:ext uri="{FF2B5EF4-FFF2-40B4-BE49-F238E27FC236}">
                <a16:creationId xmlns:a16="http://schemas.microsoft.com/office/drawing/2014/main" id="{AA0AF1C2-C4C7-999E-D373-2CD65EADB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8" y="1122242"/>
            <a:ext cx="6927007" cy="462377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A31DFC-830B-4222-4E5A-8DDFB706C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8675" y="2325157"/>
            <a:ext cx="3075836" cy="385497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Font typeface="Wingdings" panose="05000000000000000000" pitchFamily="2" charset="2"/>
              <a:buChar char="q"/>
            </a:pPr>
            <a:r>
              <a:rPr lang="en-US" sz="2400" dirty="0"/>
              <a:t> HR Policies</a:t>
            </a:r>
          </a:p>
          <a:p>
            <a:pPr marL="285750" indent="-182880">
              <a:buFont typeface="Wingdings" panose="05000000000000000000" pitchFamily="2" charset="2"/>
              <a:buChar char="q"/>
            </a:pPr>
            <a:r>
              <a:rPr lang="en-US" sz="2400" dirty="0"/>
              <a:t> Vacation and </a:t>
            </a:r>
            <a:br>
              <a:rPr lang="en-US" sz="2400" dirty="0"/>
            </a:br>
            <a:r>
              <a:rPr lang="en-US" sz="2400" dirty="0"/>
              <a:t>  Sick Leave </a:t>
            </a:r>
            <a:br>
              <a:rPr lang="en-US" sz="2400" dirty="0"/>
            </a:br>
            <a:r>
              <a:rPr lang="en-US" sz="2400" dirty="0"/>
              <a:t>  Balances</a:t>
            </a:r>
          </a:p>
          <a:p>
            <a:pPr marL="285750" indent="-182880">
              <a:buFont typeface="Wingdings" panose="05000000000000000000" pitchFamily="2" charset="2"/>
              <a:buChar char="q"/>
            </a:pPr>
            <a:r>
              <a:rPr lang="en-US" sz="2400" dirty="0"/>
              <a:t> Employee </a:t>
            </a:r>
            <a:br>
              <a:rPr lang="en-US" sz="2400" dirty="0"/>
            </a:br>
            <a:r>
              <a:rPr lang="en-US" sz="2400" spc="-150" dirty="0"/>
              <a:t>  </a:t>
            </a:r>
            <a:r>
              <a:rPr lang="en-US" sz="2400" dirty="0"/>
              <a:t>Termination </a:t>
            </a:r>
            <a:br>
              <a:rPr lang="en-US" sz="2400" dirty="0"/>
            </a:br>
            <a:r>
              <a:rPr lang="en-US" sz="2400" spc="-150" dirty="0"/>
              <a:t>  </a:t>
            </a:r>
            <a:r>
              <a:rPr lang="en-US" sz="2400" dirty="0"/>
              <a:t>Payouts</a:t>
            </a:r>
          </a:p>
        </p:txBody>
      </p:sp>
    </p:spTree>
    <p:extLst>
      <p:ext uri="{BB962C8B-B14F-4D97-AF65-F5344CB8AC3E}">
        <p14:creationId xmlns:p14="http://schemas.microsoft.com/office/powerpoint/2010/main" val="1102633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7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19">
            <a:extLst>
              <a:ext uri="{FF2B5EF4-FFF2-40B4-BE49-F238E27FC236}">
                <a16:creationId xmlns:a16="http://schemas.microsoft.com/office/drawing/2014/main" id="{51EBB8E8-DF34-46B4-8697-0D8C8DB6D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376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D9C17-1259-AD92-5B1E-3065A38FF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931862"/>
            <a:ext cx="6059962" cy="50879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6000" dirty="0">
                <a:solidFill>
                  <a:srgbClr val="FFFFFF"/>
                </a:solidFill>
              </a:rPr>
              <a:t>Revenue and Expenditures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35417EB8-D7CD-427B-B5E9-9A88C85B4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23">
            <a:extLst>
              <a:ext uri="{FF2B5EF4-FFF2-40B4-BE49-F238E27FC236}">
                <a16:creationId xmlns:a16="http://schemas.microsoft.com/office/drawing/2014/main" id="{ABB4B243-B5D9-4B56-B29F-6356B903B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3761" y="-2812"/>
            <a:ext cx="4059079" cy="6860812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5">
            <a:extLst>
              <a:ext uri="{FF2B5EF4-FFF2-40B4-BE49-F238E27FC236}">
                <a16:creationId xmlns:a16="http://schemas.microsoft.com/office/drawing/2014/main" id="{41DFD47B-FB81-4F2F-9AEA-CBCF1667A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-2812"/>
            <a:ext cx="914400" cy="6860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62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rden in backyard">
            <a:extLst>
              <a:ext uri="{FF2B5EF4-FFF2-40B4-BE49-F238E27FC236}">
                <a16:creationId xmlns:a16="http://schemas.microsoft.com/office/drawing/2014/main" id="{D025B172-23BD-DABA-B842-D1DC89665D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2" b="10223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27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E99ED6D-365F-4CAE-942F-ECA78F74B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0FF873-0D97-4AE7-A97E-53991037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8C90CB-C629-215E-BEB2-BBB739AC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760"/>
            <a:ext cx="10835640" cy="132556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Importance of an Audit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BAD158C-D680-136E-E0A2-408478C4CD08}"/>
              </a:ext>
            </a:extLst>
          </p:cNvPr>
          <p:cNvSpPr/>
          <p:nvPr/>
        </p:nvSpPr>
        <p:spPr>
          <a:xfrm>
            <a:off x="2600536" y="2137654"/>
            <a:ext cx="966111" cy="966111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 5" descr="Bullseye">
            <a:extLst>
              <a:ext uri="{FF2B5EF4-FFF2-40B4-BE49-F238E27FC236}">
                <a16:creationId xmlns:a16="http://schemas.microsoft.com/office/drawing/2014/main" id="{3432789F-2AD8-7C64-DC12-2768F0481B0A}"/>
              </a:ext>
            </a:extLst>
          </p:cNvPr>
          <p:cNvSpPr/>
          <p:nvPr/>
        </p:nvSpPr>
        <p:spPr>
          <a:xfrm>
            <a:off x="2806428" y="2343547"/>
            <a:ext cx="554326" cy="554326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513AB6F-FCA3-D325-7ED7-3131EE9E2A39}"/>
              </a:ext>
            </a:extLst>
          </p:cNvPr>
          <p:cNvSpPr/>
          <p:nvPr/>
        </p:nvSpPr>
        <p:spPr>
          <a:xfrm>
            <a:off x="2291697" y="3404686"/>
            <a:ext cx="1583789" cy="633515"/>
          </a:xfrm>
          <a:custGeom>
            <a:avLst/>
            <a:gdLst>
              <a:gd name="connsiteX0" fmla="*/ 0 w 1583789"/>
              <a:gd name="connsiteY0" fmla="*/ 0 h 633515"/>
              <a:gd name="connsiteX1" fmla="*/ 1583789 w 1583789"/>
              <a:gd name="connsiteY1" fmla="*/ 0 h 633515"/>
              <a:gd name="connsiteX2" fmla="*/ 1583789 w 1583789"/>
              <a:gd name="connsiteY2" fmla="*/ 633515 h 633515"/>
              <a:gd name="connsiteX3" fmla="*/ 0 w 1583789"/>
              <a:gd name="connsiteY3" fmla="*/ 633515 h 633515"/>
              <a:gd name="connsiteX4" fmla="*/ 0 w 1583789"/>
              <a:gd name="connsiteY4" fmla="*/ 0 h 633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3789" h="633515">
                <a:moveTo>
                  <a:pt x="0" y="0"/>
                </a:moveTo>
                <a:lnTo>
                  <a:pt x="1583789" y="0"/>
                </a:lnTo>
                <a:lnTo>
                  <a:pt x="1583789" y="633515"/>
                </a:lnTo>
                <a:lnTo>
                  <a:pt x="0" y="63351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5778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300" b="1" kern="1200" dirty="0"/>
              <a:t>Accuracy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38FD1983-6860-0BCF-FDA9-1C7F7EEF5AFA}"/>
              </a:ext>
            </a:extLst>
          </p:cNvPr>
          <p:cNvSpPr/>
          <p:nvPr/>
        </p:nvSpPr>
        <p:spPr>
          <a:xfrm>
            <a:off x="4461488" y="2137654"/>
            <a:ext cx="966111" cy="966111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 descr="Check List">
            <a:extLst>
              <a:ext uri="{FF2B5EF4-FFF2-40B4-BE49-F238E27FC236}">
                <a16:creationId xmlns:a16="http://schemas.microsoft.com/office/drawing/2014/main" id="{A9CA1AEC-6DD4-1451-C422-B1683D17B541}"/>
              </a:ext>
            </a:extLst>
          </p:cNvPr>
          <p:cNvSpPr/>
          <p:nvPr/>
        </p:nvSpPr>
        <p:spPr>
          <a:xfrm>
            <a:off x="4667380" y="2343547"/>
            <a:ext cx="554326" cy="554326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38B067E-DF08-66D0-6AD8-7FEC0A74B7E2}"/>
              </a:ext>
            </a:extLst>
          </p:cNvPr>
          <p:cNvSpPr/>
          <p:nvPr/>
        </p:nvSpPr>
        <p:spPr>
          <a:xfrm>
            <a:off x="4046785" y="3404686"/>
            <a:ext cx="1851285" cy="633515"/>
          </a:xfrm>
          <a:custGeom>
            <a:avLst/>
            <a:gdLst>
              <a:gd name="connsiteX0" fmla="*/ 0 w 1583789"/>
              <a:gd name="connsiteY0" fmla="*/ 0 h 633515"/>
              <a:gd name="connsiteX1" fmla="*/ 1583789 w 1583789"/>
              <a:gd name="connsiteY1" fmla="*/ 0 h 633515"/>
              <a:gd name="connsiteX2" fmla="*/ 1583789 w 1583789"/>
              <a:gd name="connsiteY2" fmla="*/ 633515 h 633515"/>
              <a:gd name="connsiteX3" fmla="*/ 0 w 1583789"/>
              <a:gd name="connsiteY3" fmla="*/ 633515 h 633515"/>
              <a:gd name="connsiteX4" fmla="*/ 0 w 1583789"/>
              <a:gd name="connsiteY4" fmla="*/ 0 h 633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3789" h="633515">
                <a:moveTo>
                  <a:pt x="0" y="0"/>
                </a:moveTo>
                <a:lnTo>
                  <a:pt x="1583789" y="0"/>
                </a:lnTo>
                <a:lnTo>
                  <a:pt x="1583789" y="633515"/>
                </a:lnTo>
                <a:lnTo>
                  <a:pt x="0" y="63351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5778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300" b="1" kern="1200" dirty="0"/>
              <a:t>Accountability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480AFA45-ACF1-B54B-EA36-E112AF8C82AF}"/>
              </a:ext>
            </a:extLst>
          </p:cNvPr>
          <p:cNvSpPr/>
          <p:nvPr/>
        </p:nvSpPr>
        <p:spPr>
          <a:xfrm>
            <a:off x="6322440" y="2137654"/>
            <a:ext cx="966111" cy="966111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 13" descr="Checkmark">
            <a:extLst>
              <a:ext uri="{FF2B5EF4-FFF2-40B4-BE49-F238E27FC236}">
                <a16:creationId xmlns:a16="http://schemas.microsoft.com/office/drawing/2014/main" id="{9E8A1715-4D44-9188-B47F-F0ADDA97233B}"/>
              </a:ext>
            </a:extLst>
          </p:cNvPr>
          <p:cNvSpPr/>
          <p:nvPr/>
        </p:nvSpPr>
        <p:spPr>
          <a:xfrm>
            <a:off x="6528332" y="2343547"/>
            <a:ext cx="554326" cy="554326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0BCF29A-BAFC-484B-06AD-FCE7E9882C65}"/>
              </a:ext>
            </a:extLst>
          </p:cNvPr>
          <p:cNvSpPr/>
          <p:nvPr/>
        </p:nvSpPr>
        <p:spPr>
          <a:xfrm>
            <a:off x="6013602" y="3404686"/>
            <a:ext cx="1583789" cy="633515"/>
          </a:xfrm>
          <a:custGeom>
            <a:avLst/>
            <a:gdLst>
              <a:gd name="connsiteX0" fmla="*/ 0 w 1583789"/>
              <a:gd name="connsiteY0" fmla="*/ 0 h 633515"/>
              <a:gd name="connsiteX1" fmla="*/ 1583789 w 1583789"/>
              <a:gd name="connsiteY1" fmla="*/ 0 h 633515"/>
              <a:gd name="connsiteX2" fmla="*/ 1583789 w 1583789"/>
              <a:gd name="connsiteY2" fmla="*/ 633515 h 633515"/>
              <a:gd name="connsiteX3" fmla="*/ 0 w 1583789"/>
              <a:gd name="connsiteY3" fmla="*/ 633515 h 633515"/>
              <a:gd name="connsiteX4" fmla="*/ 0 w 1583789"/>
              <a:gd name="connsiteY4" fmla="*/ 0 h 633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3789" h="633515">
                <a:moveTo>
                  <a:pt x="0" y="0"/>
                </a:moveTo>
                <a:lnTo>
                  <a:pt x="1583789" y="0"/>
                </a:lnTo>
                <a:lnTo>
                  <a:pt x="1583789" y="633515"/>
                </a:lnTo>
                <a:lnTo>
                  <a:pt x="0" y="63351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5778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300" b="1" kern="1200" dirty="0"/>
              <a:t>Reliability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52276FC5-E3D9-B278-9E19-C18DB8EDC250}"/>
              </a:ext>
            </a:extLst>
          </p:cNvPr>
          <p:cNvSpPr/>
          <p:nvPr/>
        </p:nvSpPr>
        <p:spPr>
          <a:xfrm>
            <a:off x="8183393" y="2137654"/>
            <a:ext cx="966111" cy="966111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 descr="Magnifying glass">
            <a:extLst>
              <a:ext uri="{FF2B5EF4-FFF2-40B4-BE49-F238E27FC236}">
                <a16:creationId xmlns:a16="http://schemas.microsoft.com/office/drawing/2014/main" id="{2D3A8D36-C580-3F20-ECBA-E677513274D5}"/>
              </a:ext>
            </a:extLst>
          </p:cNvPr>
          <p:cNvSpPr/>
          <p:nvPr/>
        </p:nvSpPr>
        <p:spPr>
          <a:xfrm>
            <a:off x="8389285" y="2343547"/>
            <a:ext cx="554326" cy="554326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4FE3171-7E9A-DCBC-90BB-B1AE399C2FE3}"/>
              </a:ext>
            </a:extLst>
          </p:cNvPr>
          <p:cNvSpPr/>
          <p:nvPr/>
        </p:nvSpPr>
        <p:spPr>
          <a:xfrm>
            <a:off x="7874554" y="3404686"/>
            <a:ext cx="1583789" cy="633515"/>
          </a:xfrm>
          <a:custGeom>
            <a:avLst/>
            <a:gdLst>
              <a:gd name="connsiteX0" fmla="*/ 0 w 1583789"/>
              <a:gd name="connsiteY0" fmla="*/ 0 h 633515"/>
              <a:gd name="connsiteX1" fmla="*/ 1583789 w 1583789"/>
              <a:gd name="connsiteY1" fmla="*/ 0 h 633515"/>
              <a:gd name="connsiteX2" fmla="*/ 1583789 w 1583789"/>
              <a:gd name="connsiteY2" fmla="*/ 633515 h 633515"/>
              <a:gd name="connsiteX3" fmla="*/ 0 w 1583789"/>
              <a:gd name="connsiteY3" fmla="*/ 633515 h 633515"/>
              <a:gd name="connsiteX4" fmla="*/ 0 w 1583789"/>
              <a:gd name="connsiteY4" fmla="*/ 0 h 633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3789" h="633515">
                <a:moveTo>
                  <a:pt x="0" y="0"/>
                </a:moveTo>
                <a:lnTo>
                  <a:pt x="1583789" y="0"/>
                </a:lnTo>
                <a:lnTo>
                  <a:pt x="1583789" y="633515"/>
                </a:lnTo>
                <a:lnTo>
                  <a:pt x="0" y="63351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5778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300" b="1" kern="1200" dirty="0"/>
              <a:t>Transparency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50C94DEE-4AD8-EC17-AC8E-745C823475A8}"/>
              </a:ext>
            </a:extLst>
          </p:cNvPr>
          <p:cNvSpPr/>
          <p:nvPr/>
        </p:nvSpPr>
        <p:spPr>
          <a:xfrm>
            <a:off x="3531012" y="4142434"/>
            <a:ext cx="966111" cy="966111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 19" descr="Lock">
            <a:extLst>
              <a:ext uri="{FF2B5EF4-FFF2-40B4-BE49-F238E27FC236}">
                <a16:creationId xmlns:a16="http://schemas.microsoft.com/office/drawing/2014/main" id="{C650641C-36E1-4E5B-AABE-24CB3C770293}"/>
              </a:ext>
            </a:extLst>
          </p:cNvPr>
          <p:cNvSpPr/>
          <p:nvPr/>
        </p:nvSpPr>
        <p:spPr>
          <a:xfrm>
            <a:off x="3736904" y="4348326"/>
            <a:ext cx="554326" cy="554326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ED5DE05-754E-82C1-B269-5255B8F5CCF4}"/>
              </a:ext>
            </a:extLst>
          </p:cNvPr>
          <p:cNvSpPr/>
          <p:nvPr/>
        </p:nvSpPr>
        <p:spPr>
          <a:xfrm>
            <a:off x="3222173" y="5409465"/>
            <a:ext cx="1583789" cy="633515"/>
          </a:xfrm>
          <a:custGeom>
            <a:avLst/>
            <a:gdLst>
              <a:gd name="connsiteX0" fmla="*/ 0 w 1583789"/>
              <a:gd name="connsiteY0" fmla="*/ 0 h 633515"/>
              <a:gd name="connsiteX1" fmla="*/ 1583789 w 1583789"/>
              <a:gd name="connsiteY1" fmla="*/ 0 h 633515"/>
              <a:gd name="connsiteX2" fmla="*/ 1583789 w 1583789"/>
              <a:gd name="connsiteY2" fmla="*/ 633515 h 633515"/>
              <a:gd name="connsiteX3" fmla="*/ 0 w 1583789"/>
              <a:gd name="connsiteY3" fmla="*/ 633515 h 633515"/>
              <a:gd name="connsiteX4" fmla="*/ 0 w 1583789"/>
              <a:gd name="connsiteY4" fmla="*/ 0 h 633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3789" h="633515">
                <a:moveTo>
                  <a:pt x="0" y="0"/>
                </a:moveTo>
                <a:lnTo>
                  <a:pt x="1583789" y="0"/>
                </a:lnTo>
                <a:lnTo>
                  <a:pt x="1583789" y="633515"/>
                </a:lnTo>
                <a:lnTo>
                  <a:pt x="0" y="63351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5778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300" b="1" kern="1200" dirty="0"/>
              <a:t>Detecting and Preventing Fraud</a:t>
            </a:r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65AD8D8F-2F20-38A0-DCEC-CB7258CC7D83}"/>
              </a:ext>
            </a:extLst>
          </p:cNvPr>
          <p:cNvSpPr/>
          <p:nvPr/>
        </p:nvSpPr>
        <p:spPr>
          <a:xfrm>
            <a:off x="5391964" y="4142434"/>
            <a:ext cx="966111" cy="966111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ectangle 22" descr="Scales of Justice">
            <a:extLst>
              <a:ext uri="{FF2B5EF4-FFF2-40B4-BE49-F238E27FC236}">
                <a16:creationId xmlns:a16="http://schemas.microsoft.com/office/drawing/2014/main" id="{EF6E65A2-3661-5A37-C60C-479AED8164C1}"/>
              </a:ext>
            </a:extLst>
          </p:cNvPr>
          <p:cNvSpPr/>
          <p:nvPr/>
        </p:nvSpPr>
        <p:spPr>
          <a:xfrm>
            <a:off x="5597856" y="4348326"/>
            <a:ext cx="554326" cy="554326"/>
          </a:xfrm>
          <a:prstGeom prst="rect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8338E56-B357-F51A-2E8A-41FD3C27EFAE}"/>
              </a:ext>
            </a:extLst>
          </p:cNvPr>
          <p:cNvSpPr/>
          <p:nvPr/>
        </p:nvSpPr>
        <p:spPr>
          <a:xfrm>
            <a:off x="5083125" y="5409465"/>
            <a:ext cx="1583789" cy="633515"/>
          </a:xfrm>
          <a:custGeom>
            <a:avLst/>
            <a:gdLst>
              <a:gd name="connsiteX0" fmla="*/ 0 w 1583789"/>
              <a:gd name="connsiteY0" fmla="*/ 0 h 633515"/>
              <a:gd name="connsiteX1" fmla="*/ 1583789 w 1583789"/>
              <a:gd name="connsiteY1" fmla="*/ 0 h 633515"/>
              <a:gd name="connsiteX2" fmla="*/ 1583789 w 1583789"/>
              <a:gd name="connsiteY2" fmla="*/ 633515 h 633515"/>
              <a:gd name="connsiteX3" fmla="*/ 0 w 1583789"/>
              <a:gd name="connsiteY3" fmla="*/ 633515 h 633515"/>
              <a:gd name="connsiteX4" fmla="*/ 0 w 1583789"/>
              <a:gd name="connsiteY4" fmla="*/ 0 h 633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3789" h="633515">
                <a:moveTo>
                  <a:pt x="0" y="0"/>
                </a:moveTo>
                <a:lnTo>
                  <a:pt x="1583789" y="0"/>
                </a:lnTo>
                <a:lnTo>
                  <a:pt x="1583789" y="633515"/>
                </a:lnTo>
                <a:lnTo>
                  <a:pt x="0" y="63351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5778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300" b="1" kern="1200" dirty="0"/>
              <a:t>Compliance with Laws and Regulations</a:t>
            </a:r>
          </a:p>
        </p:txBody>
      </p: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BB6EAE8E-3730-99E9-E587-3AD0A2C9D4C5}"/>
              </a:ext>
            </a:extLst>
          </p:cNvPr>
          <p:cNvSpPr/>
          <p:nvPr/>
        </p:nvSpPr>
        <p:spPr>
          <a:xfrm>
            <a:off x="7252916" y="4142434"/>
            <a:ext cx="966111" cy="966111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Rectangle 25" descr="Handshake">
            <a:extLst>
              <a:ext uri="{FF2B5EF4-FFF2-40B4-BE49-F238E27FC236}">
                <a16:creationId xmlns:a16="http://schemas.microsoft.com/office/drawing/2014/main" id="{05DFE1DE-ED33-5EF6-7A7E-3915179E9A6C}"/>
              </a:ext>
            </a:extLst>
          </p:cNvPr>
          <p:cNvSpPr/>
          <p:nvPr/>
        </p:nvSpPr>
        <p:spPr>
          <a:xfrm>
            <a:off x="7458808" y="4348326"/>
            <a:ext cx="554326" cy="554326"/>
          </a:xfrm>
          <a:prstGeom prst="rect">
            <a:avLst/>
          </a:pr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1BA3898-6E7E-C4C8-1820-F572CE4173F3}"/>
              </a:ext>
            </a:extLst>
          </p:cNvPr>
          <p:cNvSpPr/>
          <p:nvPr/>
        </p:nvSpPr>
        <p:spPr>
          <a:xfrm>
            <a:off x="6944078" y="5409465"/>
            <a:ext cx="1583789" cy="633515"/>
          </a:xfrm>
          <a:custGeom>
            <a:avLst/>
            <a:gdLst>
              <a:gd name="connsiteX0" fmla="*/ 0 w 1583789"/>
              <a:gd name="connsiteY0" fmla="*/ 0 h 633515"/>
              <a:gd name="connsiteX1" fmla="*/ 1583789 w 1583789"/>
              <a:gd name="connsiteY1" fmla="*/ 0 h 633515"/>
              <a:gd name="connsiteX2" fmla="*/ 1583789 w 1583789"/>
              <a:gd name="connsiteY2" fmla="*/ 633515 h 633515"/>
              <a:gd name="connsiteX3" fmla="*/ 0 w 1583789"/>
              <a:gd name="connsiteY3" fmla="*/ 633515 h 633515"/>
              <a:gd name="connsiteX4" fmla="*/ 0 w 1583789"/>
              <a:gd name="connsiteY4" fmla="*/ 0 h 633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3789" h="633515">
                <a:moveTo>
                  <a:pt x="0" y="0"/>
                </a:moveTo>
                <a:lnTo>
                  <a:pt x="1583789" y="0"/>
                </a:lnTo>
                <a:lnTo>
                  <a:pt x="1583789" y="633515"/>
                </a:lnTo>
                <a:lnTo>
                  <a:pt x="0" y="63351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5778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300" b="1" kern="1200" dirty="0"/>
              <a:t>Build Trust</a:t>
            </a:r>
          </a:p>
        </p:txBody>
      </p:sp>
    </p:spTree>
    <p:extLst>
      <p:ext uri="{BB962C8B-B14F-4D97-AF65-F5344CB8AC3E}">
        <p14:creationId xmlns:p14="http://schemas.microsoft.com/office/powerpoint/2010/main" val="4125984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EEB9-BAFD-E70D-41AF-0F12E33E2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US" dirty="0"/>
              <a:t>Misconceptions of an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04D4-AB44-3C46-F986-3CABEE035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3" y="1933575"/>
            <a:ext cx="3984684" cy="4246562"/>
          </a:xfrm>
        </p:spPr>
        <p:txBody>
          <a:bodyPr>
            <a:normAutofit/>
          </a:bodyPr>
          <a:lstStyle/>
          <a:p>
            <a:r>
              <a:rPr lang="en-US" dirty="0"/>
              <a:t>Audits are only conducted to find errors or wrongdoing.</a:t>
            </a:r>
          </a:p>
          <a:p>
            <a:r>
              <a:rPr lang="en-US" dirty="0"/>
              <a:t>Only organizations with issues or problems get audited.</a:t>
            </a:r>
          </a:p>
          <a:p>
            <a:r>
              <a:rPr lang="en-US" dirty="0"/>
              <a:t>Auditors are out to catch organizations in non-compliance.</a:t>
            </a:r>
          </a:p>
          <a:p>
            <a:r>
              <a:rPr lang="en-US" dirty="0"/>
              <a:t>Preparing for an audit is a </a:t>
            </a:r>
            <a:br>
              <a:rPr lang="en-US" dirty="0"/>
            </a:br>
            <a:r>
              <a:rPr lang="en-US" dirty="0"/>
              <a:t>one-time event.</a:t>
            </a:r>
          </a:p>
          <a:p>
            <a:r>
              <a:rPr lang="en-US" dirty="0"/>
              <a:t>Audits are solely the responsibility of the local auditor.</a:t>
            </a:r>
          </a:p>
        </p:txBody>
      </p:sp>
      <p:pic>
        <p:nvPicPr>
          <p:cNvPr id="7" name="Graphic 6" descr="Irritant">
            <a:extLst>
              <a:ext uri="{FF2B5EF4-FFF2-40B4-BE49-F238E27FC236}">
                <a16:creationId xmlns:a16="http://schemas.microsoft.com/office/drawing/2014/main" id="{74F7F56D-7217-7911-7A94-1C64406D0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7731" y="1933575"/>
            <a:ext cx="3639872" cy="363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83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7F502-B5C1-E183-6FAA-D1EB4B2EC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947" y="758952"/>
            <a:ext cx="6323519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to Prepare for an Audit</a:t>
            </a: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A0F80B31-D942-4321-A7CC-3FF24C30A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683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7DE213B-0A4F-4E9E-9153-8B0C2D046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969" y="0"/>
            <a:ext cx="457200" cy="685800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134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3F4E5A-C9EE-4859-B46B-F018F7D73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B2777-59C5-CFF6-9BAB-E918A942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4564674"/>
            <a:ext cx="4010820" cy="161546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000" dirty="0"/>
              <a:t>Start Early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C6121F7D-4F49-AFC7-2B49-6756F7FD78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b="31771"/>
          <a:stretch/>
        </p:blipFill>
        <p:spPr>
          <a:xfrm>
            <a:off x="20" y="1"/>
            <a:ext cx="11292820" cy="421270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A955B-D579-48FD-A51C-51B0C0B6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3000" y="4813604"/>
            <a:ext cx="0" cy="1117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48662-A354-2C2A-D180-1B5CC5B0E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8640" y="4564673"/>
            <a:ext cx="5665871" cy="16154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“</a:t>
            </a:r>
            <a:r>
              <a:rPr lang="en-US" sz="2400" i="1" dirty="0"/>
              <a:t>By failing to prepare, </a:t>
            </a:r>
            <a:br>
              <a:rPr lang="en-US" sz="2400" i="1" dirty="0"/>
            </a:br>
            <a:r>
              <a:rPr lang="en-US" sz="2400" i="1" dirty="0"/>
              <a:t>you are preparing to fail.” </a:t>
            </a:r>
          </a:p>
          <a:p>
            <a:pPr marL="0" indent="0">
              <a:buNone/>
            </a:pPr>
            <a:r>
              <a:rPr lang="en-US" sz="2400" i="1" dirty="0"/>
              <a:t> 			</a:t>
            </a:r>
            <a:r>
              <a:rPr lang="en-US" sz="2400" dirty="0"/>
              <a:t>Benjamin Franklin</a:t>
            </a:r>
          </a:p>
        </p:txBody>
      </p:sp>
    </p:spTree>
    <p:extLst>
      <p:ext uri="{BB962C8B-B14F-4D97-AF65-F5344CB8AC3E}">
        <p14:creationId xmlns:p14="http://schemas.microsoft.com/office/powerpoint/2010/main" val="2663072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C2664-A4BC-22F3-92A7-7F50F4C07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US" dirty="0"/>
              <a:t>Know the Standards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FC1547D-E69D-A3AF-12BD-043AC6577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35133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GASB 87 – Leases</a:t>
            </a:r>
          </a:p>
          <a:p>
            <a:r>
              <a:rPr lang="en-US" sz="2400" dirty="0"/>
              <a:t>GASB 91 – Conduit Debt Obligations</a:t>
            </a:r>
          </a:p>
          <a:p>
            <a:r>
              <a:rPr lang="en-US" sz="2400" dirty="0"/>
              <a:t>GASB 94 – Public-Private and Public-Public Partnerships and Availability Payment Arrangements</a:t>
            </a:r>
          </a:p>
          <a:p>
            <a:r>
              <a:rPr lang="en-US" sz="2400" dirty="0"/>
              <a:t>GASB 96 – Subscription Based Information Technology Arrangements (SBITA)</a:t>
            </a:r>
          </a:p>
          <a:p>
            <a:r>
              <a:rPr lang="en-US" sz="2400" dirty="0"/>
              <a:t>GASB 97 – Certain Component Unit Criteria, and Accounting and Financial Reporting for Section 457 Plans</a:t>
            </a:r>
          </a:p>
          <a:p>
            <a:r>
              <a:rPr lang="en-US" sz="2400" dirty="0"/>
              <a:t>GASB 100 – Accounting Changes and Error Corrections</a:t>
            </a:r>
          </a:p>
          <a:p>
            <a:r>
              <a:rPr lang="en-US" sz="2400" dirty="0"/>
              <a:t>GASB 101 – Compensated Absences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31292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98ECBA-3258-45DF-8FD4-7581736BC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4"/>
            <a:ext cx="4572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2BF453-BD82-4B90-9FE7-517031338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3564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264F01-A617-646E-9EFD-F24FE7FE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090" y="758952"/>
            <a:ext cx="2802194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700" dirty="0">
                <a:solidFill>
                  <a:srgbClr val="FFFFFF"/>
                </a:solidFill>
              </a:rPr>
              <a:t>Strengthen Internal Controls</a:t>
            </a: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72366D3-9B5C-42E1-9906-77FF6BB55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3" y="0"/>
            <a:ext cx="75610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table, dining table&#10;&#10;Description automatically generated">
            <a:extLst>
              <a:ext uri="{FF2B5EF4-FFF2-40B4-BE49-F238E27FC236}">
                <a16:creationId xmlns:a16="http://schemas.microsoft.com/office/drawing/2014/main" id="{A3A3939A-0EFC-7274-7641-209C77373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" r="13506" b="-1"/>
          <a:stretch/>
        </p:blipFill>
        <p:spPr>
          <a:xfrm>
            <a:off x="924375" y="756811"/>
            <a:ext cx="6616823" cy="533788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21F5E60-4E89-4B16-A245-12BD99359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89916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41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F1ACBE00-0221-433D-8EA5-D9D7B45F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6">
            <a:extLst>
              <a:ext uri="{FF2B5EF4-FFF2-40B4-BE49-F238E27FC236}">
                <a16:creationId xmlns:a16="http://schemas.microsoft.com/office/drawing/2014/main" id="{EFB0C39A-F8CA-4A79-AFFC-E9780FB19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indoor, stove&#10;&#10;Description automatically generated">
            <a:extLst>
              <a:ext uri="{FF2B5EF4-FFF2-40B4-BE49-F238E27FC236}">
                <a16:creationId xmlns:a16="http://schemas.microsoft.com/office/drawing/2014/main" id="{48DBDD86-8CAC-C30A-732A-3456B5E22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6" b="3178"/>
          <a:stretch/>
        </p:blipFill>
        <p:spPr>
          <a:xfrm>
            <a:off x="10" y="0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414777-8167-615B-FE96-D8E8876C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1691866"/>
            <a:ext cx="9418320" cy="347426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ts val="9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7200" dirty="0"/>
              <a:t>Document, Document, Document!</a:t>
            </a:r>
          </a:p>
        </p:txBody>
      </p:sp>
    </p:spTree>
    <p:extLst>
      <p:ext uri="{BB962C8B-B14F-4D97-AF65-F5344CB8AC3E}">
        <p14:creationId xmlns:p14="http://schemas.microsoft.com/office/powerpoint/2010/main" val="1602313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</TotalTime>
  <Words>387</Words>
  <Application>Microsoft Office PowerPoint</Application>
  <PresentationFormat>Widescreen</PresentationFormat>
  <Paragraphs>95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Schoolbook</vt:lpstr>
      <vt:lpstr>Wingdings</vt:lpstr>
      <vt:lpstr>Wingdings 2</vt:lpstr>
      <vt:lpstr>View</vt:lpstr>
      <vt:lpstr>PowerPoint Presentation</vt:lpstr>
      <vt:lpstr>Major Topics</vt:lpstr>
      <vt:lpstr>The Importance of an Audit</vt:lpstr>
      <vt:lpstr>Misconceptions of an Audit</vt:lpstr>
      <vt:lpstr>Steps to Prepare for an Audit</vt:lpstr>
      <vt:lpstr>Start Early</vt:lpstr>
      <vt:lpstr>Know the Standards</vt:lpstr>
      <vt:lpstr>Strengthen Internal Controls</vt:lpstr>
      <vt:lpstr>Document, Document, Document!</vt:lpstr>
      <vt:lpstr>Review and Reconcile</vt:lpstr>
      <vt:lpstr>Collaborate with Auditors</vt:lpstr>
      <vt:lpstr>Learn from Audit Findings</vt:lpstr>
      <vt:lpstr>Common Audit Findings</vt:lpstr>
      <vt:lpstr>Financial Records to be Requested</vt:lpstr>
      <vt:lpstr>Cash</vt:lpstr>
      <vt:lpstr>Receivables</vt:lpstr>
      <vt:lpstr>Payables</vt:lpstr>
      <vt:lpstr>Capital Assets</vt:lpstr>
      <vt:lpstr>Long Term Debt</vt:lpstr>
      <vt:lpstr>Payroll</vt:lpstr>
      <vt:lpstr>Revenue and Expenditures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Carroll, James P.</dc:creator>
  <cp:lastModifiedBy>Darrah, Kali</cp:lastModifiedBy>
  <cp:revision>6</cp:revision>
  <dcterms:created xsi:type="dcterms:W3CDTF">2023-06-20T17:14:36Z</dcterms:created>
  <dcterms:modified xsi:type="dcterms:W3CDTF">2023-07-07T15:09:38Z</dcterms:modified>
</cp:coreProperties>
</file>