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046" r:id="rId2"/>
    <p:sldId id="2126" r:id="rId3"/>
    <p:sldId id="2117" r:id="rId4"/>
    <p:sldId id="2137" r:id="rId5"/>
    <p:sldId id="2131" r:id="rId6"/>
    <p:sldId id="2129" r:id="rId7"/>
    <p:sldId id="2132" r:id="rId8"/>
    <p:sldId id="2133" r:id="rId9"/>
    <p:sldId id="2134" r:id="rId10"/>
    <p:sldId id="2135" r:id="rId11"/>
    <p:sldId id="2128" r:id="rId12"/>
    <p:sldId id="2130" r:id="rId13"/>
    <p:sldId id="2136" r:id="rId14"/>
  </p:sldIdLst>
  <p:sldSz cx="24377650" cy="13716000"/>
  <p:notesSz cx="9144000" cy="6858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278" userDrawn="1">
          <p15:clr>
            <a:srgbClr val="A4A3A4"/>
          </p15:clr>
        </p15:guide>
        <p15:guide id="5" pos="1078" userDrawn="1">
          <p15:clr>
            <a:srgbClr val="A4A3A4"/>
          </p15:clr>
        </p15:guide>
        <p15:guide id="7" pos="7678" userDrawn="1">
          <p15:clr>
            <a:srgbClr val="A4A3A4"/>
          </p15:clr>
        </p15:guide>
        <p15:guide id="8" orient="horz" pos="504" userDrawn="1">
          <p15:clr>
            <a:srgbClr val="A4A3A4"/>
          </p15:clr>
        </p15:guide>
        <p15:guide id="9" orient="horz" pos="8640" userDrawn="1">
          <p15:clr>
            <a:srgbClr val="A4A3A4"/>
          </p15:clr>
        </p15:guide>
        <p15:guide id="10" orient="horz" pos="46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cmAuthor id="2" name="Microsoft Office User" initials="Office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A4972"/>
    <a:srgbClr val="3B1F4D"/>
    <a:srgbClr val="00B8DB"/>
    <a:srgbClr val="EC72A5"/>
    <a:srgbClr val="2D1E42"/>
    <a:srgbClr val="583F52"/>
    <a:srgbClr val="4AEDDE"/>
    <a:srgbClr val="FA5C79"/>
    <a:srgbClr val="F6DC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4E0A4-B7A5-447A-94D3-62493F69E300}" v="31" dt="2023-06-02T12:27:44.056"/>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2362" autoAdjust="0"/>
  </p:normalViewPr>
  <p:slideViewPr>
    <p:cSldViewPr snapToGrid="0" snapToObjects="1">
      <p:cViewPr varScale="1">
        <p:scale>
          <a:sx n="75" d="100"/>
          <a:sy n="75" d="100"/>
        </p:scale>
        <p:origin x="450" y="-90"/>
      </p:cViewPr>
      <p:guideLst>
        <p:guide orient="horz" pos="8136"/>
        <p:guide pos="14278"/>
        <p:guide pos="1078"/>
        <p:guide pos="7678"/>
        <p:guide orient="horz" pos="504"/>
        <p:guide orient="horz" pos="8640"/>
        <p:guide orient="horz" pos="4632"/>
      </p:guideLst>
    </p:cSldViewPr>
  </p:slideViewPr>
  <p:notesTextViewPr>
    <p:cViewPr>
      <p:scale>
        <a:sx n="3" d="2"/>
        <a:sy n="3" d="2"/>
      </p:scale>
      <p:origin x="0" y="0"/>
    </p:cViewPr>
  </p:notesTextViewPr>
  <p:sorterViewPr>
    <p:cViewPr>
      <p:scale>
        <a:sx n="105" d="100"/>
        <a:sy n="105" d="100"/>
      </p:scale>
      <p:origin x="0" y="0"/>
    </p:cViewPr>
  </p:sorterViewPr>
  <p:notesViewPr>
    <p:cSldViewPr snapToGrid="0" snapToObjects="1" showGuides="1">
      <p:cViewPr varScale="1">
        <p:scale>
          <a:sx n="98" d="100"/>
          <a:sy n="98" d="100"/>
        </p:scale>
        <p:origin x="354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b="0" i="0">
                <a:latin typeface="Nunito Light"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b="0" i="0">
                <a:latin typeface="Nunito Light" charset="0"/>
              </a:defRPr>
            </a:lvl1pPr>
          </a:lstStyle>
          <a:p>
            <a:fld id="{EFC10EE1-B198-C942-8235-326C972CBB30}" type="datetimeFigureOut">
              <a:rPr lang="en-US" smtClean="0"/>
              <a:pPr/>
              <a:t>6/2/2023</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b="0" i="0">
                <a:latin typeface="Nunito Light"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b="0" i="0">
                <a:latin typeface="Nunito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Nunito Light" charset="0"/>
        <a:ea typeface="+mn-ea"/>
        <a:cs typeface="+mn-cs"/>
      </a:defRPr>
    </a:lvl1pPr>
    <a:lvl2pPr marL="914217" algn="l" defTabSz="914217" rtl="0" eaLnBrk="1" latinLnBrk="0" hangingPunct="1">
      <a:defRPr sz="2400" b="0" i="0" kern="1200">
        <a:solidFill>
          <a:schemeClr val="tx1"/>
        </a:solidFill>
        <a:latin typeface="Nunito Light" charset="0"/>
        <a:ea typeface="+mn-ea"/>
        <a:cs typeface="+mn-cs"/>
      </a:defRPr>
    </a:lvl2pPr>
    <a:lvl3pPr marL="1828434" algn="l" defTabSz="914217" rtl="0" eaLnBrk="1" latinLnBrk="0" hangingPunct="1">
      <a:defRPr sz="2400" b="0" i="0" kern="1200">
        <a:solidFill>
          <a:schemeClr val="tx1"/>
        </a:solidFill>
        <a:latin typeface="Nunito Light" charset="0"/>
        <a:ea typeface="+mn-ea"/>
        <a:cs typeface="+mn-cs"/>
      </a:defRPr>
    </a:lvl3pPr>
    <a:lvl4pPr marL="2742651" algn="l" defTabSz="914217" rtl="0" eaLnBrk="1" latinLnBrk="0" hangingPunct="1">
      <a:defRPr sz="2400" b="0" i="0" kern="1200">
        <a:solidFill>
          <a:schemeClr val="tx1"/>
        </a:solidFill>
        <a:latin typeface="Nunito Light" charset="0"/>
        <a:ea typeface="+mn-ea"/>
        <a:cs typeface="+mn-cs"/>
      </a:defRPr>
    </a:lvl4pPr>
    <a:lvl5pPr marL="3656868" algn="l" defTabSz="914217" rtl="0" eaLnBrk="1" latinLnBrk="0" hangingPunct="1">
      <a:defRPr sz="2400" b="0" i="0" kern="1200">
        <a:solidFill>
          <a:schemeClr val="tx1"/>
        </a:solidFill>
        <a:latin typeface="Nunito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190913" y="-8847138"/>
            <a:ext cx="16614776" cy="93487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914401" y="3257550"/>
            <a:ext cx="7277100" cy="30646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08114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Nuni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Nunito Light" charset="0"/>
              <a:ea typeface="+mn-ea"/>
              <a:cs typeface="+mn-cs"/>
            </a:endParaRPr>
          </a:p>
        </p:txBody>
      </p:sp>
    </p:spTree>
    <p:extLst>
      <p:ext uri="{BB962C8B-B14F-4D97-AF65-F5344CB8AC3E}">
        <p14:creationId xmlns:p14="http://schemas.microsoft.com/office/powerpoint/2010/main" val="239719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Nuni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Nunito Light" charset="0"/>
              <a:ea typeface="+mn-ea"/>
              <a:cs typeface="+mn-cs"/>
            </a:endParaRPr>
          </a:p>
        </p:txBody>
      </p:sp>
    </p:spTree>
    <p:extLst>
      <p:ext uri="{BB962C8B-B14F-4D97-AF65-F5344CB8AC3E}">
        <p14:creationId xmlns:p14="http://schemas.microsoft.com/office/powerpoint/2010/main" val="1054518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Nuni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Nunito Light" charset="0"/>
              <a:ea typeface="+mn-ea"/>
              <a:cs typeface="+mn-cs"/>
            </a:endParaRPr>
          </a:p>
        </p:txBody>
      </p:sp>
    </p:spTree>
    <p:extLst>
      <p:ext uri="{BB962C8B-B14F-4D97-AF65-F5344CB8AC3E}">
        <p14:creationId xmlns:p14="http://schemas.microsoft.com/office/powerpoint/2010/main" val="3419543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Nuni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Nunito Light" charset="0"/>
              <a:ea typeface="+mn-ea"/>
              <a:cs typeface="+mn-cs"/>
            </a:endParaRPr>
          </a:p>
        </p:txBody>
      </p:sp>
    </p:spTree>
    <p:extLst>
      <p:ext uri="{BB962C8B-B14F-4D97-AF65-F5344CB8AC3E}">
        <p14:creationId xmlns:p14="http://schemas.microsoft.com/office/powerpoint/2010/main" val="155758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Nuni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Nunito Light" charset="0"/>
              <a:ea typeface="+mn-ea"/>
              <a:cs typeface="+mn-cs"/>
            </a:endParaRPr>
          </a:p>
        </p:txBody>
      </p:sp>
    </p:spTree>
    <p:extLst>
      <p:ext uri="{BB962C8B-B14F-4D97-AF65-F5344CB8AC3E}">
        <p14:creationId xmlns:p14="http://schemas.microsoft.com/office/powerpoint/2010/main" val="391165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Nuni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Nunito Light" charset="0"/>
              <a:ea typeface="+mn-ea"/>
              <a:cs typeface="+mn-cs"/>
            </a:endParaRPr>
          </a:p>
        </p:txBody>
      </p:sp>
    </p:spTree>
    <p:extLst>
      <p:ext uri="{BB962C8B-B14F-4D97-AF65-F5344CB8AC3E}">
        <p14:creationId xmlns:p14="http://schemas.microsoft.com/office/powerpoint/2010/main" val="2327454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Nuni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Nunito Light" charset="0"/>
              <a:ea typeface="+mn-ea"/>
              <a:cs typeface="+mn-cs"/>
            </a:endParaRPr>
          </a:p>
        </p:txBody>
      </p:sp>
    </p:spTree>
    <p:extLst>
      <p:ext uri="{BB962C8B-B14F-4D97-AF65-F5344CB8AC3E}">
        <p14:creationId xmlns:p14="http://schemas.microsoft.com/office/powerpoint/2010/main" val="272398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Nuni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Nunito Light" charset="0"/>
              <a:ea typeface="+mn-ea"/>
              <a:cs typeface="+mn-cs"/>
            </a:endParaRPr>
          </a:p>
        </p:txBody>
      </p:sp>
    </p:spTree>
    <p:extLst>
      <p:ext uri="{BB962C8B-B14F-4D97-AF65-F5344CB8AC3E}">
        <p14:creationId xmlns:p14="http://schemas.microsoft.com/office/powerpoint/2010/main" val="1181128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Nuni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Nunito Light" charset="0"/>
              <a:ea typeface="+mn-ea"/>
              <a:cs typeface="+mn-cs"/>
            </a:endParaRPr>
          </a:p>
        </p:txBody>
      </p:sp>
    </p:spTree>
    <p:extLst>
      <p:ext uri="{BB962C8B-B14F-4D97-AF65-F5344CB8AC3E}">
        <p14:creationId xmlns:p14="http://schemas.microsoft.com/office/powerpoint/2010/main" val="176122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Nuni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Nunito Light" charset="0"/>
              <a:ea typeface="+mn-ea"/>
              <a:cs typeface="+mn-cs"/>
            </a:endParaRPr>
          </a:p>
        </p:txBody>
      </p:sp>
    </p:spTree>
    <p:extLst>
      <p:ext uri="{BB962C8B-B14F-4D97-AF65-F5344CB8AC3E}">
        <p14:creationId xmlns:p14="http://schemas.microsoft.com/office/powerpoint/2010/main" val="89546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Nuni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Nunito Light" charset="0"/>
              <a:ea typeface="+mn-ea"/>
              <a:cs typeface="+mn-cs"/>
            </a:endParaRPr>
          </a:p>
        </p:txBody>
      </p:sp>
    </p:spTree>
    <p:extLst>
      <p:ext uri="{BB962C8B-B14F-4D97-AF65-F5344CB8AC3E}">
        <p14:creationId xmlns:p14="http://schemas.microsoft.com/office/powerpoint/2010/main" val="3937619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Nuni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Nunito Light" charset="0"/>
              <a:ea typeface="+mn-ea"/>
              <a:cs typeface="+mn-cs"/>
            </a:endParaRPr>
          </a:p>
        </p:txBody>
      </p:sp>
    </p:spTree>
    <p:extLst>
      <p:ext uri="{BB962C8B-B14F-4D97-AF65-F5344CB8AC3E}">
        <p14:creationId xmlns:p14="http://schemas.microsoft.com/office/powerpoint/2010/main" val="146928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efault">
    <p:spTree>
      <p:nvGrpSpPr>
        <p:cNvPr id="1" name=""/>
        <p:cNvGrpSpPr/>
        <p:nvPr/>
      </p:nvGrpSpPr>
      <p:grpSpPr>
        <a:xfrm>
          <a:off x="0" y="0"/>
          <a:ext cx="0" cy="0"/>
          <a:chOff x="0" y="0"/>
          <a:chExt cx="0" cy="0"/>
        </a:xfrm>
      </p:grpSpPr>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efault">
    <p:spTree>
      <p:nvGrpSpPr>
        <p:cNvPr id="1" name=""/>
        <p:cNvGrpSpPr/>
        <p:nvPr/>
      </p:nvGrpSpPr>
      <p:grpSpPr>
        <a:xfrm>
          <a:off x="0" y="0"/>
          <a:ext cx="0" cy="0"/>
          <a:chOff x="0" y="0"/>
          <a:chExt cx="0" cy="0"/>
        </a:xfrm>
      </p:grpSpPr>
      <p:grpSp>
        <p:nvGrpSpPr>
          <p:cNvPr id="2" name="Group 1"/>
          <p:cNvGrpSpPr/>
          <p:nvPr userDrawn="1"/>
        </p:nvGrpSpPr>
        <p:grpSpPr>
          <a:xfrm rot="10800000">
            <a:off x="-23446" y="10974729"/>
            <a:ext cx="24535152" cy="4304369"/>
            <a:chOff x="0" y="-156114"/>
            <a:chExt cx="24535152" cy="4304369"/>
          </a:xfrm>
        </p:grpSpPr>
        <p:sp>
          <p:nvSpPr>
            <p:cNvPr id="3" name="Freeform 2"/>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4" name="Freeform 3"/>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5" name="Freeform 4"/>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6" name="Freeform 5"/>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7" name="Freeform 6"/>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8" name="Freeform 7"/>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9" name="Freeform 8"/>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0" name="Freeform 9"/>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3"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4"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5"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6"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17"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18"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9"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0"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1"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2"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3"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4"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5"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6"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7"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12901752" y="3940389"/>
            <a:ext cx="6780686" cy="3870367"/>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grpSp>
        <p:nvGrpSpPr>
          <p:cNvPr id="9" name="Group 8"/>
          <p:cNvGrpSpPr/>
          <p:nvPr userDrawn="1"/>
        </p:nvGrpSpPr>
        <p:grpSpPr>
          <a:xfrm rot="10800000">
            <a:off x="-23446" y="10974729"/>
            <a:ext cx="24535152" cy="4304369"/>
            <a:chOff x="0" y="-156114"/>
            <a:chExt cx="24535152" cy="4304369"/>
          </a:xfrm>
        </p:grpSpPr>
        <p:sp>
          <p:nvSpPr>
            <p:cNvPr id="10" name="Freeform 9"/>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3" name="Freeform 12"/>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4" name="Freeform 13"/>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5" name="Freeform 14"/>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6" name="Freeform 15"/>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7" name="Freeform 16"/>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9" name="Freeform 18"/>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0" name="Freeform 19"/>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1"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2"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3"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4"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25"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6"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7"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8"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9"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30"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31"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32"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33"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34"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35"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Tree>
    <p:extLst>
      <p:ext uri="{BB962C8B-B14F-4D97-AF65-F5344CB8AC3E}">
        <p14:creationId xmlns:p14="http://schemas.microsoft.com/office/powerpoint/2010/main" val="65190758"/>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4770022" y="2436714"/>
            <a:ext cx="4290417" cy="7627435"/>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grpSp>
        <p:nvGrpSpPr>
          <p:cNvPr id="3" name="Group 2"/>
          <p:cNvGrpSpPr/>
          <p:nvPr userDrawn="1"/>
        </p:nvGrpSpPr>
        <p:grpSpPr>
          <a:xfrm rot="10800000">
            <a:off x="-23446" y="10974729"/>
            <a:ext cx="24535152" cy="4304369"/>
            <a:chOff x="0" y="-156114"/>
            <a:chExt cx="24535152" cy="4304369"/>
          </a:xfrm>
        </p:grpSpPr>
        <p:sp>
          <p:nvSpPr>
            <p:cNvPr id="5" name="Freeform 4"/>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6" name="Freeform 5"/>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7" name="Freeform 6"/>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8" name="Freeform 7"/>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9" name="Freeform 8"/>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0" name="Freeform 9"/>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3" name="Freeform 12"/>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4" name="Freeform 13"/>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5"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6"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7"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8"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19"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0"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1"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2"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3"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4"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5"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6"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7"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8"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9"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Tree>
    <p:extLst>
      <p:ext uri="{BB962C8B-B14F-4D97-AF65-F5344CB8AC3E}">
        <p14:creationId xmlns:p14="http://schemas.microsoft.com/office/powerpoint/2010/main" val="1597461797"/>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3410888" y="3912686"/>
            <a:ext cx="7567384" cy="4780342"/>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grpSp>
        <p:nvGrpSpPr>
          <p:cNvPr id="3" name="Group 2"/>
          <p:cNvGrpSpPr/>
          <p:nvPr userDrawn="1"/>
        </p:nvGrpSpPr>
        <p:grpSpPr>
          <a:xfrm rot="10800000">
            <a:off x="-23446" y="10974729"/>
            <a:ext cx="24535152" cy="4304369"/>
            <a:chOff x="0" y="-156114"/>
            <a:chExt cx="24535152" cy="4304369"/>
          </a:xfrm>
        </p:grpSpPr>
        <p:sp>
          <p:nvSpPr>
            <p:cNvPr id="4" name="Freeform 3"/>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6" name="Freeform 5"/>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7" name="Freeform 6"/>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8" name="Freeform 7"/>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9" name="Freeform 8"/>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0" name="Freeform 9"/>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3" name="Freeform 12"/>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4" name="Freeform 13"/>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5"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6"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7"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8"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19"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0"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1"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2"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3"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4"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5"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6"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7"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8"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9"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Tree>
    <p:extLst>
      <p:ext uri="{BB962C8B-B14F-4D97-AF65-F5344CB8AC3E}">
        <p14:creationId xmlns:p14="http://schemas.microsoft.com/office/powerpoint/2010/main" val="565679538"/>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24377650" cy="13716000"/>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spTree>
    <p:extLst>
      <p:ext uri="{BB962C8B-B14F-4D97-AF65-F5344CB8AC3E}">
        <p14:creationId xmlns:p14="http://schemas.microsoft.com/office/powerpoint/2010/main" val="420089133"/>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13905212" y="1952726"/>
            <a:ext cx="8420998" cy="8420998"/>
          </a:xfrm>
          <a:custGeom>
            <a:avLst/>
            <a:gdLst>
              <a:gd name="connsiteX0" fmla="*/ 1794805 w 3589610"/>
              <a:gd name="connsiteY0" fmla="*/ 0 h 3589610"/>
              <a:gd name="connsiteX1" fmla="*/ 3589610 w 3589610"/>
              <a:gd name="connsiteY1" fmla="*/ 1794805 h 3589610"/>
              <a:gd name="connsiteX2" fmla="*/ 1794805 w 3589610"/>
              <a:gd name="connsiteY2" fmla="*/ 3589610 h 3589610"/>
              <a:gd name="connsiteX3" fmla="*/ 0 w 3589610"/>
              <a:gd name="connsiteY3" fmla="*/ 1794805 h 3589610"/>
              <a:gd name="connsiteX4" fmla="*/ 1794805 w 3589610"/>
              <a:gd name="connsiteY4" fmla="*/ 0 h 3589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610" h="3589610">
                <a:moveTo>
                  <a:pt x="1794805" y="0"/>
                </a:moveTo>
                <a:cubicBezTo>
                  <a:pt x="2786048" y="0"/>
                  <a:pt x="3589610" y="803562"/>
                  <a:pt x="3589610" y="1794805"/>
                </a:cubicBezTo>
                <a:cubicBezTo>
                  <a:pt x="3589610" y="2786048"/>
                  <a:pt x="2786048" y="3589610"/>
                  <a:pt x="1794805" y="3589610"/>
                </a:cubicBezTo>
                <a:cubicBezTo>
                  <a:pt x="803562" y="3589610"/>
                  <a:pt x="0" y="2786048"/>
                  <a:pt x="0" y="1794805"/>
                </a:cubicBezTo>
                <a:cubicBezTo>
                  <a:pt x="0" y="803562"/>
                  <a:pt x="803562" y="0"/>
                  <a:pt x="1794805" y="0"/>
                </a:cubicBezTo>
                <a:close/>
              </a:path>
            </a:pathLst>
          </a:custGeom>
          <a:solidFill>
            <a:schemeClr val="bg1">
              <a:lumMod val="95000"/>
            </a:schemeClr>
          </a:solidFill>
          <a:effectLst/>
        </p:spPr>
        <p:txBody>
          <a:bodyPr wrap="square">
            <a:no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grpSp>
        <p:nvGrpSpPr>
          <p:cNvPr id="5" name="Group 4"/>
          <p:cNvGrpSpPr/>
          <p:nvPr userDrawn="1"/>
        </p:nvGrpSpPr>
        <p:grpSpPr>
          <a:xfrm rot="10800000">
            <a:off x="-23446" y="10974729"/>
            <a:ext cx="24535152" cy="4304369"/>
            <a:chOff x="0" y="-156114"/>
            <a:chExt cx="24535152" cy="4304369"/>
          </a:xfrm>
        </p:grpSpPr>
        <p:sp>
          <p:nvSpPr>
            <p:cNvPr id="6" name="Freeform 5"/>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7" name="Freeform 6"/>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8" name="Freeform 7"/>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9" name="Freeform 8"/>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0" name="Freeform 9"/>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3" name="Freeform 12"/>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4" name="Freeform 13"/>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5" name="Freeform 14"/>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6"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7"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8"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9"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20"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1"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2"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3"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4"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5"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6"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7"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8"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9"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30"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Tree>
    <p:extLst>
      <p:ext uri="{BB962C8B-B14F-4D97-AF65-F5344CB8AC3E}">
        <p14:creationId xmlns:p14="http://schemas.microsoft.com/office/powerpoint/2010/main" val="1721947180"/>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062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EFC2-5DBF-4960-B335-1079495E67F7}"/>
              </a:ext>
            </a:extLst>
          </p:cNvPr>
          <p:cNvSpPr>
            <a:spLocks noGrp="1"/>
          </p:cNvSpPr>
          <p:nvPr>
            <p:ph type="title"/>
          </p:nvPr>
        </p:nvSpPr>
        <p:spPr>
          <a:xfrm>
            <a:off x="1676400" y="730250"/>
            <a:ext cx="2102485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85993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58" r:id="rId3"/>
    <p:sldLayoutId id="2147483959" r:id="rId4"/>
    <p:sldLayoutId id="2147483960" r:id="rId5"/>
    <p:sldLayoutId id="2147483953" r:id="rId6"/>
    <p:sldLayoutId id="2147483956" r:id="rId7"/>
    <p:sldLayoutId id="2147483967" r:id="rId8"/>
    <p:sldLayoutId id="2147483969" r:id="rId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asb.org/page/ShowDocument?path=GASBS%252054.pdf&amp;acceptedDisclaimer=true&amp;title=GASBS+54&amp;Submi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p:cNvGrpSpPr/>
          <p:nvPr/>
        </p:nvGrpSpPr>
        <p:grpSpPr>
          <a:xfrm>
            <a:off x="0" y="-1582768"/>
            <a:ext cx="24535152" cy="4304369"/>
            <a:chOff x="0" y="-156114"/>
            <a:chExt cx="24535152" cy="4304369"/>
          </a:xfrm>
        </p:grpSpPr>
        <p:sp>
          <p:nvSpPr>
            <p:cNvPr id="131" name="Freeform 130"/>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dirty="0">
                <a:latin typeface="Nunito Light" charset="0"/>
              </a:endParaRPr>
            </a:p>
          </p:txBody>
        </p:sp>
        <p:sp>
          <p:nvSpPr>
            <p:cNvPr id="132" name="Freeform 131"/>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33" name="Freeform 132"/>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134" name="Freeform 133"/>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35" name="Freeform 134"/>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136" name="Freeform 135"/>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37" name="Freeform 136"/>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138" name="Freeform 137"/>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39" name="Freeform 138"/>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dirty="0">
                <a:latin typeface="Nunito Light" charset="0"/>
              </a:endParaRPr>
            </a:p>
          </p:txBody>
        </p:sp>
        <p:sp>
          <p:nvSpPr>
            <p:cNvPr id="140" name="Freeform 139"/>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41"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42"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dirty="0">
                <a:latin typeface="Nunito Light" charset="0"/>
              </a:endParaRPr>
            </a:p>
          </p:txBody>
        </p:sp>
        <p:sp>
          <p:nvSpPr>
            <p:cNvPr id="143"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44"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dirty="0">
                <a:latin typeface="Nunito Light" charset="0"/>
              </a:endParaRPr>
            </a:p>
          </p:txBody>
        </p:sp>
        <p:sp>
          <p:nvSpPr>
            <p:cNvPr id="145"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146"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dirty="0">
                <a:latin typeface="Nunito Light" charset="0"/>
              </a:endParaRPr>
            </a:p>
          </p:txBody>
        </p:sp>
        <p:sp>
          <p:nvSpPr>
            <p:cNvPr id="147"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148"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dirty="0">
                <a:latin typeface="Nunito Light" charset="0"/>
              </a:endParaRPr>
            </a:p>
          </p:txBody>
        </p:sp>
        <p:sp>
          <p:nvSpPr>
            <p:cNvPr id="149"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dirty="0">
                <a:latin typeface="Nunito Light" charset="0"/>
              </a:endParaRPr>
            </a:p>
          </p:txBody>
        </p:sp>
        <p:sp>
          <p:nvSpPr>
            <p:cNvPr id="150"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151"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152"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dirty="0">
                <a:latin typeface="Nunito Light" charset="0"/>
              </a:endParaRPr>
            </a:p>
          </p:txBody>
        </p:sp>
        <p:sp>
          <p:nvSpPr>
            <p:cNvPr id="153"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dirty="0">
                <a:latin typeface="Nunito Light" charset="0"/>
              </a:endParaRPr>
            </a:p>
          </p:txBody>
        </p:sp>
        <p:sp>
          <p:nvSpPr>
            <p:cNvPr id="154"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55"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grpSp>
      <p:sp>
        <p:nvSpPr>
          <p:cNvPr id="32" name="TextBox 31">
            <a:extLst>
              <a:ext uri="{FF2B5EF4-FFF2-40B4-BE49-F238E27FC236}">
                <a16:creationId xmlns:a16="http://schemas.microsoft.com/office/drawing/2014/main" id="{311104B3-8007-42D0-B8E8-AC6CA3485DE2}"/>
              </a:ext>
            </a:extLst>
          </p:cNvPr>
          <p:cNvSpPr txBox="1"/>
          <p:nvPr/>
        </p:nvSpPr>
        <p:spPr>
          <a:xfrm>
            <a:off x="1469538" y="8619827"/>
            <a:ext cx="10515600" cy="1077218"/>
          </a:xfrm>
          <a:prstGeom prst="rect">
            <a:avLst/>
          </a:prstGeom>
          <a:noFill/>
        </p:spPr>
        <p:txBody>
          <a:bodyPr wrap="square" rtlCol="0">
            <a:spAutoFit/>
          </a:bodyPr>
          <a:lstStyle/>
          <a:p>
            <a:r>
              <a:rPr lang="en-US" sz="6400" dirty="0">
                <a:solidFill>
                  <a:srgbClr val="3A4972"/>
                </a:solidFill>
                <a:latin typeface="Arial" panose="020B0604020202020204" pitchFamily="34" charset="0"/>
                <a:ea typeface="Gungsuh" panose="02030600000101010101" pitchFamily="18" charset="-127"/>
                <a:cs typeface="Arial" panose="020B0604020202020204" pitchFamily="34" charset="0"/>
              </a:rPr>
              <a:t>	</a:t>
            </a:r>
          </a:p>
        </p:txBody>
      </p:sp>
      <p:pic>
        <p:nvPicPr>
          <p:cNvPr id="4" name="Picture 3">
            <a:extLst>
              <a:ext uri="{FF2B5EF4-FFF2-40B4-BE49-F238E27FC236}">
                <a16:creationId xmlns:a16="http://schemas.microsoft.com/office/drawing/2014/main" id="{E636E111-7BB4-47FA-BA70-92EE7F40D27D}"/>
              </a:ext>
            </a:extLst>
          </p:cNvPr>
          <p:cNvPicPr>
            <a:picLocks noChangeAspect="1"/>
          </p:cNvPicPr>
          <p:nvPr/>
        </p:nvPicPr>
        <p:blipFill rotWithShape="1">
          <a:blip r:embed="rId3">
            <a:extLst>
              <a:ext uri="{28A0092B-C50C-407E-A947-70E740481C1C}">
                <a14:useLocalDpi xmlns:a14="http://schemas.microsoft.com/office/drawing/2010/main" val="0"/>
              </a:ext>
            </a:extLst>
          </a:blip>
          <a:srcRect r="19965"/>
          <a:stretch/>
        </p:blipFill>
        <p:spPr>
          <a:xfrm>
            <a:off x="4503708" y="2157210"/>
            <a:ext cx="15916535" cy="3813427"/>
          </a:xfrm>
          <a:prstGeom prst="rect">
            <a:avLst/>
          </a:prstGeom>
        </p:spPr>
      </p:pic>
      <p:sp>
        <p:nvSpPr>
          <p:cNvPr id="33" name="TextBox 32">
            <a:extLst>
              <a:ext uri="{FF2B5EF4-FFF2-40B4-BE49-F238E27FC236}">
                <a16:creationId xmlns:a16="http://schemas.microsoft.com/office/drawing/2014/main" id="{B83CC7B0-282E-4052-ADAD-7A14EB097D83}"/>
              </a:ext>
            </a:extLst>
          </p:cNvPr>
          <p:cNvSpPr txBox="1"/>
          <p:nvPr/>
        </p:nvSpPr>
        <p:spPr>
          <a:xfrm>
            <a:off x="1469538" y="6801831"/>
            <a:ext cx="21438574" cy="3695884"/>
          </a:xfrm>
          <a:prstGeom prst="rect">
            <a:avLst/>
          </a:prstGeom>
          <a:noFill/>
        </p:spPr>
        <p:txBody>
          <a:bodyPr wrap="square" rtlCol="0">
            <a:spAutoFit/>
          </a:bodyPr>
          <a:lstStyle/>
          <a:p>
            <a:pPr>
              <a:lnSpc>
                <a:spcPts val="14000"/>
              </a:lnSpc>
            </a:pPr>
            <a:r>
              <a:rPr lang="en-US" sz="12000" b="1" spc="600" dirty="0">
                <a:solidFill>
                  <a:srgbClr val="3A4972"/>
                </a:solidFill>
                <a:latin typeface="Nunito" charset="0"/>
                <a:ea typeface="Nunito" charset="0"/>
                <a:cs typeface="Nunito" charset="0"/>
              </a:rPr>
              <a:t>Going Back in Time to Visit GASB 54……….</a:t>
            </a:r>
          </a:p>
        </p:txBody>
      </p:sp>
      <p:sp>
        <p:nvSpPr>
          <p:cNvPr id="34" name="TextBox 33">
            <a:extLst>
              <a:ext uri="{FF2B5EF4-FFF2-40B4-BE49-F238E27FC236}">
                <a16:creationId xmlns:a16="http://schemas.microsoft.com/office/drawing/2014/main" id="{CE253022-EAF7-4CC7-AC98-4666688216DC}"/>
              </a:ext>
            </a:extLst>
          </p:cNvPr>
          <p:cNvSpPr txBox="1"/>
          <p:nvPr/>
        </p:nvSpPr>
        <p:spPr>
          <a:xfrm>
            <a:off x="15658579" y="11174069"/>
            <a:ext cx="6119389" cy="2800767"/>
          </a:xfrm>
          <a:prstGeom prst="rect">
            <a:avLst/>
          </a:prstGeom>
          <a:noFill/>
        </p:spPr>
        <p:txBody>
          <a:bodyPr wrap="square" rtlCol="0">
            <a:spAutoFit/>
          </a:bodyPr>
          <a:lstStyle/>
          <a:p>
            <a:pPr algn="r"/>
            <a:r>
              <a:rPr lang="en-US" sz="4400" dirty="0">
                <a:solidFill>
                  <a:srgbClr val="3A4972"/>
                </a:solidFill>
                <a:latin typeface="Arial" panose="020B0604020202020204" pitchFamily="34" charset="0"/>
                <a:ea typeface="Gungsuh" panose="02030600000101010101" pitchFamily="18" charset="-127"/>
                <a:cs typeface="Arial" panose="020B0604020202020204" pitchFamily="34" charset="0"/>
              </a:rPr>
              <a:t>Heath Erickson, CPA</a:t>
            </a:r>
          </a:p>
          <a:p>
            <a:pPr algn="r"/>
            <a:r>
              <a:rPr lang="en-US" sz="4400" dirty="0">
                <a:solidFill>
                  <a:srgbClr val="3A4972"/>
                </a:solidFill>
                <a:latin typeface="Arial" panose="020B0604020202020204" pitchFamily="34" charset="0"/>
                <a:ea typeface="Gungsuh" panose="02030600000101010101" pitchFamily="18" charset="-127"/>
                <a:cs typeface="Arial" panose="020B0604020202020204" pitchFamily="34" charset="0"/>
              </a:rPr>
              <a:t>  Audit Manager</a:t>
            </a:r>
          </a:p>
          <a:p>
            <a:pPr algn="r"/>
            <a:r>
              <a:rPr lang="en-US" sz="4400" dirty="0">
                <a:solidFill>
                  <a:srgbClr val="3A4972"/>
                </a:solidFill>
                <a:latin typeface="Arial" panose="020B0604020202020204" pitchFamily="34" charset="0"/>
                <a:ea typeface="Gungsuh" panose="02030600000101010101" pitchFamily="18" charset="-127"/>
                <a:cs typeface="Arial" panose="020B0604020202020204" pitchFamily="34" charset="0"/>
              </a:rPr>
              <a:t>hmerickson@nd.gov    	</a:t>
            </a:r>
          </a:p>
        </p:txBody>
      </p:sp>
      <p:sp>
        <p:nvSpPr>
          <p:cNvPr id="35" name="TextBox 34">
            <a:extLst>
              <a:ext uri="{FF2B5EF4-FFF2-40B4-BE49-F238E27FC236}">
                <a16:creationId xmlns:a16="http://schemas.microsoft.com/office/drawing/2014/main" id="{B930A2C7-A3BF-40D4-AF2D-2935820DDB91}"/>
              </a:ext>
            </a:extLst>
          </p:cNvPr>
          <p:cNvSpPr txBox="1"/>
          <p:nvPr/>
        </p:nvSpPr>
        <p:spPr>
          <a:xfrm>
            <a:off x="17615087" y="10446508"/>
            <a:ext cx="6119389" cy="769441"/>
          </a:xfrm>
          <a:prstGeom prst="rect">
            <a:avLst/>
          </a:prstGeom>
          <a:noFill/>
        </p:spPr>
        <p:txBody>
          <a:bodyPr wrap="square" rtlCol="0">
            <a:spAutoFit/>
          </a:bodyPr>
          <a:lstStyle/>
          <a:p>
            <a:pPr algn="r"/>
            <a:r>
              <a:rPr lang="en-US" sz="4400" dirty="0">
                <a:solidFill>
                  <a:srgbClr val="3A4972"/>
                </a:solidFill>
                <a:latin typeface="Arial" panose="020B0604020202020204" pitchFamily="34" charset="0"/>
                <a:ea typeface="Gungsuh" panose="02030600000101010101" pitchFamily="18" charset="-127"/>
                <a:cs typeface="Arial" panose="020B0604020202020204" pitchFamily="34" charset="0"/>
              </a:rPr>
              <a:t>	</a:t>
            </a:r>
          </a:p>
        </p:txBody>
      </p:sp>
      <p:pic>
        <p:nvPicPr>
          <p:cNvPr id="3" name="Picture 2">
            <a:extLst>
              <a:ext uri="{FF2B5EF4-FFF2-40B4-BE49-F238E27FC236}">
                <a16:creationId xmlns:a16="http://schemas.microsoft.com/office/drawing/2014/main" id="{2831EDF6-4CBC-9048-AAE4-E110372032E0}"/>
              </a:ext>
            </a:extLst>
          </p:cNvPr>
          <p:cNvPicPr>
            <a:picLocks noChangeAspect="1"/>
          </p:cNvPicPr>
          <p:nvPr/>
        </p:nvPicPr>
        <p:blipFill>
          <a:blip r:embed="rId4"/>
          <a:stretch>
            <a:fillRect/>
          </a:stretch>
        </p:blipFill>
        <p:spPr>
          <a:xfrm>
            <a:off x="9545375" y="10358102"/>
            <a:ext cx="4424741" cy="3192735"/>
          </a:xfrm>
          <a:prstGeom prst="rect">
            <a:avLst/>
          </a:prstGeom>
        </p:spPr>
      </p:pic>
    </p:spTree>
    <p:extLst>
      <p:ext uri="{BB962C8B-B14F-4D97-AF65-F5344CB8AC3E}">
        <p14:creationId xmlns:p14="http://schemas.microsoft.com/office/powerpoint/2010/main" val="15227966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3" y="1271801"/>
            <a:ext cx="16738597" cy="2308324"/>
          </a:xfrm>
          <a:prstGeom prst="rect">
            <a:avLst/>
          </a:prstGeom>
          <a:noFill/>
        </p:spPr>
        <p:txBody>
          <a:bodyPr wrap="square" rtlCol="0">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rPr>
              <a:t>GASB 54 – </a:t>
            </a:r>
            <a:r>
              <a:rPr lang="en-US" sz="7200" spc="300" dirty="0">
                <a:solidFill>
                  <a:srgbClr val="1B243B"/>
                </a:solidFill>
                <a:latin typeface="Nunito" charset="0"/>
                <a:ea typeface="Nunito" charset="0"/>
                <a:cs typeface="Nunito" charset="0"/>
              </a:rPr>
              <a:t>The Five Classes of Fund Balance</a:t>
            </a:r>
            <a:endPar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endParaRPr>
          </a:p>
        </p:txBody>
      </p:sp>
      <p:sp>
        <p:nvSpPr>
          <p:cNvPr id="3" name="Rectangle 2">
            <a:extLst>
              <a:ext uri="{FF2B5EF4-FFF2-40B4-BE49-F238E27FC236}">
                <a16:creationId xmlns:a16="http://schemas.microsoft.com/office/drawing/2014/main" id="{C3EEA770-EBD7-494F-9447-FADDC09FF3A6}"/>
              </a:ext>
            </a:extLst>
          </p:cNvPr>
          <p:cNvSpPr/>
          <p:nvPr/>
        </p:nvSpPr>
        <p:spPr>
          <a:xfrm>
            <a:off x="1751013" y="4745126"/>
            <a:ext cx="16047130" cy="1508105"/>
          </a:xfrm>
          <a:prstGeom prst="rect">
            <a:avLst/>
          </a:prstGeom>
        </p:spPr>
        <p:txBody>
          <a:bodyPr wrap="square">
            <a:spAutoFit/>
          </a:bodyPr>
          <a:lstStyle/>
          <a:p>
            <a:pPr marR="0" lvl="0" algn="just" defTabSz="1828434" rtl="0" eaLnBrk="1" fontAlgn="auto" latinLnBrk="0" hangingPunct="1">
              <a:lnSpc>
                <a:spcPct val="100000"/>
              </a:lnSpc>
              <a:spcBef>
                <a:spcPts val="0"/>
              </a:spcBef>
              <a:spcAft>
                <a:spcPts val="0"/>
              </a:spcAft>
              <a:buClrTx/>
              <a:buSzTx/>
              <a:tabLst/>
              <a:defRPr/>
            </a:pPr>
            <a:r>
              <a:rPr lang="en-US" sz="4800" b="1" dirty="0">
                <a:solidFill>
                  <a:srgbClr val="1B243B"/>
                </a:solidFill>
                <a:latin typeface="Lato Light"/>
              </a:rPr>
              <a:t>  </a:t>
            </a:r>
          </a:p>
          <a:p>
            <a:pPr marR="0" lvl="0" algn="just" defTabSz="1828434" rtl="0" eaLnBrk="1" fontAlgn="auto" latinLnBrk="0" hangingPunct="1">
              <a:lnSpc>
                <a:spcPct val="100000"/>
              </a:lnSpc>
              <a:spcBef>
                <a:spcPts val="0"/>
              </a:spcBef>
              <a:spcAft>
                <a:spcPts val="0"/>
              </a:spcAft>
              <a:buClrTx/>
              <a:buSzTx/>
              <a:tabLst/>
              <a:defRPr/>
            </a:pPr>
            <a:endParaRPr lang="en-US" sz="4400" b="1" dirty="0">
              <a:solidFill>
                <a:srgbClr val="1B243B"/>
              </a:solidFill>
              <a:latin typeface="Lato Light"/>
            </a:endParaRPr>
          </a:p>
        </p:txBody>
      </p:sp>
      <p:sp>
        <p:nvSpPr>
          <p:cNvPr id="5" name="TextBox 4">
            <a:extLst>
              <a:ext uri="{FF2B5EF4-FFF2-40B4-BE49-F238E27FC236}">
                <a16:creationId xmlns:a16="http://schemas.microsoft.com/office/drawing/2014/main" id="{EAB25F18-BDA7-83DC-8B0C-338D7236BFD5}"/>
              </a:ext>
            </a:extLst>
          </p:cNvPr>
          <p:cNvSpPr txBox="1"/>
          <p:nvPr/>
        </p:nvSpPr>
        <p:spPr>
          <a:xfrm>
            <a:off x="1446867" y="4249579"/>
            <a:ext cx="17045267" cy="6740307"/>
          </a:xfrm>
          <a:prstGeom prst="rect">
            <a:avLst/>
          </a:prstGeom>
          <a:noFill/>
        </p:spPr>
        <p:txBody>
          <a:bodyPr wrap="square">
            <a:spAutoFit/>
          </a:bodyPr>
          <a:lstStyle/>
          <a:p>
            <a:r>
              <a:rPr lang="en-US" b="1" dirty="0"/>
              <a:t>Unassigned fund balance </a:t>
            </a:r>
            <a:r>
              <a:rPr lang="en-US" dirty="0"/>
              <a:t>is the residual classification for the general fund. This</a:t>
            </a:r>
          </a:p>
          <a:p>
            <a:r>
              <a:rPr lang="en-US" dirty="0"/>
              <a:t>classification represents fund balance that has not been assigned to other funds and that has not been restricted, committed, or assigned to specific purposes within the general fund. The general fund should be the only fund that reports a positive unassigned fund balance amount. </a:t>
            </a:r>
          </a:p>
          <a:p>
            <a:endParaRPr lang="en-US" dirty="0"/>
          </a:p>
          <a:p>
            <a:r>
              <a:rPr lang="en-US" dirty="0"/>
              <a:t>In other governmental funds, if expenditures incurred for specific purposes exceeded the amounts restricted, committed, or assigned to those purposes, it may be necessary to report a negative unassigned fund balance.</a:t>
            </a:r>
          </a:p>
          <a:p>
            <a:endParaRPr lang="en-US" dirty="0"/>
          </a:p>
          <a:p>
            <a:r>
              <a:rPr lang="en-US" dirty="0"/>
              <a:t>Note: General fund can have a positive unassigned balance on the balance sheet, but any other fund can only have a negative amount in this class.  </a:t>
            </a:r>
          </a:p>
        </p:txBody>
      </p:sp>
    </p:spTree>
    <p:extLst>
      <p:ext uri="{BB962C8B-B14F-4D97-AF65-F5344CB8AC3E}">
        <p14:creationId xmlns:p14="http://schemas.microsoft.com/office/powerpoint/2010/main" val="41690609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3" y="1271801"/>
            <a:ext cx="16738597" cy="2554545"/>
          </a:xfrm>
          <a:prstGeom prst="rect">
            <a:avLst/>
          </a:prstGeom>
          <a:noFill/>
        </p:spPr>
        <p:txBody>
          <a:bodyPr wrap="square" rtlCol="0">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sz="8000" spc="300" dirty="0">
                <a:solidFill>
                  <a:srgbClr val="1B243B"/>
                </a:solidFill>
                <a:latin typeface="Nunito" charset="0"/>
                <a:ea typeface="Nunito" charset="0"/>
                <a:cs typeface="Nunito" charset="0"/>
              </a:rPr>
              <a:t>How did everyone do the first year?</a:t>
            </a:r>
            <a:endParaRPr kumimoji="0" lang="en-US" sz="8000" b="0" i="0" u="none" strike="noStrike" kern="1200" cap="none" spc="300" normalizeH="0" baseline="0" noProof="0" dirty="0">
              <a:ln>
                <a:noFill/>
              </a:ln>
              <a:solidFill>
                <a:srgbClr val="1B243B"/>
              </a:solidFill>
              <a:effectLst/>
              <a:uLnTx/>
              <a:uFillTx/>
              <a:latin typeface="Nunito" charset="0"/>
              <a:ea typeface="Nunito" charset="0"/>
              <a:cs typeface="Nunito" charset="0"/>
            </a:endParaRPr>
          </a:p>
        </p:txBody>
      </p:sp>
      <p:sp>
        <p:nvSpPr>
          <p:cNvPr id="3" name="Rectangle 2">
            <a:extLst>
              <a:ext uri="{FF2B5EF4-FFF2-40B4-BE49-F238E27FC236}">
                <a16:creationId xmlns:a16="http://schemas.microsoft.com/office/drawing/2014/main" id="{C3EEA770-EBD7-494F-9447-FADDC09FF3A6}"/>
              </a:ext>
            </a:extLst>
          </p:cNvPr>
          <p:cNvSpPr/>
          <p:nvPr/>
        </p:nvSpPr>
        <p:spPr>
          <a:xfrm>
            <a:off x="1693865" y="3826346"/>
            <a:ext cx="14073187" cy="8894743"/>
          </a:xfrm>
          <a:prstGeom prst="rect">
            <a:avLst/>
          </a:prstGeom>
        </p:spPr>
        <p:txBody>
          <a:bodyPr wrap="square">
            <a:spAutoFit/>
          </a:bodyPr>
          <a:lstStyle/>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lang="en-US" sz="4800" b="1" dirty="0">
                <a:solidFill>
                  <a:srgbClr val="1B243B"/>
                </a:solidFill>
                <a:latin typeface="Lato Light"/>
              </a:rPr>
              <a:t>Local Governments – I think it was difficult for some to understand what GASB 54 was enabling them to do.  Most entities did not have a policy created before implementation of this standard and might still not have one today. </a:t>
            </a:r>
          </a:p>
          <a:p>
            <a:pPr marR="0" lvl="0" algn="just" defTabSz="1828434" rtl="0" eaLnBrk="1" fontAlgn="auto" latinLnBrk="0" hangingPunct="1">
              <a:lnSpc>
                <a:spcPct val="100000"/>
              </a:lnSpc>
              <a:spcBef>
                <a:spcPts val="0"/>
              </a:spcBef>
              <a:spcAft>
                <a:spcPts val="0"/>
              </a:spcAft>
              <a:buClrTx/>
              <a:buSzTx/>
              <a:tabLst/>
              <a:defRPr/>
            </a:pPr>
            <a:endParaRPr lang="en-US" sz="4800" b="1" dirty="0">
              <a:solidFill>
                <a:srgbClr val="1B243B"/>
              </a:solidFill>
              <a:latin typeface="Lato Light"/>
            </a:endParaRP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lang="en-US" sz="4800" b="1" dirty="0">
                <a:solidFill>
                  <a:srgbClr val="1B243B"/>
                </a:solidFill>
                <a:latin typeface="Lato Light"/>
              </a:rPr>
              <a:t>Local Government Auditors – This was a big change for the balance sheet and notes to the financial statements. Most auditors had a difficult time following what the local governments wanted to do with the various classes of fund balance. </a:t>
            </a:r>
          </a:p>
          <a:p>
            <a:pPr marR="0" lvl="0" algn="just" defTabSz="1828434" rtl="0" eaLnBrk="1" fontAlgn="auto" latinLnBrk="0" hangingPunct="1">
              <a:lnSpc>
                <a:spcPct val="100000"/>
              </a:lnSpc>
              <a:spcBef>
                <a:spcPts val="0"/>
              </a:spcBef>
              <a:spcAft>
                <a:spcPts val="0"/>
              </a:spcAft>
              <a:buClrTx/>
              <a:buSzTx/>
              <a:tabLst/>
              <a:defRPr/>
            </a:pPr>
            <a:endParaRPr lang="en-US" sz="4400" b="1" dirty="0">
              <a:solidFill>
                <a:srgbClr val="1B243B"/>
              </a:solidFill>
              <a:latin typeface="Lato Light"/>
            </a:endParaRPr>
          </a:p>
        </p:txBody>
      </p:sp>
      <p:pic>
        <p:nvPicPr>
          <p:cNvPr id="5" name="Picture 4">
            <a:extLst>
              <a:ext uri="{FF2B5EF4-FFF2-40B4-BE49-F238E27FC236}">
                <a16:creationId xmlns:a16="http://schemas.microsoft.com/office/drawing/2014/main" id="{C44E978F-4A2F-CEED-06EE-B6BBC07F7FF2}"/>
              </a:ext>
            </a:extLst>
          </p:cNvPr>
          <p:cNvPicPr>
            <a:picLocks noChangeAspect="1"/>
          </p:cNvPicPr>
          <p:nvPr/>
        </p:nvPicPr>
        <p:blipFill>
          <a:blip r:embed="rId3"/>
          <a:stretch>
            <a:fillRect/>
          </a:stretch>
        </p:blipFill>
        <p:spPr>
          <a:xfrm>
            <a:off x="15928974" y="8298980"/>
            <a:ext cx="7146925" cy="3850118"/>
          </a:xfrm>
          <a:prstGeom prst="rect">
            <a:avLst/>
          </a:prstGeom>
        </p:spPr>
      </p:pic>
      <p:pic>
        <p:nvPicPr>
          <p:cNvPr id="4" name="Picture 3">
            <a:extLst>
              <a:ext uri="{FF2B5EF4-FFF2-40B4-BE49-F238E27FC236}">
                <a16:creationId xmlns:a16="http://schemas.microsoft.com/office/drawing/2014/main" id="{E0A0B38F-ECD3-4754-7D82-72E867B2D30B}"/>
              </a:ext>
            </a:extLst>
          </p:cNvPr>
          <p:cNvPicPr>
            <a:picLocks noChangeAspect="1"/>
          </p:cNvPicPr>
          <p:nvPr/>
        </p:nvPicPr>
        <p:blipFill>
          <a:blip r:embed="rId4"/>
          <a:stretch>
            <a:fillRect/>
          </a:stretch>
        </p:blipFill>
        <p:spPr>
          <a:xfrm>
            <a:off x="15997235" y="3416300"/>
            <a:ext cx="7078663" cy="4673600"/>
          </a:xfrm>
          <a:prstGeom prst="rect">
            <a:avLst/>
          </a:prstGeom>
        </p:spPr>
      </p:pic>
    </p:spTree>
    <p:extLst>
      <p:ext uri="{BB962C8B-B14F-4D97-AF65-F5344CB8AC3E}">
        <p14:creationId xmlns:p14="http://schemas.microsoft.com/office/powerpoint/2010/main" val="821792998"/>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3" y="1271801"/>
            <a:ext cx="16738597" cy="2554545"/>
          </a:xfrm>
          <a:prstGeom prst="rect">
            <a:avLst/>
          </a:prstGeom>
          <a:noFill/>
        </p:spPr>
        <p:txBody>
          <a:bodyPr wrap="square" rtlCol="0">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sz="8000" spc="300" dirty="0">
                <a:solidFill>
                  <a:srgbClr val="1B243B"/>
                </a:solidFill>
                <a:latin typeface="Nunito" charset="0"/>
                <a:ea typeface="Nunito" charset="0"/>
                <a:cs typeface="Nunito" charset="0"/>
              </a:rPr>
              <a:t>What can you do now with knowledge from the past?</a:t>
            </a:r>
            <a:endParaRPr kumimoji="0" lang="en-US" sz="8000" b="0" i="0" u="none" strike="noStrike" kern="1200" cap="none" spc="300" normalizeH="0" baseline="0" noProof="0" dirty="0">
              <a:ln>
                <a:noFill/>
              </a:ln>
              <a:solidFill>
                <a:srgbClr val="1B243B"/>
              </a:solidFill>
              <a:effectLst/>
              <a:uLnTx/>
              <a:uFillTx/>
              <a:latin typeface="Nunito" charset="0"/>
              <a:ea typeface="Nunito" charset="0"/>
              <a:cs typeface="Nunito" charset="0"/>
            </a:endParaRPr>
          </a:p>
        </p:txBody>
      </p:sp>
      <p:sp>
        <p:nvSpPr>
          <p:cNvPr id="3" name="Rectangle 2">
            <a:extLst>
              <a:ext uri="{FF2B5EF4-FFF2-40B4-BE49-F238E27FC236}">
                <a16:creationId xmlns:a16="http://schemas.microsoft.com/office/drawing/2014/main" id="{C3EEA770-EBD7-494F-9447-FADDC09FF3A6}"/>
              </a:ext>
            </a:extLst>
          </p:cNvPr>
          <p:cNvSpPr/>
          <p:nvPr/>
        </p:nvSpPr>
        <p:spPr>
          <a:xfrm>
            <a:off x="1751013" y="4745126"/>
            <a:ext cx="16047130" cy="7417415"/>
          </a:xfrm>
          <a:prstGeom prst="rect">
            <a:avLst/>
          </a:prstGeom>
        </p:spPr>
        <p:txBody>
          <a:bodyPr wrap="square">
            <a:spAutoFit/>
          </a:bodyPr>
          <a:lstStyle/>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lang="en-US" sz="4800" b="1" dirty="0">
                <a:solidFill>
                  <a:srgbClr val="1B243B"/>
                </a:solidFill>
                <a:latin typeface="Lato Light"/>
              </a:rPr>
              <a:t>Read GASB 54</a:t>
            </a: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lang="en-US" sz="4800" b="1" dirty="0">
                <a:solidFill>
                  <a:srgbClr val="1B243B"/>
                </a:solidFill>
                <a:latin typeface="Lato Light"/>
              </a:rPr>
              <a:t>Talk about GASB 54 with your local government board and others in management of your entity. </a:t>
            </a: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lang="en-US" sz="4800" b="1" dirty="0">
                <a:solidFill>
                  <a:srgbClr val="1B243B"/>
                </a:solidFill>
                <a:latin typeface="Lato Light"/>
              </a:rPr>
              <a:t>Look at your audit reports because your balance sheet probably has most of the 5 classes right now. Ask your auditor to explain them to you! </a:t>
            </a: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lang="en-US" sz="4800" b="1" dirty="0">
                <a:solidFill>
                  <a:srgbClr val="1B243B"/>
                </a:solidFill>
                <a:latin typeface="Lato Light"/>
              </a:rPr>
              <a:t>Use the 5 classes as they were intended for your local government. </a:t>
            </a: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lang="en-US" sz="4800" b="1" dirty="0">
                <a:solidFill>
                  <a:srgbClr val="1B243B"/>
                </a:solidFill>
                <a:latin typeface="Lato Light"/>
              </a:rPr>
              <a:t>Create and approve a GASB 54 policy now!</a:t>
            </a:r>
          </a:p>
          <a:p>
            <a:pPr marR="0" lvl="0" algn="just" defTabSz="1828434" rtl="0" eaLnBrk="1" fontAlgn="auto" latinLnBrk="0" hangingPunct="1">
              <a:lnSpc>
                <a:spcPct val="100000"/>
              </a:lnSpc>
              <a:spcBef>
                <a:spcPts val="0"/>
              </a:spcBef>
              <a:spcAft>
                <a:spcPts val="0"/>
              </a:spcAft>
              <a:buClrTx/>
              <a:buSzTx/>
              <a:tabLst/>
              <a:defRPr/>
            </a:pPr>
            <a:endParaRPr lang="en-US" sz="4400" b="1" dirty="0">
              <a:solidFill>
                <a:srgbClr val="1B243B"/>
              </a:solidFill>
              <a:latin typeface="Lato Light"/>
            </a:endParaRPr>
          </a:p>
        </p:txBody>
      </p:sp>
      <p:pic>
        <p:nvPicPr>
          <p:cNvPr id="4" name="Picture 3">
            <a:extLst>
              <a:ext uri="{FF2B5EF4-FFF2-40B4-BE49-F238E27FC236}">
                <a16:creationId xmlns:a16="http://schemas.microsoft.com/office/drawing/2014/main" id="{EB83E52E-3FB4-E946-5643-B4032073882A}"/>
              </a:ext>
            </a:extLst>
          </p:cNvPr>
          <p:cNvPicPr>
            <a:picLocks noChangeAspect="1"/>
          </p:cNvPicPr>
          <p:nvPr/>
        </p:nvPicPr>
        <p:blipFill>
          <a:blip r:embed="rId3"/>
          <a:stretch>
            <a:fillRect/>
          </a:stretch>
        </p:blipFill>
        <p:spPr>
          <a:xfrm>
            <a:off x="16530637" y="1316126"/>
            <a:ext cx="6096000" cy="3429000"/>
          </a:xfrm>
          <a:prstGeom prst="rect">
            <a:avLst/>
          </a:prstGeom>
        </p:spPr>
      </p:pic>
    </p:spTree>
    <p:extLst>
      <p:ext uri="{BB962C8B-B14F-4D97-AF65-F5344CB8AC3E}">
        <p14:creationId xmlns:p14="http://schemas.microsoft.com/office/powerpoint/2010/main" val="2009846716"/>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3" y="1271801"/>
            <a:ext cx="16738597" cy="2554545"/>
          </a:xfrm>
          <a:prstGeom prst="rect">
            <a:avLst/>
          </a:prstGeom>
          <a:noFill/>
        </p:spPr>
        <p:txBody>
          <a:bodyPr wrap="square" rtlCol="0">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sz="8000" spc="300" dirty="0">
                <a:solidFill>
                  <a:srgbClr val="1B243B"/>
                </a:solidFill>
                <a:latin typeface="Nunito" charset="0"/>
                <a:ea typeface="Nunito" charset="0"/>
                <a:cs typeface="Nunito" charset="0"/>
              </a:rPr>
              <a:t>Have Trouble Going to Bed at Night???</a:t>
            </a:r>
            <a:endParaRPr kumimoji="0" lang="en-US" sz="8000" b="0" i="0" u="none" strike="noStrike" kern="1200" cap="none" spc="300" normalizeH="0" baseline="0" noProof="0" dirty="0">
              <a:ln>
                <a:noFill/>
              </a:ln>
              <a:solidFill>
                <a:srgbClr val="1B243B"/>
              </a:solidFill>
              <a:effectLst/>
              <a:uLnTx/>
              <a:uFillTx/>
              <a:latin typeface="Nunito" charset="0"/>
              <a:ea typeface="Nunito" charset="0"/>
              <a:cs typeface="Nunito" charset="0"/>
            </a:endParaRPr>
          </a:p>
        </p:txBody>
      </p:sp>
      <p:sp>
        <p:nvSpPr>
          <p:cNvPr id="3" name="Rectangle 2">
            <a:extLst>
              <a:ext uri="{FF2B5EF4-FFF2-40B4-BE49-F238E27FC236}">
                <a16:creationId xmlns:a16="http://schemas.microsoft.com/office/drawing/2014/main" id="{C3EEA770-EBD7-494F-9447-FADDC09FF3A6}"/>
              </a:ext>
            </a:extLst>
          </p:cNvPr>
          <p:cNvSpPr/>
          <p:nvPr/>
        </p:nvSpPr>
        <p:spPr>
          <a:xfrm>
            <a:off x="1751013" y="4745126"/>
            <a:ext cx="16047130" cy="769441"/>
          </a:xfrm>
          <a:prstGeom prst="rect">
            <a:avLst/>
          </a:prstGeom>
        </p:spPr>
        <p:txBody>
          <a:bodyPr wrap="square">
            <a:spAutoFit/>
          </a:bodyPr>
          <a:lstStyle/>
          <a:p>
            <a:pPr marR="0" lvl="0" algn="just" defTabSz="1828434" rtl="0" eaLnBrk="1" fontAlgn="auto" latinLnBrk="0" hangingPunct="1">
              <a:lnSpc>
                <a:spcPct val="100000"/>
              </a:lnSpc>
              <a:spcBef>
                <a:spcPts val="0"/>
              </a:spcBef>
              <a:spcAft>
                <a:spcPts val="0"/>
              </a:spcAft>
              <a:buClrTx/>
              <a:buSzTx/>
              <a:tabLst/>
              <a:defRPr/>
            </a:pPr>
            <a:r>
              <a:rPr lang="en-US" sz="4400" b="1" dirty="0">
                <a:solidFill>
                  <a:srgbClr val="1B243B"/>
                </a:solidFill>
                <a:latin typeface="Lato Light"/>
              </a:rPr>
              <a:t>GASB 54 - </a:t>
            </a:r>
          </a:p>
        </p:txBody>
      </p:sp>
      <p:sp>
        <p:nvSpPr>
          <p:cNvPr id="6" name="TextBox 5">
            <a:extLst>
              <a:ext uri="{FF2B5EF4-FFF2-40B4-BE49-F238E27FC236}">
                <a16:creationId xmlns:a16="http://schemas.microsoft.com/office/drawing/2014/main" id="{42ED216E-71A4-0BFE-CAB7-8DE64382C2A8}"/>
              </a:ext>
            </a:extLst>
          </p:cNvPr>
          <p:cNvSpPr txBox="1"/>
          <p:nvPr/>
        </p:nvSpPr>
        <p:spPr>
          <a:xfrm>
            <a:off x="4711700" y="4737913"/>
            <a:ext cx="12268200" cy="3970318"/>
          </a:xfrm>
          <a:prstGeom prst="rect">
            <a:avLst/>
          </a:prstGeom>
          <a:noFill/>
        </p:spPr>
        <p:txBody>
          <a:bodyPr wrap="square">
            <a:spAutoFit/>
          </a:bodyPr>
          <a:lstStyle/>
          <a:p>
            <a:r>
              <a:rPr lang="en-US" dirty="0">
                <a:hlinkClick r:id="rId3"/>
              </a:rPr>
              <a:t>https://www.gasb.org/page/ShowDocument?path=GASBS%252054.pdf&amp;acceptedDisclaimer=true&amp;title=GASBS+54&amp;Submit=</a:t>
            </a:r>
            <a:endParaRPr lang="en-US" dirty="0"/>
          </a:p>
          <a:p>
            <a:endParaRPr lang="en-US" dirty="0"/>
          </a:p>
          <a:p>
            <a:endParaRPr lang="en-US" dirty="0"/>
          </a:p>
          <a:p>
            <a:endParaRPr lang="en-US" dirty="0"/>
          </a:p>
          <a:p>
            <a:endParaRPr lang="en-US" dirty="0"/>
          </a:p>
        </p:txBody>
      </p:sp>
      <p:sp>
        <p:nvSpPr>
          <p:cNvPr id="7" name="Rectangle 6">
            <a:extLst>
              <a:ext uri="{FF2B5EF4-FFF2-40B4-BE49-F238E27FC236}">
                <a16:creationId xmlns:a16="http://schemas.microsoft.com/office/drawing/2014/main" id="{A4C8C214-71FD-ADE3-9F5F-6FC85C3F61C8}"/>
              </a:ext>
            </a:extLst>
          </p:cNvPr>
          <p:cNvSpPr/>
          <p:nvPr/>
        </p:nvSpPr>
        <p:spPr>
          <a:xfrm>
            <a:off x="3770313" y="8427696"/>
            <a:ext cx="16047130" cy="2123658"/>
          </a:xfrm>
          <a:prstGeom prst="rect">
            <a:avLst/>
          </a:prstGeom>
        </p:spPr>
        <p:txBody>
          <a:bodyPr wrap="square">
            <a:spAutoFit/>
          </a:bodyPr>
          <a:lstStyle/>
          <a:p>
            <a:pPr marR="0" lvl="0" algn="just" defTabSz="1828434" rtl="0" eaLnBrk="1" fontAlgn="auto" latinLnBrk="0" hangingPunct="1">
              <a:lnSpc>
                <a:spcPct val="100000"/>
              </a:lnSpc>
              <a:spcBef>
                <a:spcPts val="0"/>
              </a:spcBef>
              <a:spcAft>
                <a:spcPts val="0"/>
              </a:spcAft>
              <a:buClrTx/>
              <a:buSzTx/>
              <a:tabLst/>
              <a:defRPr/>
            </a:pPr>
            <a:r>
              <a:rPr lang="en-US" sz="6600" b="1" dirty="0">
                <a:solidFill>
                  <a:srgbClr val="1B243B"/>
                </a:solidFill>
                <a:latin typeface="Lato Light"/>
              </a:rPr>
              <a:t>Thank you for traveling back in time with </a:t>
            </a:r>
            <a:r>
              <a:rPr lang="en-US" sz="6600" b="1">
                <a:solidFill>
                  <a:srgbClr val="1B243B"/>
                </a:solidFill>
                <a:latin typeface="Lato Light"/>
              </a:rPr>
              <a:t>me today!</a:t>
            </a:r>
            <a:endParaRPr lang="en-US" sz="6600" b="1" dirty="0">
              <a:solidFill>
                <a:srgbClr val="1B243B"/>
              </a:solidFill>
              <a:latin typeface="Lato Light"/>
            </a:endParaRPr>
          </a:p>
        </p:txBody>
      </p:sp>
      <p:pic>
        <p:nvPicPr>
          <p:cNvPr id="8" name="Picture 7">
            <a:extLst>
              <a:ext uri="{FF2B5EF4-FFF2-40B4-BE49-F238E27FC236}">
                <a16:creationId xmlns:a16="http://schemas.microsoft.com/office/drawing/2014/main" id="{CE72A587-878A-B6E7-CC0E-4C8DCDCF8796}"/>
              </a:ext>
            </a:extLst>
          </p:cNvPr>
          <p:cNvPicPr>
            <a:picLocks noChangeAspect="1"/>
          </p:cNvPicPr>
          <p:nvPr/>
        </p:nvPicPr>
        <p:blipFill>
          <a:blip r:embed="rId4"/>
          <a:stretch>
            <a:fillRect/>
          </a:stretch>
        </p:blipFill>
        <p:spPr>
          <a:xfrm>
            <a:off x="16874330" y="648473"/>
            <a:ext cx="6132513" cy="4085834"/>
          </a:xfrm>
          <a:prstGeom prst="rect">
            <a:avLst/>
          </a:prstGeom>
        </p:spPr>
      </p:pic>
    </p:spTree>
    <p:extLst>
      <p:ext uri="{BB962C8B-B14F-4D97-AF65-F5344CB8AC3E}">
        <p14:creationId xmlns:p14="http://schemas.microsoft.com/office/powerpoint/2010/main" val="4066852146"/>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3" y="1271801"/>
            <a:ext cx="16738597" cy="2308324"/>
          </a:xfrm>
          <a:prstGeom prst="rect">
            <a:avLst/>
          </a:prstGeom>
          <a:noFill/>
        </p:spPr>
        <p:txBody>
          <a:bodyPr wrap="square" rtlCol="0">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rPr>
              <a:t>GASB 54 – Traveling </a:t>
            </a:r>
            <a:r>
              <a:rPr lang="en-US" sz="7200" spc="300" dirty="0">
                <a:solidFill>
                  <a:srgbClr val="1B243B"/>
                </a:solidFill>
                <a:latin typeface="Nunito" charset="0"/>
                <a:ea typeface="Nunito" charset="0"/>
                <a:cs typeface="Nunito" charset="0"/>
              </a:rPr>
              <a:t>B</a:t>
            </a:r>
            <a:r>
              <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rPr>
              <a:t>ack</a:t>
            </a:r>
            <a:r>
              <a:rPr lang="en-US" sz="7200" spc="300" dirty="0">
                <a:solidFill>
                  <a:srgbClr val="1B243B"/>
                </a:solidFill>
                <a:latin typeface="Nunito" charset="0"/>
                <a:ea typeface="Nunito" charset="0"/>
                <a:cs typeface="Nunito" charset="0"/>
              </a:rPr>
              <a:t> in Case You Missed it the First Time……</a:t>
            </a:r>
            <a:endPar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endParaRPr>
          </a:p>
        </p:txBody>
      </p:sp>
      <p:sp>
        <p:nvSpPr>
          <p:cNvPr id="3" name="Rectangle 2">
            <a:extLst>
              <a:ext uri="{FF2B5EF4-FFF2-40B4-BE49-F238E27FC236}">
                <a16:creationId xmlns:a16="http://schemas.microsoft.com/office/drawing/2014/main" id="{C3EEA770-EBD7-494F-9447-FADDC09FF3A6}"/>
              </a:ext>
            </a:extLst>
          </p:cNvPr>
          <p:cNvSpPr/>
          <p:nvPr/>
        </p:nvSpPr>
        <p:spPr>
          <a:xfrm>
            <a:off x="1751013" y="4745126"/>
            <a:ext cx="16047130" cy="5940088"/>
          </a:xfrm>
          <a:prstGeom prst="rect">
            <a:avLst/>
          </a:prstGeom>
        </p:spPr>
        <p:txBody>
          <a:bodyPr wrap="square">
            <a:spAutoFit/>
          </a:bodyPr>
          <a:lstStyle/>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lang="en-US" sz="4800" b="1" dirty="0">
                <a:solidFill>
                  <a:srgbClr val="1B243B"/>
                </a:solidFill>
                <a:latin typeface="Lato Light"/>
              </a:rPr>
              <a:t>The Governmental Accounting Standards Board (GASB) issued GASB Statement No. 54 on February of 2009. </a:t>
            </a: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lang="en-US" sz="4800" b="1" dirty="0">
                <a:solidFill>
                  <a:srgbClr val="1B243B"/>
                </a:solidFill>
                <a:latin typeface="Lato Light"/>
              </a:rPr>
              <a:t>GASB 54 was effective for financial statements for periods beginning after June 15, 2010.</a:t>
            </a: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lang="en-US" sz="4800" b="1" dirty="0">
                <a:solidFill>
                  <a:srgbClr val="1B243B"/>
                </a:solidFill>
                <a:latin typeface="Lato Light"/>
              </a:rPr>
              <a:t>Example – fiscal year end June 30, 2011 and December 31, 2011 would be the first time the new changes would be seen.  </a:t>
            </a:r>
          </a:p>
          <a:p>
            <a:pPr marR="0" lvl="0" algn="just" defTabSz="1828434" rtl="0" eaLnBrk="1" fontAlgn="auto" latinLnBrk="0" hangingPunct="1">
              <a:lnSpc>
                <a:spcPct val="100000"/>
              </a:lnSpc>
              <a:spcBef>
                <a:spcPts val="0"/>
              </a:spcBef>
              <a:spcAft>
                <a:spcPts val="0"/>
              </a:spcAft>
              <a:buClrTx/>
              <a:buSzTx/>
              <a:tabLst/>
              <a:defRPr/>
            </a:pPr>
            <a:endParaRPr lang="en-US" sz="4400" b="1" dirty="0">
              <a:solidFill>
                <a:srgbClr val="1B243B"/>
              </a:solidFill>
              <a:latin typeface="Lato Light"/>
            </a:endParaRPr>
          </a:p>
        </p:txBody>
      </p:sp>
      <p:pic>
        <p:nvPicPr>
          <p:cNvPr id="4" name="Picture 3">
            <a:extLst>
              <a:ext uri="{FF2B5EF4-FFF2-40B4-BE49-F238E27FC236}">
                <a16:creationId xmlns:a16="http://schemas.microsoft.com/office/drawing/2014/main" id="{3E2FFEA3-448F-4F9E-33D4-40538E6AB379}"/>
              </a:ext>
            </a:extLst>
          </p:cNvPr>
          <p:cNvPicPr>
            <a:picLocks noChangeAspect="1"/>
          </p:cNvPicPr>
          <p:nvPr/>
        </p:nvPicPr>
        <p:blipFill>
          <a:blip r:embed="rId3"/>
          <a:stretch>
            <a:fillRect/>
          </a:stretch>
        </p:blipFill>
        <p:spPr>
          <a:xfrm>
            <a:off x="18851562" y="1928812"/>
            <a:ext cx="4089660" cy="5106988"/>
          </a:xfrm>
          <a:prstGeom prst="rect">
            <a:avLst/>
          </a:prstGeom>
        </p:spPr>
      </p:pic>
      <p:pic>
        <p:nvPicPr>
          <p:cNvPr id="7" name="Picture 6">
            <a:extLst>
              <a:ext uri="{FF2B5EF4-FFF2-40B4-BE49-F238E27FC236}">
                <a16:creationId xmlns:a16="http://schemas.microsoft.com/office/drawing/2014/main" id="{D828211E-AF4D-5957-8B7E-A861BFA2CFD0}"/>
              </a:ext>
            </a:extLst>
          </p:cNvPr>
          <p:cNvPicPr>
            <a:picLocks noChangeAspect="1"/>
          </p:cNvPicPr>
          <p:nvPr/>
        </p:nvPicPr>
        <p:blipFill>
          <a:blip r:embed="rId4"/>
          <a:stretch>
            <a:fillRect/>
          </a:stretch>
        </p:blipFill>
        <p:spPr>
          <a:xfrm>
            <a:off x="18851562" y="7375525"/>
            <a:ext cx="4411663" cy="4411663"/>
          </a:xfrm>
          <a:prstGeom prst="rect">
            <a:avLst/>
          </a:prstGeom>
        </p:spPr>
      </p:pic>
    </p:spTree>
    <p:extLst>
      <p:ext uri="{BB962C8B-B14F-4D97-AF65-F5344CB8AC3E}">
        <p14:creationId xmlns:p14="http://schemas.microsoft.com/office/powerpoint/2010/main" val="323091072"/>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3" y="1271801"/>
            <a:ext cx="17683840" cy="1569660"/>
          </a:xfrm>
          <a:prstGeom prst="rect">
            <a:avLst/>
          </a:prstGeom>
          <a:noFill/>
        </p:spPr>
        <p:txBody>
          <a:bodyPr wrap="square" rtlCol="0">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sz="9600" spc="300" dirty="0">
                <a:solidFill>
                  <a:srgbClr val="1B243B"/>
                </a:solidFill>
                <a:latin typeface="Nunito" charset="0"/>
                <a:ea typeface="Nunito" charset="0"/>
                <a:cs typeface="Nunito" charset="0"/>
              </a:rPr>
              <a:t>What was the objective?</a:t>
            </a:r>
            <a:endParaRPr kumimoji="0" lang="en-US" sz="9600" b="0" i="0" u="none" strike="noStrike" kern="1200" cap="none" spc="300" normalizeH="0" baseline="0" noProof="0" dirty="0">
              <a:ln>
                <a:noFill/>
              </a:ln>
              <a:solidFill>
                <a:srgbClr val="1B243B"/>
              </a:solidFill>
              <a:effectLst/>
              <a:uLnTx/>
              <a:uFillTx/>
              <a:latin typeface="Nunito" charset="0"/>
              <a:ea typeface="Nunito" charset="0"/>
              <a:cs typeface="Nunito" charset="0"/>
            </a:endParaRPr>
          </a:p>
        </p:txBody>
      </p:sp>
      <p:sp>
        <p:nvSpPr>
          <p:cNvPr id="3" name="Rectangle 2">
            <a:extLst>
              <a:ext uri="{FF2B5EF4-FFF2-40B4-BE49-F238E27FC236}">
                <a16:creationId xmlns:a16="http://schemas.microsoft.com/office/drawing/2014/main" id="{C3EEA770-EBD7-494F-9447-FADDC09FF3A6}"/>
              </a:ext>
            </a:extLst>
          </p:cNvPr>
          <p:cNvSpPr/>
          <p:nvPr/>
        </p:nvSpPr>
        <p:spPr>
          <a:xfrm>
            <a:off x="1302512" y="3818027"/>
            <a:ext cx="20482559" cy="6678751"/>
          </a:xfrm>
          <a:prstGeom prst="rect">
            <a:avLst/>
          </a:prstGeom>
        </p:spPr>
        <p:txBody>
          <a:bodyPr wrap="square">
            <a:spAutoFit/>
          </a:bodyPr>
          <a:lstStyle/>
          <a:p>
            <a:pPr marR="0" lvl="0" algn="just" defTabSz="1828434" rtl="0" eaLnBrk="1" fontAlgn="auto" latinLnBrk="0" hangingPunct="1">
              <a:lnSpc>
                <a:spcPct val="100000"/>
              </a:lnSpc>
              <a:spcBef>
                <a:spcPts val="0"/>
              </a:spcBef>
              <a:spcAft>
                <a:spcPts val="0"/>
              </a:spcAft>
              <a:buClrTx/>
              <a:buSzTx/>
              <a:tabLst/>
              <a:defRPr/>
            </a:pPr>
            <a:endParaRPr kumimoji="0" lang="en-US" sz="4800" b="1" i="0" u="none" strike="noStrike" kern="1200" cap="none" spc="0" normalizeH="0" baseline="0" noProof="0" dirty="0">
              <a:ln>
                <a:noFill/>
              </a:ln>
              <a:solidFill>
                <a:srgbClr val="1B243B"/>
              </a:solidFill>
              <a:effectLst/>
              <a:uLnTx/>
              <a:uFillTx/>
              <a:latin typeface="Lato Light"/>
              <a:ea typeface="+mn-ea"/>
              <a:cs typeface="+mn-cs"/>
            </a:endParaRPr>
          </a:p>
          <a:p>
            <a:pPr marR="0" lvl="0" algn="just" defTabSz="1828434" rtl="0" eaLnBrk="1" fontAlgn="auto" latinLnBrk="0" hangingPunct="1">
              <a:lnSpc>
                <a:spcPct val="100000"/>
              </a:lnSpc>
              <a:spcBef>
                <a:spcPts val="0"/>
              </a:spcBef>
              <a:spcAft>
                <a:spcPts val="0"/>
              </a:spcAft>
              <a:buClrTx/>
              <a:buSzTx/>
              <a:tabLst/>
              <a:defRPr/>
            </a:pPr>
            <a:r>
              <a:rPr lang="en-US" sz="4800" b="1" dirty="0">
                <a:solidFill>
                  <a:srgbClr val="1B243B"/>
                </a:solidFill>
                <a:latin typeface="Lato Light"/>
              </a:rPr>
              <a:t>The objective of this Statement is to enhance the usefulness of fund balance information by providing clearer fund balance classifications that can be more consistently applied and by clarifying the existing governmental fund type definitions. This Statement establishes fund balance classifications that comprise a hierarchy based primarily on the extent to which a government is bound to observe constraints imposed upon the use of the resources reported in governmental funds.</a:t>
            </a: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endParaRPr lang="en-US" sz="4400" b="1" dirty="0">
              <a:solidFill>
                <a:srgbClr val="1B243B"/>
              </a:solidFill>
              <a:latin typeface="Lato Light"/>
            </a:endParaRPr>
          </a:p>
        </p:txBody>
      </p:sp>
    </p:spTree>
    <p:extLst>
      <p:ext uri="{BB962C8B-B14F-4D97-AF65-F5344CB8AC3E}">
        <p14:creationId xmlns:p14="http://schemas.microsoft.com/office/powerpoint/2010/main" val="231677824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3" y="1271801"/>
            <a:ext cx="16738597" cy="1200329"/>
          </a:xfrm>
          <a:prstGeom prst="rect">
            <a:avLst/>
          </a:prstGeom>
          <a:noFill/>
        </p:spPr>
        <p:txBody>
          <a:bodyPr wrap="square" rtlCol="0">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rPr>
              <a:t>GASB 54 – Fund Definitions</a:t>
            </a:r>
          </a:p>
        </p:txBody>
      </p:sp>
      <p:sp>
        <p:nvSpPr>
          <p:cNvPr id="3" name="Rectangle 2">
            <a:extLst>
              <a:ext uri="{FF2B5EF4-FFF2-40B4-BE49-F238E27FC236}">
                <a16:creationId xmlns:a16="http://schemas.microsoft.com/office/drawing/2014/main" id="{C3EEA770-EBD7-494F-9447-FADDC09FF3A6}"/>
              </a:ext>
            </a:extLst>
          </p:cNvPr>
          <p:cNvSpPr/>
          <p:nvPr/>
        </p:nvSpPr>
        <p:spPr>
          <a:xfrm>
            <a:off x="1751013" y="4745126"/>
            <a:ext cx="16047130" cy="1508105"/>
          </a:xfrm>
          <a:prstGeom prst="rect">
            <a:avLst/>
          </a:prstGeom>
        </p:spPr>
        <p:txBody>
          <a:bodyPr wrap="square">
            <a:spAutoFit/>
          </a:bodyPr>
          <a:lstStyle/>
          <a:p>
            <a:pPr marR="0" lvl="0" algn="just" defTabSz="1828434" rtl="0" eaLnBrk="1" fontAlgn="auto" latinLnBrk="0" hangingPunct="1">
              <a:lnSpc>
                <a:spcPct val="100000"/>
              </a:lnSpc>
              <a:spcBef>
                <a:spcPts val="0"/>
              </a:spcBef>
              <a:spcAft>
                <a:spcPts val="0"/>
              </a:spcAft>
              <a:buClrTx/>
              <a:buSzTx/>
              <a:tabLst/>
              <a:defRPr/>
            </a:pPr>
            <a:r>
              <a:rPr lang="en-US" sz="4800" b="1" dirty="0">
                <a:solidFill>
                  <a:srgbClr val="1B243B"/>
                </a:solidFill>
                <a:latin typeface="Lato Light"/>
              </a:rPr>
              <a:t>  </a:t>
            </a:r>
          </a:p>
          <a:p>
            <a:pPr marR="0" lvl="0" algn="just" defTabSz="1828434" rtl="0" eaLnBrk="1" fontAlgn="auto" latinLnBrk="0" hangingPunct="1">
              <a:lnSpc>
                <a:spcPct val="100000"/>
              </a:lnSpc>
              <a:spcBef>
                <a:spcPts val="0"/>
              </a:spcBef>
              <a:spcAft>
                <a:spcPts val="0"/>
              </a:spcAft>
              <a:buClrTx/>
              <a:buSzTx/>
              <a:tabLst/>
              <a:defRPr/>
            </a:pPr>
            <a:endParaRPr lang="en-US" sz="4400" b="1" dirty="0">
              <a:solidFill>
                <a:srgbClr val="1B243B"/>
              </a:solidFill>
              <a:latin typeface="Lato Light"/>
            </a:endParaRPr>
          </a:p>
        </p:txBody>
      </p:sp>
      <p:sp>
        <p:nvSpPr>
          <p:cNvPr id="5" name="TextBox 4">
            <a:extLst>
              <a:ext uri="{FF2B5EF4-FFF2-40B4-BE49-F238E27FC236}">
                <a16:creationId xmlns:a16="http://schemas.microsoft.com/office/drawing/2014/main" id="{EAB25F18-BDA7-83DC-8B0C-338D7236BFD5}"/>
              </a:ext>
            </a:extLst>
          </p:cNvPr>
          <p:cNvSpPr txBox="1"/>
          <p:nvPr/>
        </p:nvSpPr>
        <p:spPr>
          <a:xfrm>
            <a:off x="1751013" y="2374984"/>
            <a:ext cx="17045267" cy="10064294"/>
          </a:xfrm>
          <a:prstGeom prst="rect">
            <a:avLst/>
          </a:prstGeom>
          <a:noFill/>
        </p:spPr>
        <p:txBody>
          <a:bodyPr wrap="square">
            <a:spAutoFit/>
          </a:bodyPr>
          <a:lstStyle/>
          <a:p>
            <a:endParaRPr lang="en-US" dirty="0"/>
          </a:p>
          <a:p>
            <a:r>
              <a:rPr lang="en-US" dirty="0"/>
              <a:t>The </a:t>
            </a:r>
            <a:r>
              <a:rPr lang="en-US" b="1" dirty="0"/>
              <a:t>general fund </a:t>
            </a:r>
            <a:r>
              <a:rPr lang="en-US" dirty="0"/>
              <a:t>is used to account for all financial resources not accounted for and reported in another fund. </a:t>
            </a:r>
          </a:p>
          <a:p>
            <a:endParaRPr lang="en-US" dirty="0"/>
          </a:p>
          <a:p>
            <a:r>
              <a:rPr lang="en-US" b="1" dirty="0"/>
              <a:t>Special revenue funds </a:t>
            </a:r>
            <a:r>
              <a:rPr lang="en-US" dirty="0"/>
              <a:t>are used to account and report the proceeds of specific revenue sources that are restricted or committed to expenditure for specific purposes other than debt service or capital projects.</a:t>
            </a:r>
          </a:p>
          <a:p>
            <a:endParaRPr lang="en-US" dirty="0"/>
          </a:p>
          <a:p>
            <a:r>
              <a:rPr lang="en-US" b="1" dirty="0"/>
              <a:t>Debt service funds </a:t>
            </a:r>
            <a:r>
              <a:rPr lang="en-US" dirty="0"/>
              <a:t>are used to account for all financial resources restricted, committed or assigned to expenditure for principal and interest.</a:t>
            </a:r>
          </a:p>
          <a:p>
            <a:endParaRPr lang="en-US" dirty="0"/>
          </a:p>
          <a:p>
            <a:r>
              <a:rPr lang="en-US" b="1" dirty="0"/>
              <a:t>Capital projects funds </a:t>
            </a:r>
            <a:r>
              <a:rPr lang="en-US" dirty="0"/>
              <a:t>are used to account for all financial resources restricted, committed or assigned to expenditure for the acquisition or construction of capital assets.</a:t>
            </a:r>
          </a:p>
          <a:p>
            <a:endParaRPr lang="en-US" dirty="0"/>
          </a:p>
          <a:p>
            <a:r>
              <a:rPr lang="en-US" b="1" dirty="0"/>
              <a:t>Permanent funds </a:t>
            </a:r>
            <a:r>
              <a:rPr lang="en-US" dirty="0"/>
              <a:t>are used to account for resources restricted to the extent that only earnings, and not principal, may be used for purposes that support the Entity’s purposes.</a:t>
            </a:r>
          </a:p>
        </p:txBody>
      </p:sp>
    </p:spTree>
    <p:extLst>
      <p:ext uri="{BB962C8B-B14F-4D97-AF65-F5344CB8AC3E}">
        <p14:creationId xmlns:p14="http://schemas.microsoft.com/office/powerpoint/2010/main" val="438218655"/>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3" y="1271801"/>
            <a:ext cx="16738597" cy="2308324"/>
          </a:xfrm>
          <a:prstGeom prst="rect">
            <a:avLst/>
          </a:prstGeom>
          <a:noFill/>
        </p:spPr>
        <p:txBody>
          <a:bodyPr wrap="square" rtlCol="0">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rPr>
              <a:t>GASB 54 – What Happened to My Balance </a:t>
            </a:r>
            <a:r>
              <a:rPr lang="en-US" sz="7200" spc="300" dirty="0">
                <a:solidFill>
                  <a:srgbClr val="1B243B"/>
                </a:solidFill>
                <a:latin typeface="Nunito" charset="0"/>
                <a:ea typeface="Nunito" charset="0"/>
                <a:cs typeface="Nunito" charset="0"/>
              </a:rPr>
              <a:t>S</a:t>
            </a:r>
            <a:r>
              <a:rPr kumimoji="0" lang="en-US" sz="7200" b="0" i="0" u="none" strike="noStrike" kern="1200" cap="none" spc="300" normalizeH="0" baseline="0" noProof="0" dirty="0" err="1">
                <a:ln>
                  <a:noFill/>
                </a:ln>
                <a:solidFill>
                  <a:srgbClr val="1B243B"/>
                </a:solidFill>
                <a:effectLst/>
                <a:uLnTx/>
                <a:uFillTx/>
                <a:latin typeface="Nunito" charset="0"/>
                <a:ea typeface="Nunito" charset="0"/>
                <a:cs typeface="Nunito" charset="0"/>
              </a:rPr>
              <a:t>heet</a:t>
            </a:r>
            <a:r>
              <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rPr>
              <a:t>??</a:t>
            </a:r>
          </a:p>
        </p:txBody>
      </p:sp>
      <p:sp>
        <p:nvSpPr>
          <p:cNvPr id="3" name="Rectangle 2">
            <a:extLst>
              <a:ext uri="{FF2B5EF4-FFF2-40B4-BE49-F238E27FC236}">
                <a16:creationId xmlns:a16="http://schemas.microsoft.com/office/drawing/2014/main" id="{C3EEA770-EBD7-494F-9447-FADDC09FF3A6}"/>
              </a:ext>
            </a:extLst>
          </p:cNvPr>
          <p:cNvSpPr/>
          <p:nvPr/>
        </p:nvSpPr>
        <p:spPr>
          <a:xfrm>
            <a:off x="1751013" y="4745126"/>
            <a:ext cx="16047130" cy="1508105"/>
          </a:xfrm>
          <a:prstGeom prst="rect">
            <a:avLst/>
          </a:prstGeom>
        </p:spPr>
        <p:txBody>
          <a:bodyPr wrap="square">
            <a:spAutoFit/>
          </a:bodyPr>
          <a:lstStyle/>
          <a:p>
            <a:pPr marR="0" lvl="0" algn="just" defTabSz="1828434" rtl="0" eaLnBrk="1" fontAlgn="auto" latinLnBrk="0" hangingPunct="1">
              <a:lnSpc>
                <a:spcPct val="100000"/>
              </a:lnSpc>
              <a:spcBef>
                <a:spcPts val="0"/>
              </a:spcBef>
              <a:spcAft>
                <a:spcPts val="0"/>
              </a:spcAft>
              <a:buClrTx/>
              <a:buSzTx/>
              <a:tabLst/>
              <a:defRPr/>
            </a:pPr>
            <a:r>
              <a:rPr lang="en-US" sz="4800" b="1" dirty="0">
                <a:solidFill>
                  <a:srgbClr val="1B243B"/>
                </a:solidFill>
                <a:latin typeface="Lato Light"/>
              </a:rPr>
              <a:t> </a:t>
            </a:r>
          </a:p>
          <a:p>
            <a:pPr marR="0" lvl="0" algn="just" defTabSz="1828434" rtl="0" eaLnBrk="1" fontAlgn="auto" latinLnBrk="0" hangingPunct="1">
              <a:lnSpc>
                <a:spcPct val="100000"/>
              </a:lnSpc>
              <a:spcBef>
                <a:spcPts val="0"/>
              </a:spcBef>
              <a:spcAft>
                <a:spcPts val="0"/>
              </a:spcAft>
              <a:buClrTx/>
              <a:buSzTx/>
              <a:tabLst/>
              <a:defRPr/>
            </a:pPr>
            <a:endParaRPr lang="en-US" sz="4400" b="1" dirty="0">
              <a:solidFill>
                <a:srgbClr val="1B243B"/>
              </a:solidFill>
              <a:latin typeface="Lato Light"/>
            </a:endParaRPr>
          </a:p>
        </p:txBody>
      </p:sp>
      <p:pic>
        <p:nvPicPr>
          <p:cNvPr id="6" name="Picture 5">
            <a:extLst>
              <a:ext uri="{FF2B5EF4-FFF2-40B4-BE49-F238E27FC236}">
                <a16:creationId xmlns:a16="http://schemas.microsoft.com/office/drawing/2014/main" id="{9086C8F2-830F-B840-C168-3A2484512F1A}"/>
              </a:ext>
            </a:extLst>
          </p:cNvPr>
          <p:cNvPicPr>
            <a:picLocks noChangeAspect="1"/>
          </p:cNvPicPr>
          <p:nvPr/>
        </p:nvPicPr>
        <p:blipFill>
          <a:blip r:embed="rId3"/>
          <a:stretch>
            <a:fillRect/>
          </a:stretch>
        </p:blipFill>
        <p:spPr>
          <a:xfrm>
            <a:off x="5130192" y="3389725"/>
            <a:ext cx="12414858" cy="11097307"/>
          </a:xfrm>
          <a:prstGeom prst="rect">
            <a:avLst/>
          </a:prstGeom>
        </p:spPr>
      </p:pic>
    </p:spTree>
    <p:extLst>
      <p:ext uri="{BB962C8B-B14F-4D97-AF65-F5344CB8AC3E}">
        <p14:creationId xmlns:p14="http://schemas.microsoft.com/office/powerpoint/2010/main" val="697459862"/>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3" y="1271801"/>
            <a:ext cx="16738597" cy="2308324"/>
          </a:xfrm>
          <a:prstGeom prst="rect">
            <a:avLst/>
          </a:prstGeom>
          <a:noFill/>
        </p:spPr>
        <p:txBody>
          <a:bodyPr wrap="square" rtlCol="0">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rPr>
              <a:t>GASB 54 – </a:t>
            </a:r>
            <a:r>
              <a:rPr lang="en-US" sz="7200" spc="300" dirty="0">
                <a:solidFill>
                  <a:srgbClr val="1B243B"/>
                </a:solidFill>
                <a:latin typeface="Nunito" charset="0"/>
                <a:ea typeface="Nunito" charset="0"/>
                <a:cs typeface="Nunito" charset="0"/>
              </a:rPr>
              <a:t>The Five Classes of Fund Balance</a:t>
            </a:r>
            <a:endPar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endParaRPr>
          </a:p>
        </p:txBody>
      </p:sp>
      <p:sp>
        <p:nvSpPr>
          <p:cNvPr id="3" name="Rectangle 2">
            <a:extLst>
              <a:ext uri="{FF2B5EF4-FFF2-40B4-BE49-F238E27FC236}">
                <a16:creationId xmlns:a16="http://schemas.microsoft.com/office/drawing/2014/main" id="{C3EEA770-EBD7-494F-9447-FADDC09FF3A6}"/>
              </a:ext>
            </a:extLst>
          </p:cNvPr>
          <p:cNvSpPr/>
          <p:nvPr/>
        </p:nvSpPr>
        <p:spPr>
          <a:xfrm>
            <a:off x="1751013" y="4745126"/>
            <a:ext cx="16047130" cy="1508105"/>
          </a:xfrm>
          <a:prstGeom prst="rect">
            <a:avLst/>
          </a:prstGeom>
        </p:spPr>
        <p:txBody>
          <a:bodyPr wrap="square">
            <a:spAutoFit/>
          </a:bodyPr>
          <a:lstStyle/>
          <a:p>
            <a:pPr marR="0" lvl="0" algn="just" defTabSz="1828434" rtl="0" eaLnBrk="1" fontAlgn="auto" latinLnBrk="0" hangingPunct="1">
              <a:lnSpc>
                <a:spcPct val="100000"/>
              </a:lnSpc>
              <a:spcBef>
                <a:spcPts val="0"/>
              </a:spcBef>
              <a:spcAft>
                <a:spcPts val="0"/>
              </a:spcAft>
              <a:buClrTx/>
              <a:buSzTx/>
              <a:tabLst/>
              <a:defRPr/>
            </a:pPr>
            <a:r>
              <a:rPr lang="en-US" sz="4800" b="1" dirty="0">
                <a:solidFill>
                  <a:srgbClr val="1B243B"/>
                </a:solidFill>
                <a:latin typeface="Lato Light"/>
              </a:rPr>
              <a:t>  </a:t>
            </a:r>
          </a:p>
          <a:p>
            <a:pPr marR="0" lvl="0" algn="just" defTabSz="1828434" rtl="0" eaLnBrk="1" fontAlgn="auto" latinLnBrk="0" hangingPunct="1">
              <a:lnSpc>
                <a:spcPct val="100000"/>
              </a:lnSpc>
              <a:spcBef>
                <a:spcPts val="0"/>
              </a:spcBef>
              <a:spcAft>
                <a:spcPts val="0"/>
              </a:spcAft>
              <a:buClrTx/>
              <a:buSzTx/>
              <a:tabLst/>
              <a:defRPr/>
            </a:pPr>
            <a:endParaRPr lang="en-US" sz="4400" b="1" dirty="0">
              <a:solidFill>
                <a:srgbClr val="1B243B"/>
              </a:solidFill>
              <a:latin typeface="Lato Light"/>
            </a:endParaRPr>
          </a:p>
        </p:txBody>
      </p:sp>
      <p:sp>
        <p:nvSpPr>
          <p:cNvPr id="5" name="TextBox 4">
            <a:extLst>
              <a:ext uri="{FF2B5EF4-FFF2-40B4-BE49-F238E27FC236}">
                <a16:creationId xmlns:a16="http://schemas.microsoft.com/office/drawing/2014/main" id="{EAB25F18-BDA7-83DC-8B0C-338D7236BFD5}"/>
              </a:ext>
            </a:extLst>
          </p:cNvPr>
          <p:cNvSpPr txBox="1"/>
          <p:nvPr/>
        </p:nvSpPr>
        <p:spPr>
          <a:xfrm>
            <a:off x="1446867" y="4249579"/>
            <a:ext cx="17045267" cy="6186309"/>
          </a:xfrm>
          <a:prstGeom prst="rect">
            <a:avLst/>
          </a:prstGeom>
          <a:noFill/>
        </p:spPr>
        <p:txBody>
          <a:bodyPr wrap="square">
            <a:spAutoFit/>
          </a:bodyPr>
          <a:lstStyle/>
          <a:p>
            <a:endParaRPr lang="en-US" dirty="0"/>
          </a:p>
          <a:p>
            <a:r>
              <a:rPr lang="en-US" b="1" dirty="0"/>
              <a:t>Non-spendable fund balance </a:t>
            </a:r>
            <a:r>
              <a:rPr lang="en-US" dirty="0"/>
              <a:t>shall mean the portion of the gross fund balance that is not expendable (such as inventories) or is legally earmarked for a specific use. </a:t>
            </a:r>
          </a:p>
          <a:p>
            <a:endParaRPr lang="en-US" dirty="0"/>
          </a:p>
          <a:p>
            <a:r>
              <a:rPr lang="en-US" dirty="0"/>
              <a:t>Examples of non-spendable fund balance reserves for which fund balance shall not be available for financing general operating expenditures include:</a:t>
            </a:r>
          </a:p>
          <a:p>
            <a:r>
              <a:rPr lang="en-US" dirty="0"/>
              <a:t>•	Inventories;</a:t>
            </a:r>
          </a:p>
          <a:p>
            <a:r>
              <a:rPr lang="en-US" dirty="0"/>
              <a:t>•	Prepaid items;</a:t>
            </a:r>
          </a:p>
          <a:p>
            <a:r>
              <a:rPr lang="en-US" dirty="0"/>
              <a:t>•	Deferred expenditures;</a:t>
            </a:r>
          </a:p>
          <a:p>
            <a:r>
              <a:rPr lang="en-US" dirty="0"/>
              <a:t>•	Long-term receivables; and</a:t>
            </a:r>
          </a:p>
          <a:p>
            <a:r>
              <a:rPr lang="en-US" dirty="0"/>
              <a:t>•	Outstanding encumbrances.</a:t>
            </a:r>
          </a:p>
        </p:txBody>
      </p:sp>
    </p:spTree>
    <p:extLst>
      <p:ext uri="{BB962C8B-B14F-4D97-AF65-F5344CB8AC3E}">
        <p14:creationId xmlns:p14="http://schemas.microsoft.com/office/powerpoint/2010/main" val="729543178"/>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3" y="1271801"/>
            <a:ext cx="16738597" cy="2308324"/>
          </a:xfrm>
          <a:prstGeom prst="rect">
            <a:avLst/>
          </a:prstGeom>
          <a:noFill/>
        </p:spPr>
        <p:txBody>
          <a:bodyPr wrap="square" rtlCol="0">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rPr>
              <a:t>GASB 54 – </a:t>
            </a:r>
            <a:r>
              <a:rPr lang="en-US" sz="7200" spc="300" dirty="0">
                <a:solidFill>
                  <a:srgbClr val="1B243B"/>
                </a:solidFill>
                <a:latin typeface="Nunito" charset="0"/>
                <a:ea typeface="Nunito" charset="0"/>
                <a:cs typeface="Nunito" charset="0"/>
              </a:rPr>
              <a:t>The Five Classes of Fund Balance</a:t>
            </a:r>
            <a:endPar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endParaRPr>
          </a:p>
        </p:txBody>
      </p:sp>
      <p:sp>
        <p:nvSpPr>
          <p:cNvPr id="3" name="Rectangle 2">
            <a:extLst>
              <a:ext uri="{FF2B5EF4-FFF2-40B4-BE49-F238E27FC236}">
                <a16:creationId xmlns:a16="http://schemas.microsoft.com/office/drawing/2014/main" id="{C3EEA770-EBD7-494F-9447-FADDC09FF3A6}"/>
              </a:ext>
            </a:extLst>
          </p:cNvPr>
          <p:cNvSpPr/>
          <p:nvPr/>
        </p:nvSpPr>
        <p:spPr>
          <a:xfrm>
            <a:off x="1751013" y="4745126"/>
            <a:ext cx="16047130" cy="1508105"/>
          </a:xfrm>
          <a:prstGeom prst="rect">
            <a:avLst/>
          </a:prstGeom>
        </p:spPr>
        <p:txBody>
          <a:bodyPr wrap="square">
            <a:spAutoFit/>
          </a:bodyPr>
          <a:lstStyle/>
          <a:p>
            <a:pPr marR="0" lvl="0" algn="just" defTabSz="1828434" rtl="0" eaLnBrk="1" fontAlgn="auto" latinLnBrk="0" hangingPunct="1">
              <a:lnSpc>
                <a:spcPct val="100000"/>
              </a:lnSpc>
              <a:spcBef>
                <a:spcPts val="0"/>
              </a:spcBef>
              <a:spcAft>
                <a:spcPts val="0"/>
              </a:spcAft>
              <a:buClrTx/>
              <a:buSzTx/>
              <a:tabLst/>
              <a:defRPr/>
            </a:pPr>
            <a:r>
              <a:rPr lang="en-US" sz="4800" b="1" dirty="0">
                <a:solidFill>
                  <a:srgbClr val="1B243B"/>
                </a:solidFill>
                <a:latin typeface="Lato Light"/>
              </a:rPr>
              <a:t>  </a:t>
            </a:r>
          </a:p>
          <a:p>
            <a:pPr marR="0" lvl="0" algn="just" defTabSz="1828434" rtl="0" eaLnBrk="1" fontAlgn="auto" latinLnBrk="0" hangingPunct="1">
              <a:lnSpc>
                <a:spcPct val="100000"/>
              </a:lnSpc>
              <a:spcBef>
                <a:spcPts val="0"/>
              </a:spcBef>
              <a:spcAft>
                <a:spcPts val="0"/>
              </a:spcAft>
              <a:buClrTx/>
              <a:buSzTx/>
              <a:tabLst/>
              <a:defRPr/>
            </a:pPr>
            <a:endParaRPr lang="en-US" sz="4400" b="1" dirty="0">
              <a:solidFill>
                <a:srgbClr val="1B243B"/>
              </a:solidFill>
              <a:latin typeface="Lato Light"/>
            </a:endParaRPr>
          </a:p>
        </p:txBody>
      </p:sp>
      <p:sp>
        <p:nvSpPr>
          <p:cNvPr id="5" name="TextBox 4">
            <a:extLst>
              <a:ext uri="{FF2B5EF4-FFF2-40B4-BE49-F238E27FC236}">
                <a16:creationId xmlns:a16="http://schemas.microsoft.com/office/drawing/2014/main" id="{EAB25F18-BDA7-83DC-8B0C-338D7236BFD5}"/>
              </a:ext>
            </a:extLst>
          </p:cNvPr>
          <p:cNvSpPr txBox="1"/>
          <p:nvPr/>
        </p:nvSpPr>
        <p:spPr>
          <a:xfrm>
            <a:off x="1446867" y="4249579"/>
            <a:ext cx="17045267" cy="6740307"/>
          </a:xfrm>
          <a:prstGeom prst="rect">
            <a:avLst/>
          </a:prstGeom>
          <a:noFill/>
        </p:spPr>
        <p:txBody>
          <a:bodyPr wrap="square">
            <a:spAutoFit/>
          </a:bodyPr>
          <a:lstStyle/>
          <a:p>
            <a:r>
              <a:rPr lang="en-US" b="1" dirty="0"/>
              <a:t>Restricted fund balance </a:t>
            </a:r>
            <a:r>
              <a:rPr lang="en-US" dirty="0"/>
              <a:t>shall include amounts constrained to a specific purpose by the provider, such as a grantor, by restricted tax levy or by bond indenture. Fund balance should be reported as restricted when constraints placed on the use of resources are either:</a:t>
            </a:r>
          </a:p>
          <a:p>
            <a:r>
              <a:rPr lang="en-US" dirty="0"/>
              <a:t>	a. Externally imposed by creditors (such as through debt covenants), 	grantors, contributors, or laws or regulations of other governments; or</a:t>
            </a:r>
          </a:p>
          <a:p>
            <a:r>
              <a:rPr lang="en-US" dirty="0"/>
              <a:t>	b. Imposed by law through constitutional provisions or enabling legislation.</a:t>
            </a:r>
          </a:p>
          <a:p>
            <a:endParaRPr lang="en-US" dirty="0"/>
          </a:p>
          <a:p>
            <a:r>
              <a:rPr lang="en-US" dirty="0"/>
              <a:t>Examples of restricted fund balances include:</a:t>
            </a:r>
          </a:p>
          <a:p>
            <a:r>
              <a:rPr lang="en-US" dirty="0"/>
              <a:t>•	Tax levy funds;</a:t>
            </a:r>
          </a:p>
          <a:p>
            <a:r>
              <a:rPr lang="en-US" dirty="0"/>
              <a:t>•	Resources from other granting agencies – restricted state and federal  	grants/reimbursements.</a:t>
            </a:r>
          </a:p>
        </p:txBody>
      </p:sp>
    </p:spTree>
    <p:extLst>
      <p:ext uri="{BB962C8B-B14F-4D97-AF65-F5344CB8AC3E}">
        <p14:creationId xmlns:p14="http://schemas.microsoft.com/office/powerpoint/2010/main" val="236655924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3" y="1271801"/>
            <a:ext cx="16738597" cy="2308324"/>
          </a:xfrm>
          <a:prstGeom prst="rect">
            <a:avLst/>
          </a:prstGeom>
          <a:noFill/>
        </p:spPr>
        <p:txBody>
          <a:bodyPr wrap="square" rtlCol="0">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rPr>
              <a:t>GASB 54 – </a:t>
            </a:r>
            <a:r>
              <a:rPr lang="en-US" sz="7200" spc="300" dirty="0">
                <a:solidFill>
                  <a:srgbClr val="1B243B"/>
                </a:solidFill>
                <a:latin typeface="Nunito" charset="0"/>
                <a:ea typeface="Nunito" charset="0"/>
                <a:cs typeface="Nunito" charset="0"/>
              </a:rPr>
              <a:t>The Five Classes of Fund Balance</a:t>
            </a:r>
            <a:endPar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endParaRPr>
          </a:p>
        </p:txBody>
      </p:sp>
      <p:sp>
        <p:nvSpPr>
          <p:cNvPr id="3" name="Rectangle 2">
            <a:extLst>
              <a:ext uri="{FF2B5EF4-FFF2-40B4-BE49-F238E27FC236}">
                <a16:creationId xmlns:a16="http://schemas.microsoft.com/office/drawing/2014/main" id="{C3EEA770-EBD7-494F-9447-FADDC09FF3A6}"/>
              </a:ext>
            </a:extLst>
          </p:cNvPr>
          <p:cNvSpPr/>
          <p:nvPr/>
        </p:nvSpPr>
        <p:spPr>
          <a:xfrm>
            <a:off x="1751013" y="4745126"/>
            <a:ext cx="16047130" cy="1508105"/>
          </a:xfrm>
          <a:prstGeom prst="rect">
            <a:avLst/>
          </a:prstGeom>
        </p:spPr>
        <p:txBody>
          <a:bodyPr wrap="square">
            <a:spAutoFit/>
          </a:bodyPr>
          <a:lstStyle/>
          <a:p>
            <a:pPr marR="0" lvl="0" algn="just" defTabSz="1828434" rtl="0" eaLnBrk="1" fontAlgn="auto" latinLnBrk="0" hangingPunct="1">
              <a:lnSpc>
                <a:spcPct val="100000"/>
              </a:lnSpc>
              <a:spcBef>
                <a:spcPts val="0"/>
              </a:spcBef>
              <a:spcAft>
                <a:spcPts val="0"/>
              </a:spcAft>
              <a:buClrTx/>
              <a:buSzTx/>
              <a:tabLst/>
              <a:defRPr/>
            </a:pPr>
            <a:r>
              <a:rPr lang="en-US" sz="4800" b="1" dirty="0">
                <a:solidFill>
                  <a:srgbClr val="1B243B"/>
                </a:solidFill>
                <a:latin typeface="Lato Light"/>
              </a:rPr>
              <a:t>  </a:t>
            </a:r>
          </a:p>
          <a:p>
            <a:pPr marR="0" lvl="0" algn="just" defTabSz="1828434" rtl="0" eaLnBrk="1" fontAlgn="auto" latinLnBrk="0" hangingPunct="1">
              <a:lnSpc>
                <a:spcPct val="100000"/>
              </a:lnSpc>
              <a:spcBef>
                <a:spcPts val="0"/>
              </a:spcBef>
              <a:spcAft>
                <a:spcPts val="0"/>
              </a:spcAft>
              <a:buClrTx/>
              <a:buSzTx/>
              <a:tabLst/>
              <a:defRPr/>
            </a:pPr>
            <a:endParaRPr lang="en-US" sz="4400" b="1" dirty="0">
              <a:solidFill>
                <a:srgbClr val="1B243B"/>
              </a:solidFill>
              <a:latin typeface="Lato Light"/>
            </a:endParaRPr>
          </a:p>
        </p:txBody>
      </p:sp>
      <p:sp>
        <p:nvSpPr>
          <p:cNvPr id="5" name="TextBox 4">
            <a:extLst>
              <a:ext uri="{FF2B5EF4-FFF2-40B4-BE49-F238E27FC236}">
                <a16:creationId xmlns:a16="http://schemas.microsoft.com/office/drawing/2014/main" id="{EAB25F18-BDA7-83DC-8B0C-338D7236BFD5}"/>
              </a:ext>
            </a:extLst>
          </p:cNvPr>
          <p:cNvSpPr txBox="1"/>
          <p:nvPr/>
        </p:nvSpPr>
        <p:spPr>
          <a:xfrm>
            <a:off x="1446867" y="4249579"/>
            <a:ext cx="17045267" cy="5632311"/>
          </a:xfrm>
          <a:prstGeom prst="rect">
            <a:avLst/>
          </a:prstGeom>
          <a:noFill/>
        </p:spPr>
        <p:txBody>
          <a:bodyPr wrap="square">
            <a:spAutoFit/>
          </a:bodyPr>
          <a:lstStyle/>
          <a:p>
            <a:r>
              <a:rPr lang="en-US" b="1" dirty="0"/>
              <a:t>Committed fund balance </a:t>
            </a:r>
            <a:r>
              <a:rPr lang="en-US" dirty="0"/>
              <a:t>shall mean that portion of the fund balance that is constrained to a specific purpose by the Board. Authority to Commit – Commitments will only be used for specific purposes pursuant to a formal action of the Board. The commitment amounts cannot be used for any other purpose unless the board removes or changes the specified use by taking the same type of action it employed to commit the funds. </a:t>
            </a:r>
          </a:p>
          <a:p>
            <a:r>
              <a:rPr lang="en-US" dirty="0"/>
              <a:t>Examples include:</a:t>
            </a:r>
          </a:p>
          <a:p>
            <a:r>
              <a:rPr lang="en-US" dirty="0"/>
              <a:t>•	Potential litigation, claims, and judgments; and</a:t>
            </a:r>
          </a:p>
          <a:p>
            <a:r>
              <a:rPr lang="en-US" dirty="0"/>
              <a:t>•	Board induced Entity approved projects</a:t>
            </a:r>
          </a:p>
          <a:p>
            <a:r>
              <a:rPr lang="en-US" dirty="0"/>
              <a:t>•	Legislation induced restrictions</a:t>
            </a:r>
          </a:p>
        </p:txBody>
      </p:sp>
    </p:spTree>
    <p:extLst>
      <p:ext uri="{BB962C8B-B14F-4D97-AF65-F5344CB8AC3E}">
        <p14:creationId xmlns:p14="http://schemas.microsoft.com/office/powerpoint/2010/main" val="46269038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3" y="1271801"/>
            <a:ext cx="16738597" cy="2308324"/>
          </a:xfrm>
          <a:prstGeom prst="rect">
            <a:avLst/>
          </a:prstGeom>
          <a:noFill/>
        </p:spPr>
        <p:txBody>
          <a:bodyPr wrap="square" rtlCol="0">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rPr>
              <a:t>GASB 54 – </a:t>
            </a:r>
            <a:r>
              <a:rPr lang="en-US" sz="7200" spc="300" dirty="0">
                <a:solidFill>
                  <a:srgbClr val="1B243B"/>
                </a:solidFill>
                <a:latin typeface="Nunito" charset="0"/>
                <a:ea typeface="Nunito" charset="0"/>
                <a:cs typeface="Nunito" charset="0"/>
              </a:rPr>
              <a:t>The Five Classes of Fund Balance</a:t>
            </a:r>
            <a:endParaRPr kumimoji="0" lang="en-US" sz="7200" b="0" i="0" u="none" strike="noStrike" kern="1200" cap="none" spc="300" normalizeH="0" baseline="0" noProof="0" dirty="0">
              <a:ln>
                <a:noFill/>
              </a:ln>
              <a:solidFill>
                <a:srgbClr val="1B243B"/>
              </a:solidFill>
              <a:effectLst/>
              <a:uLnTx/>
              <a:uFillTx/>
              <a:latin typeface="Nunito" charset="0"/>
              <a:ea typeface="Nunito" charset="0"/>
              <a:cs typeface="Nunito" charset="0"/>
            </a:endParaRPr>
          </a:p>
        </p:txBody>
      </p:sp>
      <p:sp>
        <p:nvSpPr>
          <p:cNvPr id="3" name="Rectangle 2">
            <a:extLst>
              <a:ext uri="{FF2B5EF4-FFF2-40B4-BE49-F238E27FC236}">
                <a16:creationId xmlns:a16="http://schemas.microsoft.com/office/drawing/2014/main" id="{C3EEA770-EBD7-494F-9447-FADDC09FF3A6}"/>
              </a:ext>
            </a:extLst>
          </p:cNvPr>
          <p:cNvSpPr/>
          <p:nvPr/>
        </p:nvSpPr>
        <p:spPr>
          <a:xfrm>
            <a:off x="1751013" y="4745126"/>
            <a:ext cx="16047130" cy="1508105"/>
          </a:xfrm>
          <a:prstGeom prst="rect">
            <a:avLst/>
          </a:prstGeom>
        </p:spPr>
        <p:txBody>
          <a:bodyPr wrap="square">
            <a:spAutoFit/>
          </a:bodyPr>
          <a:lstStyle/>
          <a:p>
            <a:pPr marR="0" lvl="0" algn="just" defTabSz="1828434" rtl="0" eaLnBrk="1" fontAlgn="auto" latinLnBrk="0" hangingPunct="1">
              <a:lnSpc>
                <a:spcPct val="100000"/>
              </a:lnSpc>
              <a:spcBef>
                <a:spcPts val="0"/>
              </a:spcBef>
              <a:spcAft>
                <a:spcPts val="0"/>
              </a:spcAft>
              <a:buClrTx/>
              <a:buSzTx/>
              <a:tabLst/>
              <a:defRPr/>
            </a:pPr>
            <a:r>
              <a:rPr lang="en-US" sz="4800" b="1" dirty="0">
                <a:solidFill>
                  <a:srgbClr val="1B243B"/>
                </a:solidFill>
                <a:latin typeface="Lato Light"/>
              </a:rPr>
              <a:t>  </a:t>
            </a:r>
          </a:p>
          <a:p>
            <a:pPr marR="0" lvl="0" algn="just" defTabSz="1828434" rtl="0" eaLnBrk="1" fontAlgn="auto" latinLnBrk="0" hangingPunct="1">
              <a:lnSpc>
                <a:spcPct val="100000"/>
              </a:lnSpc>
              <a:spcBef>
                <a:spcPts val="0"/>
              </a:spcBef>
              <a:spcAft>
                <a:spcPts val="0"/>
              </a:spcAft>
              <a:buClrTx/>
              <a:buSzTx/>
              <a:tabLst/>
              <a:defRPr/>
            </a:pPr>
            <a:endParaRPr lang="en-US" sz="4400" b="1" dirty="0">
              <a:solidFill>
                <a:srgbClr val="1B243B"/>
              </a:solidFill>
              <a:latin typeface="Lato Light"/>
            </a:endParaRPr>
          </a:p>
        </p:txBody>
      </p:sp>
      <p:sp>
        <p:nvSpPr>
          <p:cNvPr id="5" name="TextBox 4">
            <a:extLst>
              <a:ext uri="{FF2B5EF4-FFF2-40B4-BE49-F238E27FC236}">
                <a16:creationId xmlns:a16="http://schemas.microsoft.com/office/drawing/2014/main" id="{EAB25F18-BDA7-83DC-8B0C-338D7236BFD5}"/>
              </a:ext>
            </a:extLst>
          </p:cNvPr>
          <p:cNvSpPr txBox="1"/>
          <p:nvPr/>
        </p:nvSpPr>
        <p:spPr>
          <a:xfrm>
            <a:off x="1446867" y="4249579"/>
            <a:ext cx="17045267" cy="7294305"/>
          </a:xfrm>
          <a:prstGeom prst="rect">
            <a:avLst/>
          </a:prstGeom>
          <a:noFill/>
        </p:spPr>
        <p:txBody>
          <a:bodyPr wrap="square">
            <a:spAutoFit/>
          </a:bodyPr>
          <a:lstStyle/>
          <a:p>
            <a:r>
              <a:rPr lang="en-US" b="1" dirty="0"/>
              <a:t>Assigned fund balance - </a:t>
            </a:r>
            <a:r>
              <a:rPr lang="en-US" dirty="0"/>
              <a:t>Amounts that are constrained by the government‘s intent to be used for specific purposes, but are neither restricted nor committed, should be reported as assigned fund balance, except for stabilization arrangements. Intent should be expressed by (a) the governing body itself or (b) a body (a budget or finance committee, for example) or official to which the governing body has delegated the authority to assign amounts to be used for specific purposes. (Accountant, Business Manager, County Auditor, City Auditor, etc.) </a:t>
            </a:r>
          </a:p>
          <a:p>
            <a:endParaRPr lang="en-US" dirty="0"/>
          </a:p>
          <a:p>
            <a:r>
              <a:rPr lang="en-US" dirty="0"/>
              <a:t>Examples include:</a:t>
            </a:r>
          </a:p>
          <a:p>
            <a:r>
              <a:rPr lang="en-US" dirty="0"/>
              <a:t>•	Insurance deductibles;</a:t>
            </a:r>
          </a:p>
          <a:p>
            <a:r>
              <a:rPr lang="en-US" dirty="0"/>
              <a:t>•	Program start-up costs; and</a:t>
            </a:r>
          </a:p>
          <a:p>
            <a:r>
              <a:rPr lang="en-US" dirty="0"/>
              <a:t>•	other special projects (for example: office remodel projects)</a:t>
            </a:r>
          </a:p>
          <a:p>
            <a:r>
              <a:rPr lang="en-US" dirty="0"/>
              <a:t>.</a:t>
            </a:r>
          </a:p>
        </p:txBody>
      </p:sp>
    </p:spTree>
    <p:extLst>
      <p:ext uri="{BB962C8B-B14F-4D97-AF65-F5344CB8AC3E}">
        <p14:creationId xmlns:p14="http://schemas.microsoft.com/office/powerpoint/2010/main" val="444551369"/>
      </p:ext>
    </p:extLst>
  </p:cSld>
  <p:clrMapOvr>
    <a:masterClrMapping/>
  </p:clrMapOvr>
  <p:transition advClick="0"/>
</p:sld>
</file>

<file path=ppt/theme/theme1.xml><?xml version="1.0" encoding="utf-8"?>
<a:theme xmlns:a="http://schemas.openxmlformats.org/drawingml/2006/main" name="Default Theme">
  <a:themeElements>
    <a:clrScheme name="Custom 5">
      <a:dk1>
        <a:srgbClr val="1B243B"/>
      </a:dk1>
      <a:lt1>
        <a:srgbClr val="FFFFFF"/>
      </a:lt1>
      <a:dk2>
        <a:srgbClr val="1B243B"/>
      </a:dk2>
      <a:lt2>
        <a:srgbClr val="FFFFFF"/>
      </a:lt2>
      <a:accent1>
        <a:srgbClr val="165AB6"/>
      </a:accent1>
      <a:accent2>
        <a:srgbClr val="1B8BCD"/>
      </a:accent2>
      <a:accent3>
        <a:srgbClr val="27C7CF"/>
      </a:accent3>
      <a:accent4>
        <a:srgbClr val="27C78A"/>
      </a:accent4>
      <a:accent5>
        <a:srgbClr val="70C456"/>
      </a:accent5>
      <a:accent6>
        <a:srgbClr val="CAC9D0"/>
      </a:accent6>
      <a:hlink>
        <a:srgbClr val="216BA9"/>
      </a:hlink>
      <a:folHlink>
        <a:srgbClr val="1FB18A"/>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34905</TotalTime>
  <Words>1171</Words>
  <Application>Microsoft Office PowerPoint</Application>
  <PresentationFormat>Custom</PresentationFormat>
  <Paragraphs>99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Lato Light</vt:lpstr>
      <vt:lpstr>Nunito</vt:lpstr>
      <vt:lpstr>Nunito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Designed by Slidesmash</dc:title>
  <dc:subject/>
  <dc:creator>Designed by Slidesmash</dc:creator>
  <cp:keywords/>
  <dc:description/>
  <cp:lastModifiedBy>Erickson, Heath M.</cp:lastModifiedBy>
  <cp:revision>5799</cp:revision>
  <dcterms:created xsi:type="dcterms:W3CDTF">2014-11-12T21:47:38Z</dcterms:created>
  <dcterms:modified xsi:type="dcterms:W3CDTF">2023-06-03T04:50:56Z</dcterms:modified>
  <cp:category/>
</cp:coreProperties>
</file>