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994" r:id="rId3"/>
    <p:sldId id="1001" r:id="rId4"/>
    <p:sldId id="260" r:id="rId5"/>
    <p:sldId id="991" r:id="rId6"/>
    <p:sldId id="992" r:id="rId7"/>
    <p:sldId id="995" r:id="rId8"/>
    <p:sldId id="996" r:id="rId9"/>
    <p:sldId id="997" r:id="rId10"/>
    <p:sldId id="998" r:id="rId11"/>
    <p:sldId id="956" r:id="rId12"/>
    <p:sldId id="993" r:id="rId13"/>
    <p:sldId id="1000" r:id="rId14"/>
    <p:sldId id="974" r:id="rId15"/>
    <p:sldId id="847" r:id="rId16"/>
    <p:sldId id="958" r:id="rId17"/>
    <p:sldId id="844" r:id="rId18"/>
    <p:sldId id="100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DEDD47-EC19-4321-86E2-5703BED30749}" v="15" dt="2023-07-12T12:38:43.4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hl, Brent M." userId="22f897cc-f990-408d-a39c-41c5a921c4be" providerId="ADAL" clId="{46DEDD47-EC19-4321-86E2-5703BED30749}"/>
    <pc:docChg chg="undo custSel addSld delSld modSld sldOrd">
      <pc:chgData name="Kahl, Brent M." userId="22f897cc-f990-408d-a39c-41c5a921c4be" providerId="ADAL" clId="{46DEDD47-EC19-4321-86E2-5703BED30749}" dt="2023-07-12T18:17:55.589" v="1843" actId="20577"/>
      <pc:docMkLst>
        <pc:docMk/>
      </pc:docMkLst>
      <pc:sldChg chg="modSp mod">
        <pc:chgData name="Kahl, Brent M." userId="22f897cc-f990-408d-a39c-41c5a921c4be" providerId="ADAL" clId="{46DEDD47-EC19-4321-86E2-5703BED30749}" dt="2023-07-12T12:58:35.582" v="1776" actId="20577"/>
        <pc:sldMkLst>
          <pc:docMk/>
          <pc:sldMk cId="3043176929" sldId="260"/>
        </pc:sldMkLst>
        <pc:spChg chg="mod">
          <ac:chgData name="Kahl, Brent M." userId="22f897cc-f990-408d-a39c-41c5a921c4be" providerId="ADAL" clId="{46DEDD47-EC19-4321-86E2-5703BED30749}" dt="2023-07-12T12:58:35.582" v="1776" actId="20577"/>
          <ac:spMkLst>
            <pc:docMk/>
            <pc:sldMk cId="3043176929" sldId="260"/>
            <ac:spMk id="3" creationId="{D646B89B-E8FF-35E4-665B-35BBCC89E12E}"/>
          </ac:spMkLst>
        </pc:spChg>
      </pc:sldChg>
      <pc:sldChg chg="ord">
        <pc:chgData name="Kahl, Brent M." userId="22f897cc-f990-408d-a39c-41c5a921c4be" providerId="ADAL" clId="{46DEDD47-EC19-4321-86E2-5703BED30749}" dt="2023-07-12T12:58:57.339" v="1778"/>
        <pc:sldMkLst>
          <pc:docMk/>
          <pc:sldMk cId="2875002183" sldId="844"/>
        </pc:sldMkLst>
      </pc:sldChg>
      <pc:sldChg chg="ord">
        <pc:chgData name="Kahl, Brent M." userId="22f897cc-f990-408d-a39c-41c5a921c4be" providerId="ADAL" clId="{46DEDD47-EC19-4321-86E2-5703BED30749}" dt="2023-07-12T12:58:57.339" v="1778"/>
        <pc:sldMkLst>
          <pc:docMk/>
          <pc:sldMk cId="558062857" sldId="847"/>
        </pc:sldMkLst>
      </pc:sldChg>
      <pc:sldChg chg="modSp mod ord">
        <pc:chgData name="Kahl, Brent M." userId="22f897cc-f990-408d-a39c-41c5a921c4be" providerId="ADAL" clId="{46DEDD47-EC19-4321-86E2-5703BED30749}" dt="2023-07-10T20:51:04.349" v="1135" actId="20577"/>
        <pc:sldMkLst>
          <pc:docMk/>
          <pc:sldMk cId="768750720" sldId="956"/>
        </pc:sldMkLst>
        <pc:spChg chg="mod">
          <ac:chgData name="Kahl, Brent M." userId="22f897cc-f990-408d-a39c-41c5a921c4be" providerId="ADAL" clId="{46DEDD47-EC19-4321-86E2-5703BED30749}" dt="2023-07-10T20:51:04.349" v="1135" actId="20577"/>
          <ac:spMkLst>
            <pc:docMk/>
            <pc:sldMk cId="768750720" sldId="956"/>
            <ac:spMk id="2" creationId="{DA1F37D0-1519-4922-A36E-7BC0AB40B85F}"/>
          </ac:spMkLst>
        </pc:spChg>
      </pc:sldChg>
      <pc:sldChg chg="ord">
        <pc:chgData name="Kahl, Brent M." userId="22f897cc-f990-408d-a39c-41c5a921c4be" providerId="ADAL" clId="{46DEDD47-EC19-4321-86E2-5703BED30749}" dt="2023-07-12T12:58:57.339" v="1778"/>
        <pc:sldMkLst>
          <pc:docMk/>
          <pc:sldMk cId="3847618284" sldId="958"/>
        </pc:sldMkLst>
      </pc:sldChg>
      <pc:sldChg chg="modSp mod">
        <pc:chgData name="Kahl, Brent M." userId="22f897cc-f990-408d-a39c-41c5a921c4be" providerId="ADAL" clId="{46DEDD47-EC19-4321-86E2-5703BED30749}" dt="2023-07-12T18:17:55.589" v="1843" actId="20577"/>
        <pc:sldMkLst>
          <pc:docMk/>
          <pc:sldMk cId="2231657411" sldId="974"/>
        </pc:sldMkLst>
        <pc:spChg chg="mod">
          <ac:chgData name="Kahl, Brent M." userId="22f897cc-f990-408d-a39c-41c5a921c4be" providerId="ADAL" clId="{46DEDD47-EC19-4321-86E2-5703BED30749}" dt="2023-07-12T12:47:00.901" v="1352" actId="20577"/>
          <ac:spMkLst>
            <pc:docMk/>
            <pc:sldMk cId="2231657411" sldId="974"/>
            <ac:spMk id="2" creationId="{DA1F37D0-1519-4922-A36E-7BC0AB40B85F}"/>
          </ac:spMkLst>
        </pc:spChg>
        <pc:spChg chg="mod">
          <ac:chgData name="Kahl, Brent M." userId="22f897cc-f990-408d-a39c-41c5a921c4be" providerId="ADAL" clId="{46DEDD47-EC19-4321-86E2-5703BED30749}" dt="2023-07-12T18:17:55.589" v="1843" actId="20577"/>
          <ac:spMkLst>
            <pc:docMk/>
            <pc:sldMk cId="2231657411" sldId="974"/>
            <ac:spMk id="5" creationId="{684A95CF-40DF-4C5D-9B1C-66915A902E5E}"/>
          </ac:spMkLst>
        </pc:spChg>
      </pc:sldChg>
      <pc:sldChg chg="ord">
        <pc:chgData name="Kahl, Brent M." userId="22f897cc-f990-408d-a39c-41c5a921c4be" providerId="ADAL" clId="{46DEDD47-EC19-4321-86E2-5703BED30749}" dt="2023-07-10T19:21:33.837" v="1055"/>
        <pc:sldMkLst>
          <pc:docMk/>
          <pc:sldMk cId="587708126" sldId="993"/>
        </pc:sldMkLst>
      </pc:sldChg>
      <pc:sldChg chg="modSp mod">
        <pc:chgData name="Kahl, Brent M." userId="22f897cc-f990-408d-a39c-41c5a921c4be" providerId="ADAL" clId="{46DEDD47-EC19-4321-86E2-5703BED30749}" dt="2023-07-12T12:42:34.817" v="1281" actId="11"/>
        <pc:sldMkLst>
          <pc:docMk/>
          <pc:sldMk cId="2043028652" sldId="994"/>
        </pc:sldMkLst>
        <pc:spChg chg="mod">
          <ac:chgData name="Kahl, Brent M." userId="22f897cc-f990-408d-a39c-41c5a921c4be" providerId="ADAL" clId="{46DEDD47-EC19-4321-86E2-5703BED30749}" dt="2023-07-12T12:42:34.817" v="1281" actId="11"/>
          <ac:spMkLst>
            <pc:docMk/>
            <pc:sldMk cId="2043028652" sldId="994"/>
            <ac:spMk id="3" creationId="{D646B89B-E8FF-35E4-665B-35BBCC89E12E}"/>
          </ac:spMkLst>
        </pc:spChg>
      </pc:sldChg>
      <pc:sldChg chg="addSp delSp modSp new mod">
        <pc:chgData name="Kahl, Brent M." userId="22f897cc-f990-408d-a39c-41c5a921c4be" providerId="ADAL" clId="{46DEDD47-EC19-4321-86E2-5703BED30749}" dt="2023-07-07T14:50:03.456" v="10"/>
        <pc:sldMkLst>
          <pc:docMk/>
          <pc:sldMk cId="1671672925" sldId="995"/>
        </pc:sldMkLst>
        <pc:graphicFrameChg chg="add del mod">
          <ac:chgData name="Kahl, Brent M." userId="22f897cc-f990-408d-a39c-41c5a921c4be" providerId="ADAL" clId="{46DEDD47-EC19-4321-86E2-5703BED30749}" dt="2023-07-07T14:47:40.214" v="3"/>
          <ac:graphicFrameMkLst>
            <pc:docMk/>
            <pc:sldMk cId="1671672925" sldId="995"/>
            <ac:graphicFrameMk id="2" creationId="{75973C58-8D18-0B80-4306-091C277F7831}"/>
          </ac:graphicFrameMkLst>
        </pc:graphicFrameChg>
        <pc:graphicFrameChg chg="add del mod modGraphic">
          <ac:chgData name="Kahl, Brent M." userId="22f897cc-f990-408d-a39c-41c5a921c4be" providerId="ADAL" clId="{46DEDD47-EC19-4321-86E2-5703BED30749}" dt="2023-07-07T14:49:47.868" v="9" actId="478"/>
          <ac:graphicFrameMkLst>
            <pc:docMk/>
            <pc:sldMk cId="1671672925" sldId="995"/>
            <ac:graphicFrameMk id="3" creationId="{0CB2463E-A89F-1CF3-4430-5A7EC48C763B}"/>
          </ac:graphicFrameMkLst>
        </pc:graphicFrameChg>
        <pc:graphicFrameChg chg="add mod">
          <ac:chgData name="Kahl, Brent M." userId="22f897cc-f990-408d-a39c-41c5a921c4be" providerId="ADAL" clId="{46DEDD47-EC19-4321-86E2-5703BED30749}" dt="2023-07-07T14:50:03.456" v="10"/>
          <ac:graphicFrameMkLst>
            <pc:docMk/>
            <pc:sldMk cId="1671672925" sldId="995"/>
            <ac:graphicFrameMk id="4" creationId="{1D533571-25A7-2E76-5E23-CFF467530DAF}"/>
          </ac:graphicFrameMkLst>
        </pc:graphicFrameChg>
      </pc:sldChg>
      <pc:sldChg chg="addSp modSp new">
        <pc:chgData name="Kahl, Brent M." userId="22f897cc-f990-408d-a39c-41c5a921c4be" providerId="ADAL" clId="{46DEDD47-EC19-4321-86E2-5703BED30749}" dt="2023-07-07T15:03:05.357" v="12"/>
        <pc:sldMkLst>
          <pc:docMk/>
          <pc:sldMk cId="2294713918" sldId="996"/>
        </pc:sldMkLst>
        <pc:graphicFrameChg chg="add mod">
          <ac:chgData name="Kahl, Brent M." userId="22f897cc-f990-408d-a39c-41c5a921c4be" providerId="ADAL" clId="{46DEDD47-EC19-4321-86E2-5703BED30749}" dt="2023-07-07T15:03:05.357" v="12"/>
          <ac:graphicFrameMkLst>
            <pc:docMk/>
            <pc:sldMk cId="2294713918" sldId="996"/>
            <ac:graphicFrameMk id="2" creationId="{27B71E23-B675-08EF-4E8C-4046E6E29E30}"/>
          </ac:graphicFrameMkLst>
        </pc:graphicFrameChg>
      </pc:sldChg>
      <pc:sldChg chg="addSp modSp new">
        <pc:chgData name="Kahl, Brent M." userId="22f897cc-f990-408d-a39c-41c5a921c4be" providerId="ADAL" clId="{46DEDD47-EC19-4321-86E2-5703BED30749}" dt="2023-07-07T15:04:37.426" v="14"/>
        <pc:sldMkLst>
          <pc:docMk/>
          <pc:sldMk cId="1826255013" sldId="997"/>
        </pc:sldMkLst>
        <pc:graphicFrameChg chg="add mod">
          <ac:chgData name="Kahl, Brent M." userId="22f897cc-f990-408d-a39c-41c5a921c4be" providerId="ADAL" clId="{46DEDD47-EC19-4321-86E2-5703BED30749}" dt="2023-07-07T15:04:37.426" v="14"/>
          <ac:graphicFrameMkLst>
            <pc:docMk/>
            <pc:sldMk cId="1826255013" sldId="997"/>
            <ac:graphicFrameMk id="2" creationId="{C029B0A9-C8CA-BECC-04BA-39C1023B5688}"/>
          </ac:graphicFrameMkLst>
        </pc:graphicFrameChg>
      </pc:sldChg>
      <pc:sldChg chg="addSp delSp modSp new mod ord">
        <pc:chgData name="Kahl, Brent M." userId="22f897cc-f990-408d-a39c-41c5a921c4be" providerId="ADAL" clId="{46DEDD47-EC19-4321-86E2-5703BED30749}" dt="2023-07-10T15:44:33.878" v="789"/>
        <pc:sldMkLst>
          <pc:docMk/>
          <pc:sldMk cId="3746296655" sldId="998"/>
        </pc:sldMkLst>
        <pc:picChg chg="add del mod modCrop">
          <ac:chgData name="Kahl, Brent M." userId="22f897cc-f990-408d-a39c-41c5a921c4be" providerId="ADAL" clId="{46DEDD47-EC19-4321-86E2-5703BED30749}" dt="2023-07-07T15:49:55.041" v="30" actId="478"/>
          <ac:picMkLst>
            <pc:docMk/>
            <pc:sldMk cId="3746296655" sldId="998"/>
            <ac:picMk id="3" creationId="{C85C9B9E-8E11-62CB-1454-E02C9B73DFB2}"/>
          </ac:picMkLst>
        </pc:picChg>
        <pc:picChg chg="add mod modCrop">
          <ac:chgData name="Kahl, Brent M." userId="22f897cc-f990-408d-a39c-41c5a921c4be" providerId="ADAL" clId="{46DEDD47-EC19-4321-86E2-5703BED30749}" dt="2023-07-07T15:56:33.713" v="787" actId="1076"/>
          <ac:picMkLst>
            <pc:docMk/>
            <pc:sldMk cId="3746296655" sldId="998"/>
            <ac:picMk id="5" creationId="{778E0C01-79F5-51A4-95A3-9B92F9FE7527}"/>
          </ac:picMkLst>
        </pc:picChg>
      </pc:sldChg>
      <pc:sldChg chg="add del">
        <pc:chgData name="Kahl, Brent M." userId="22f897cc-f990-408d-a39c-41c5a921c4be" providerId="ADAL" clId="{46DEDD47-EC19-4321-86E2-5703BED30749}" dt="2023-07-12T12:47:38.173" v="1353" actId="2696"/>
        <pc:sldMkLst>
          <pc:docMk/>
          <pc:sldMk cId="2027993648" sldId="999"/>
        </pc:sldMkLst>
      </pc:sldChg>
      <pc:sldChg chg="ord">
        <pc:chgData name="Kahl, Brent M." userId="22f897cc-f990-408d-a39c-41c5a921c4be" providerId="ADAL" clId="{46DEDD47-EC19-4321-86E2-5703BED30749}" dt="2023-07-10T19:21:35.541" v="1057"/>
        <pc:sldMkLst>
          <pc:docMk/>
          <pc:sldMk cId="4173937601" sldId="1000"/>
        </pc:sldMkLst>
      </pc:sldChg>
      <pc:sldChg chg="modSp add mod">
        <pc:chgData name="Kahl, Brent M." userId="22f897cc-f990-408d-a39c-41c5a921c4be" providerId="ADAL" clId="{46DEDD47-EC19-4321-86E2-5703BED30749}" dt="2023-07-12T12:57:25.854" v="1763" actId="20577"/>
        <pc:sldMkLst>
          <pc:docMk/>
          <pc:sldMk cId="2554253107" sldId="1001"/>
        </pc:sldMkLst>
        <pc:spChg chg="mod">
          <ac:chgData name="Kahl, Brent M." userId="22f897cc-f990-408d-a39c-41c5a921c4be" providerId="ADAL" clId="{46DEDD47-EC19-4321-86E2-5703BED30749}" dt="2023-07-12T12:57:25.854" v="1763" actId="20577"/>
          <ac:spMkLst>
            <pc:docMk/>
            <pc:sldMk cId="2554253107" sldId="1001"/>
            <ac:spMk id="3" creationId="{D646B89B-E8FF-35E4-665B-35BBCC89E12E}"/>
          </ac:spMkLst>
        </pc:spChg>
      </pc:sldChg>
      <pc:sldChg chg="modSp add mod">
        <pc:chgData name="Kahl, Brent M." userId="22f897cc-f990-408d-a39c-41c5a921c4be" providerId="ADAL" clId="{46DEDD47-EC19-4321-86E2-5703BED30749}" dt="2023-07-12T14:19:05.019" v="1840" actId="20577"/>
        <pc:sldMkLst>
          <pc:docMk/>
          <pc:sldMk cId="3764372948" sldId="1002"/>
        </pc:sldMkLst>
        <pc:spChg chg="mod">
          <ac:chgData name="Kahl, Brent M." userId="22f897cc-f990-408d-a39c-41c5a921c4be" providerId="ADAL" clId="{46DEDD47-EC19-4321-86E2-5703BED30749}" dt="2023-07-12T12:40:20.817" v="1269" actId="20577"/>
          <ac:spMkLst>
            <pc:docMk/>
            <pc:sldMk cId="3764372948" sldId="1002"/>
            <ac:spMk id="2" creationId="{DA1F37D0-1519-4922-A36E-7BC0AB40B85F}"/>
          </ac:spMkLst>
        </pc:spChg>
        <pc:spChg chg="mod">
          <ac:chgData name="Kahl, Brent M." userId="22f897cc-f990-408d-a39c-41c5a921c4be" providerId="ADAL" clId="{46DEDD47-EC19-4321-86E2-5703BED30749}" dt="2023-07-12T14:19:05.019" v="1840" actId="20577"/>
          <ac:spMkLst>
            <pc:docMk/>
            <pc:sldMk cId="3764372948" sldId="1002"/>
            <ac:spMk id="5" creationId="{684A95CF-40DF-4C5D-9B1C-66915A902E5E}"/>
          </ac:spMkLst>
        </pc:spChg>
      </pc:sldChg>
      <pc:sldChg chg="add del">
        <pc:chgData name="Kahl, Brent M." userId="22f897cc-f990-408d-a39c-41c5a921c4be" providerId="ADAL" clId="{46DEDD47-EC19-4321-86E2-5703BED30749}" dt="2023-07-12T12:39:36.511" v="1194" actId="2696"/>
        <pc:sldMkLst>
          <pc:docMk/>
          <pc:sldMk cId="3996907267" sldId="10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DC12C4-152C-46EA-BA76-C56C7F555FC8}" type="datetimeFigureOut">
              <a:rPr lang="en-US" smtClean="0"/>
              <a:t>7/12/2023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B0352-C79D-4466-BD43-810BF8A1A6A1}" type="slidenum">
              <a:rPr lang="en-US" smtClean="0"/>
              <a:t>‹#›</a:t>
            </a:fld>
            <a:endParaRPr lang="en-US" dirty="0"/>
          </a:p>
        </p:txBody>
      </p:sp>
    </p:spTree>
    <p:extLst>
      <p:ext uri="{BB962C8B-B14F-4D97-AF65-F5344CB8AC3E}">
        <p14:creationId xmlns:p14="http://schemas.microsoft.com/office/powerpoint/2010/main" val="1955061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AC053C-4706-4805-AC3C-400E9ED365D7}" type="slidenum">
              <a:rPr lang="en-US" smtClean="0"/>
              <a:t>17</a:t>
            </a:fld>
            <a:endParaRPr lang="en-US" dirty="0"/>
          </a:p>
        </p:txBody>
      </p:sp>
    </p:spTree>
    <p:extLst>
      <p:ext uri="{BB962C8B-B14F-4D97-AF65-F5344CB8AC3E}">
        <p14:creationId xmlns:p14="http://schemas.microsoft.com/office/powerpoint/2010/main" val="1114206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F0DF5-1BD2-431B-B259-77C12B96ECB7}" type="datetimeFigureOut">
              <a:rPr lang="en-US" smtClean="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98EBB3-39B2-438C-9073-67E9EEC93BC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668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F0DF5-1BD2-431B-B259-77C12B96ECB7}" type="datetimeFigureOut">
              <a:rPr lang="en-US" smtClean="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98EBB3-39B2-438C-9073-67E9EEC93BC9}" type="slidenum">
              <a:rPr lang="en-US" smtClean="0"/>
              <a:t>‹#›</a:t>
            </a:fld>
            <a:endParaRPr lang="en-US" dirty="0"/>
          </a:p>
        </p:txBody>
      </p:sp>
    </p:spTree>
    <p:extLst>
      <p:ext uri="{BB962C8B-B14F-4D97-AF65-F5344CB8AC3E}">
        <p14:creationId xmlns:p14="http://schemas.microsoft.com/office/powerpoint/2010/main" val="3626592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F0DF5-1BD2-431B-B259-77C12B96ECB7}" type="datetimeFigureOut">
              <a:rPr lang="en-US" smtClean="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98EBB3-39B2-438C-9073-67E9EEC93BC9}" type="slidenum">
              <a:rPr lang="en-US" smtClean="0"/>
              <a:t>‹#›</a:t>
            </a:fld>
            <a:endParaRPr lang="en-US" dirty="0"/>
          </a:p>
        </p:txBody>
      </p:sp>
    </p:spTree>
    <p:extLst>
      <p:ext uri="{BB962C8B-B14F-4D97-AF65-F5344CB8AC3E}">
        <p14:creationId xmlns:p14="http://schemas.microsoft.com/office/powerpoint/2010/main" val="717755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F0DF5-1BD2-431B-B259-77C12B96ECB7}" type="datetimeFigureOut">
              <a:rPr lang="en-US" smtClean="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98EBB3-39B2-438C-9073-67E9EEC93BC9}" type="slidenum">
              <a:rPr lang="en-US" smtClean="0"/>
              <a:t>‹#›</a:t>
            </a:fld>
            <a:endParaRPr lang="en-US" dirty="0"/>
          </a:p>
        </p:txBody>
      </p:sp>
    </p:spTree>
    <p:extLst>
      <p:ext uri="{BB962C8B-B14F-4D97-AF65-F5344CB8AC3E}">
        <p14:creationId xmlns:p14="http://schemas.microsoft.com/office/powerpoint/2010/main" val="345584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5F0DF5-1BD2-431B-B259-77C12B96ECB7}" type="datetimeFigureOut">
              <a:rPr lang="en-US" smtClean="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98EBB3-39B2-438C-9073-67E9EEC93BC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814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F0DF5-1BD2-431B-B259-77C12B96ECB7}" type="datetimeFigureOut">
              <a:rPr lang="en-US" smtClean="0"/>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98EBB3-39B2-438C-9073-67E9EEC93BC9}" type="slidenum">
              <a:rPr lang="en-US" smtClean="0"/>
              <a:t>‹#›</a:t>
            </a:fld>
            <a:endParaRPr lang="en-US" dirty="0"/>
          </a:p>
        </p:txBody>
      </p:sp>
    </p:spTree>
    <p:extLst>
      <p:ext uri="{BB962C8B-B14F-4D97-AF65-F5344CB8AC3E}">
        <p14:creationId xmlns:p14="http://schemas.microsoft.com/office/powerpoint/2010/main" val="976176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F0DF5-1BD2-431B-B259-77C12B96ECB7}" type="datetimeFigureOut">
              <a:rPr lang="en-US" smtClean="0"/>
              <a:t>7/12/2023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98EBB3-39B2-438C-9073-67E9EEC93BC9}" type="slidenum">
              <a:rPr lang="en-US" smtClean="0"/>
              <a:t>‹#›</a:t>
            </a:fld>
            <a:endParaRPr lang="en-US" dirty="0"/>
          </a:p>
        </p:txBody>
      </p:sp>
    </p:spTree>
    <p:extLst>
      <p:ext uri="{BB962C8B-B14F-4D97-AF65-F5344CB8AC3E}">
        <p14:creationId xmlns:p14="http://schemas.microsoft.com/office/powerpoint/2010/main" val="240613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F0DF5-1BD2-431B-B259-77C12B96ECB7}" type="datetimeFigureOut">
              <a:rPr lang="en-US" smtClean="0"/>
              <a:t>7/12/2023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98EBB3-39B2-438C-9073-67E9EEC93BC9}" type="slidenum">
              <a:rPr lang="en-US" smtClean="0"/>
              <a:t>‹#›</a:t>
            </a:fld>
            <a:endParaRPr lang="en-US" dirty="0"/>
          </a:p>
        </p:txBody>
      </p:sp>
    </p:spTree>
    <p:extLst>
      <p:ext uri="{BB962C8B-B14F-4D97-AF65-F5344CB8AC3E}">
        <p14:creationId xmlns:p14="http://schemas.microsoft.com/office/powerpoint/2010/main" val="242960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45F0DF5-1BD2-431B-B259-77C12B96ECB7}" type="datetimeFigureOut">
              <a:rPr lang="en-US" smtClean="0"/>
              <a:t>7/12/2023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E98EBB3-39B2-438C-9073-67E9EEC93BC9}" type="slidenum">
              <a:rPr lang="en-US" smtClean="0"/>
              <a:t>‹#›</a:t>
            </a:fld>
            <a:endParaRPr lang="en-US" dirty="0"/>
          </a:p>
        </p:txBody>
      </p:sp>
    </p:spTree>
    <p:extLst>
      <p:ext uri="{BB962C8B-B14F-4D97-AF65-F5344CB8AC3E}">
        <p14:creationId xmlns:p14="http://schemas.microsoft.com/office/powerpoint/2010/main" val="345514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45F0DF5-1BD2-431B-B259-77C12B96ECB7}" type="datetimeFigureOut">
              <a:rPr lang="en-US" smtClean="0"/>
              <a:t>7/12/2023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E98EBB3-39B2-438C-9073-67E9EEC93BC9}" type="slidenum">
              <a:rPr lang="en-US" smtClean="0"/>
              <a:t>‹#›</a:t>
            </a:fld>
            <a:endParaRPr lang="en-US" dirty="0"/>
          </a:p>
        </p:txBody>
      </p:sp>
    </p:spTree>
    <p:extLst>
      <p:ext uri="{BB962C8B-B14F-4D97-AF65-F5344CB8AC3E}">
        <p14:creationId xmlns:p14="http://schemas.microsoft.com/office/powerpoint/2010/main" val="124471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5F0DF5-1BD2-431B-B259-77C12B96ECB7}" type="datetimeFigureOut">
              <a:rPr lang="en-US" smtClean="0"/>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98EBB3-39B2-438C-9073-67E9EEC93BC9}" type="slidenum">
              <a:rPr lang="en-US" smtClean="0"/>
              <a:t>‹#›</a:t>
            </a:fld>
            <a:endParaRPr lang="en-US" dirty="0"/>
          </a:p>
        </p:txBody>
      </p:sp>
    </p:spTree>
    <p:extLst>
      <p:ext uri="{BB962C8B-B14F-4D97-AF65-F5344CB8AC3E}">
        <p14:creationId xmlns:p14="http://schemas.microsoft.com/office/powerpoint/2010/main" val="324614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45F0DF5-1BD2-431B-B259-77C12B96ECB7}" type="datetimeFigureOut">
              <a:rPr lang="en-US" smtClean="0"/>
              <a:t>7/12/2023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E98EBB3-39B2-438C-9073-67E9EEC93BC9}"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4727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legis.nd.gov/cencode/t48c01-2.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legis.nd.gov/cencode/t54c27.pdf#nameddest=54-27-2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grants.des.nd.gov/site/PA.cf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1.xlsx"/><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2.xlsx"/><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807861-7634-E8F9-CF25-E50528375BBD}"/>
              </a:ext>
            </a:extLst>
          </p:cNvPr>
          <p:cNvSpPr>
            <a:spLocks noGrp="1"/>
          </p:cNvSpPr>
          <p:nvPr>
            <p:ph type="ctrTitle"/>
          </p:nvPr>
        </p:nvSpPr>
        <p:spPr>
          <a:xfrm>
            <a:off x="1066800" y="469703"/>
            <a:ext cx="10058400" cy="3566160"/>
          </a:xfrm>
        </p:spPr>
        <p:txBody>
          <a:bodyPr/>
          <a:lstStyle/>
          <a:p>
            <a:r>
              <a:rPr lang="en-US" b="1" dirty="0"/>
              <a:t>NDDES-FEMA Compliance and Record Keeping</a:t>
            </a:r>
            <a:endParaRPr lang="en-US" dirty="0"/>
          </a:p>
        </p:txBody>
      </p:sp>
      <p:pic>
        <p:nvPicPr>
          <p:cNvPr id="6" name="Picture 5">
            <a:extLst>
              <a:ext uri="{FF2B5EF4-FFF2-40B4-BE49-F238E27FC236}">
                <a16:creationId xmlns:a16="http://schemas.microsoft.com/office/drawing/2014/main" id="{3376C01A-8E73-8C4F-C354-A468A6B5970F}"/>
              </a:ext>
            </a:extLst>
          </p:cNvPr>
          <p:cNvPicPr>
            <a:picLocks noChangeAspect="1"/>
          </p:cNvPicPr>
          <p:nvPr/>
        </p:nvPicPr>
        <p:blipFill>
          <a:blip r:embed="rId2"/>
          <a:stretch>
            <a:fillRect/>
          </a:stretch>
        </p:blipFill>
        <p:spPr>
          <a:xfrm>
            <a:off x="700418" y="4409088"/>
            <a:ext cx="3712786" cy="1371719"/>
          </a:xfrm>
          <a:prstGeom prst="rect">
            <a:avLst/>
          </a:prstGeom>
        </p:spPr>
      </p:pic>
      <p:pic>
        <p:nvPicPr>
          <p:cNvPr id="7" name="image7.png" descr="A close up of a logo&#10;&#10;Description automatically generated">
            <a:extLst>
              <a:ext uri="{FF2B5EF4-FFF2-40B4-BE49-F238E27FC236}">
                <a16:creationId xmlns:a16="http://schemas.microsoft.com/office/drawing/2014/main" id="{3BCA832E-B6DD-8808-2D6C-7B44D4E34FF3}"/>
              </a:ext>
            </a:extLst>
          </p:cNvPr>
          <p:cNvPicPr/>
          <p:nvPr/>
        </p:nvPicPr>
        <p:blipFill>
          <a:blip r:embed="rId3" cstate="print"/>
          <a:stretch>
            <a:fillRect/>
          </a:stretch>
        </p:blipFill>
        <p:spPr>
          <a:xfrm>
            <a:off x="4413204" y="4513369"/>
            <a:ext cx="2057400" cy="1371601"/>
          </a:xfrm>
          <a:prstGeom prst="rect">
            <a:avLst/>
          </a:prstGeom>
        </p:spPr>
      </p:pic>
    </p:spTree>
    <p:extLst>
      <p:ext uri="{BB962C8B-B14F-4D97-AF65-F5344CB8AC3E}">
        <p14:creationId xmlns:p14="http://schemas.microsoft.com/office/powerpoint/2010/main" val="3933675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8E0C01-79F5-51A4-95A3-9B92F9FE7527}"/>
              </a:ext>
            </a:extLst>
          </p:cNvPr>
          <p:cNvPicPr preferRelativeResize="0">
            <a:picLocks/>
          </p:cNvPicPr>
          <p:nvPr/>
        </p:nvPicPr>
        <p:blipFill rotWithShape="1">
          <a:blip r:embed="rId2"/>
          <a:srcRect l="16378" t="12585" r="66173" b="58126"/>
          <a:stretch/>
        </p:blipFill>
        <p:spPr>
          <a:xfrm>
            <a:off x="2693529" y="814653"/>
            <a:ext cx="6804941" cy="4569109"/>
          </a:xfrm>
          <a:prstGeom prst="rect">
            <a:avLst/>
          </a:prstGeom>
        </p:spPr>
      </p:pic>
    </p:spTree>
    <p:extLst>
      <p:ext uri="{BB962C8B-B14F-4D97-AF65-F5344CB8AC3E}">
        <p14:creationId xmlns:p14="http://schemas.microsoft.com/office/powerpoint/2010/main" val="3746296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37D0-1519-4922-A36E-7BC0AB40B85F}"/>
              </a:ext>
            </a:extLst>
          </p:cNvPr>
          <p:cNvSpPr>
            <a:spLocks noGrp="1"/>
          </p:cNvSpPr>
          <p:nvPr>
            <p:ph type="title"/>
          </p:nvPr>
        </p:nvSpPr>
        <p:spPr>
          <a:xfrm>
            <a:off x="1097280" y="286603"/>
            <a:ext cx="10058400" cy="1450757"/>
          </a:xfrm>
        </p:spPr>
        <p:txBody>
          <a:bodyPr>
            <a:normAutofit fontScale="90000"/>
          </a:bodyPr>
          <a:lstStyle/>
          <a:p>
            <a:br>
              <a:rPr lang="en-US" dirty="0"/>
            </a:br>
            <a:br>
              <a:rPr lang="en-US" dirty="0"/>
            </a:br>
            <a:br>
              <a:rPr lang="en-US" dirty="0"/>
            </a:br>
            <a:br>
              <a:rPr lang="en-US" dirty="0"/>
            </a:br>
            <a:r>
              <a:rPr lang="en-US" dirty="0"/>
              <a:t>Record Retention - Grant Funding – Small Projects ($199,999.99 and Below)</a:t>
            </a:r>
          </a:p>
        </p:txBody>
      </p:sp>
      <p:sp>
        <p:nvSpPr>
          <p:cNvPr id="5" name="Content Placeholder 4">
            <a:extLst>
              <a:ext uri="{FF2B5EF4-FFF2-40B4-BE49-F238E27FC236}">
                <a16:creationId xmlns:a16="http://schemas.microsoft.com/office/drawing/2014/main" id="{684A95CF-40DF-4C5D-9B1C-66915A902E5E}"/>
              </a:ext>
            </a:extLst>
          </p:cNvPr>
          <p:cNvSpPr>
            <a:spLocks noGrp="1"/>
          </p:cNvSpPr>
          <p:nvPr>
            <p:ph idx="1"/>
          </p:nvPr>
        </p:nvSpPr>
        <p:spPr/>
        <p:txBody>
          <a:bodyPr>
            <a:normAutofit/>
          </a:bodyPr>
          <a:lstStyle/>
          <a:p>
            <a:pPr>
              <a:buFont typeface="Arial" panose="020B0604020202020204" pitchFamily="34" charset="0"/>
              <a:buChar char="•"/>
            </a:pPr>
            <a:r>
              <a:rPr lang="en-US" dirty="0"/>
              <a:t>Small project funding will be paid at obligation</a:t>
            </a:r>
          </a:p>
          <a:p>
            <a:pPr>
              <a:buFont typeface="Arial" panose="020B0604020202020204" pitchFamily="34" charset="0"/>
              <a:buChar char="•"/>
            </a:pPr>
            <a:r>
              <a:rPr lang="en-US" dirty="0"/>
              <a:t>You will receive email notification from grants.des.nd.gov when your projects are obligated</a:t>
            </a:r>
          </a:p>
          <a:p>
            <a:pPr lvl="1">
              <a:buFont typeface="Arial" panose="020B0604020202020204" pitchFamily="34" charset="0"/>
              <a:buChar char="•"/>
            </a:pPr>
            <a:r>
              <a:rPr lang="en-US" dirty="0"/>
              <a:t>The email will provide you a link where you can view your project and the supporting documentation</a:t>
            </a:r>
          </a:p>
          <a:p>
            <a:pPr>
              <a:buFont typeface="Arial" panose="020B0604020202020204" pitchFamily="34" charset="0"/>
              <a:buChar char="•"/>
            </a:pPr>
            <a:r>
              <a:rPr lang="en-US" dirty="0"/>
              <a:t>Federal funding is released to the State or Recipient</a:t>
            </a:r>
          </a:p>
          <a:p>
            <a:pPr lvl="1">
              <a:buFont typeface="Arial" panose="020B0604020202020204" pitchFamily="34" charset="0"/>
              <a:buChar char="•"/>
            </a:pPr>
            <a:r>
              <a:rPr lang="en-US" dirty="0"/>
              <a:t>A second email will follow once the funding has been transferred to your account</a:t>
            </a:r>
          </a:p>
          <a:p>
            <a:pPr lvl="1">
              <a:buFont typeface="Arial" panose="020B0604020202020204" pitchFamily="34" charset="0"/>
              <a:buChar char="•"/>
            </a:pPr>
            <a:r>
              <a:rPr lang="en-US" dirty="0"/>
              <a:t>The Recipient then forwards the Federal and State funding to the applicant or sub-recipient</a:t>
            </a:r>
          </a:p>
          <a:p>
            <a:pPr>
              <a:buFont typeface="Arial" panose="020B0604020202020204" pitchFamily="34" charset="0"/>
              <a:buChar char="•"/>
            </a:pPr>
            <a:r>
              <a:rPr lang="en-US" dirty="0"/>
              <a:t>Funding must be placed in a noninterest bearing account</a:t>
            </a:r>
          </a:p>
          <a:p>
            <a:pPr>
              <a:buFont typeface="Arial" panose="020B0604020202020204" pitchFamily="34" charset="0"/>
              <a:buChar char="•"/>
            </a:pPr>
            <a:r>
              <a:rPr lang="en-US" dirty="0"/>
              <a:t>Highly recommended to keep funding in its own account</a:t>
            </a:r>
          </a:p>
          <a:p>
            <a:pPr>
              <a:buFont typeface="Arial" panose="020B0604020202020204" pitchFamily="34" charset="0"/>
              <a:buChar char="•"/>
            </a:pPr>
            <a:r>
              <a:rPr lang="en-US" dirty="0"/>
              <a:t>Funding must be trackable</a:t>
            </a:r>
          </a:p>
        </p:txBody>
      </p:sp>
    </p:spTree>
    <p:extLst>
      <p:ext uri="{BB962C8B-B14F-4D97-AF65-F5344CB8AC3E}">
        <p14:creationId xmlns:p14="http://schemas.microsoft.com/office/powerpoint/2010/main" val="768750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37D0-1519-4922-A36E-7BC0AB40B85F}"/>
              </a:ext>
            </a:extLst>
          </p:cNvPr>
          <p:cNvSpPr>
            <a:spLocks noGrp="1"/>
          </p:cNvSpPr>
          <p:nvPr>
            <p:ph type="title"/>
          </p:nvPr>
        </p:nvSpPr>
        <p:spPr>
          <a:xfrm>
            <a:off x="1097280" y="286603"/>
            <a:ext cx="10058400" cy="1450757"/>
          </a:xfrm>
        </p:spPr>
        <p:txBody>
          <a:bodyPr>
            <a:normAutofit fontScale="90000"/>
          </a:bodyPr>
          <a:lstStyle/>
          <a:p>
            <a:br>
              <a:rPr lang="en-US" dirty="0"/>
            </a:br>
            <a:br>
              <a:rPr lang="en-US" dirty="0"/>
            </a:br>
            <a:br>
              <a:rPr lang="en-US" dirty="0"/>
            </a:br>
            <a:br>
              <a:rPr lang="en-US" dirty="0"/>
            </a:br>
            <a:r>
              <a:rPr lang="en-US" dirty="0"/>
              <a:t>Record Retention – Payment </a:t>
            </a:r>
          </a:p>
        </p:txBody>
      </p:sp>
      <p:sp>
        <p:nvSpPr>
          <p:cNvPr id="5" name="Content Placeholder 4">
            <a:extLst>
              <a:ext uri="{FF2B5EF4-FFF2-40B4-BE49-F238E27FC236}">
                <a16:creationId xmlns:a16="http://schemas.microsoft.com/office/drawing/2014/main" id="{684A95CF-40DF-4C5D-9B1C-66915A902E5E}"/>
              </a:ext>
            </a:extLst>
          </p:cNvPr>
          <p:cNvSpPr>
            <a:spLocks noGrp="1"/>
          </p:cNvSpPr>
          <p:nvPr>
            <p:ph idx="1"/>
          </p:nvPr>
        </p:nvSpPr>
        <p:spPr/>
        <p:txBody>
          <a:bodyPr>
            <a:normAutofit/>
          </a:bodyPr>
          <a:lstStyle/>
          <a:p>
            <a:pPr marL="0" indent="0">
              <a:buNone/>
            </a:pPr>
            <a:r>
              <a:rPr lang="en-US" b="1" dirty="0"/>
              <a:t>You will receive an email from grants.des.nd.gov once your project’s funding is processed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 confirmation that a payment is being processed for the following project(s): [[Project List]]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Please reference the following link to review your payment and obtain a copy of the payment invoice and associated documents: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[[Item Link]]</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Payment Timeline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All payments will be direct deposited, or live check mailed, within ten (10) business days of this email. A copy of the ACH or live check will be available once the payment has been completed.</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587708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37D0-1519-4922-A36E-7BC0AB40B85F}"/>
              </a:ext>
            </a:extLst>
          </p:cNvPr>
          <p:cNvSpPr>
            <a:spLocks noGrp="1"/>
          </p:cNvSpPr>
          <p:nvPr>
            <p:ph type="title" idx="4294967295"/>
          </p:nvPr>
        </p:nvSpPr>
        <p:spPr>
          <a:xfrm>
            <a:off x="2133600" y="287338"/>
            <a:ext cx="10058400" cy="1449387"/>
          </a:xfrm>
        </p:spPr>
        <p:txBody>
          <a:bodyPr>
            <a:normAutofit fontScale="90000"/>
          </a:bodyPr>
          <a:lstStyle/>
          <a:p>
            <a:br>
              <a:rPr lang="en-US" dirty="0"/>
            </a:br>
            <a:br>
              <a:rPr lang="en-US" dirty="0"/>
            </a:br>
            <a:br>
              <a:rPr lang="en-US" dirty="0"/>
            </a:br>
            <a:br>
              <a:rPr lang="en-US" dirty="0"/>
            </a:br>
            <a:endParaRPr lang="en-US" dirty="0"/>
          </a:p>
        </p:txBody>
      </p:sp>
      <p:pic>
        <p:nvPicPr>
          <p:cNvPr id="5" name="Picture 4">
            <a:extLst>
              <a:ext uri="{FF2B5EF4-FFF2-40B4-BE49-F238E27FC236}">
                <a16:creationId xmlns:a16="http://schemas.microsoft.com/office/drawing/2014/main" id="{AA232346-E956-1F07-06EA-BEE93C819FD2}"/>
              </a:ext>
            </a:extLst>
          </p:cNvPr>
          <p:cNvPicPr>
            <a:picLocks noChangeAspect="1"/>
          </p:cNvPicPr>
          <p:nvPr/>
        </p:nvPicPr>
        <p:blipFill rotWithShape="1">
          <a:blip r:embed="rId2"/>
          <a:srcRect t="9239"/>
          <a:stretch/>
        </p:blipFill>
        <p:spPr>
          <a:xfrm>
            <a:off x="420414" y="287338"/>
            <a:ext cx="11351172" cy="5989637"/>
          </a:xfrm>
          <a:prstGeom prst="rect">
            <a:avLst/>
          </a:prstGeom>
        </p:spPr>
      </p:pic>
      <p:sp>
        <p:nvSpPr>
          <p:cNvPr id="8" name="Arrow: Left 7">
            <a:extLst>
              <a:ext uri="{FF2B5EF4-FFF2-40B4-BE49-F238E27FC236}">
                <a16:creationId xmlns:a16="http://schemas.microsoft.com/office/drawing/2014/main" id="{DE8E342D-0E2B-0F40-898D-33FEEF7243F7}"/>
              </a:ext>
            </a:extLst>
          </p:cNvPr>
          <p:cNvSpPr/>
          <p:nvPr/>
        </p:nvSpPr>
        <p:spPr>
          <a:xfrm>
            <a:off x="7572375" y="6020803"/>
            <a:ext cx="465221" cy="14020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3937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37D0-1519-4922-A36E-7BC0AB40B85F}"/>
              </a:ext>
            </a:extLst>
          </p:cNvPr>
          <p:cNvSpPr>
            <a:spLocks noGrp="1"/>
          </p:cNvSpPr>
          <p:nvPr>
            <p:ph type="title"/>
          </p:nvPr>
        </p:nvSpPr>
        <p:spPr>
          <a:xfrm>
            <a:off x="1097280" y="286603"/>
            <a:ext cx="10058400" cy="1450757"/>
          </a:xfrm>
        </p:spPr>
        <p:txBody>
          <a:bodyPr>
            <a:normAutofit fontScale="90000"/>
          </a:bodyPr>
          <a:lstStyle/>
          <a:p>
            <a:br>
              <a:rPr lang="en-US" dirty="0"/>
            </a:br>
            <a:br>
              <a:rPr lang="en-US" dirty="0"/>
            </a:br>
            <a:br>
              <a:rPr lang="en-US" dirty="0"/>
            </a:br>
            <a:br>
              <a:rPr lang="en-US" dirty="0"/>
            </a:br>
            <a:r>
              <a:rPr lang="en-US" dirty="0"/>
              <a:t>Record Retention - Grant Funding – Large Projects – Single Site - Work to be completed ($200,000.00 and Above)</a:t>
            </a:r>
          </a:p>
        </p:txBody>
      </p:sp>
      <p:sp>
        <p:nvSpPr>
          <p:cNvPr id="5" name="Content Placeholder 4">
            <a:extLst>
              <a:ext uri="{FF2B5EF4-FFF2-40B4-BE49-F238E27FC236}">
                <a16:creationId xmlns:a16="http://schemas.microsoft.com/office/drawing/2014/main" id="{684A95CF-40DF-4C5D-9B1C-66915A902E5E}"/>
              </a:ext>
            </a:extLst>
          </p:cNvPr>
          <p:cNvSpPr>
            <a:spLocks noGrp="1"/>
          </p:cNvSpPr>
          <p:nvPr>
            <p:ph idx="1"/>
          </p:nvPr>
        </p:nvSpPr>
        <p:spPr/>
        <p:txBody>
          <a:bodyPr>
            <a:normAutofit/>
          </a:bodyPr>
          <a:lstStyle/>
          <a:p>
            <a:pPr>
              <a:buFont typeface="Arial" panose="020B0604020202020204" pitchFamily="34" charset="0"/>
              <a:buChar char="•"/>
            </a:pPr>
            <a:r>
              <a:rPr lang="en-US" dirty="0"/>
              <a:t>No Federal or State funding is paid upon obligation</a:t>
            </a:r>
          </a:p>
          <a:p>
            <a:pPr>
              <a:buFont typeface="Arial" panose="020B0604020202020204" pitchFamily="34" charset="0"/>
              <a:buChar char="•"/>
            </a:pPr>
            <a:r>
              <a:rPr lang="en-US" dirty="0"/>
              <a:t>Federal funding can be paid once NDDES has completed the large project closeout review</a:t>
            </a:r>
          </a:p>
          <a:p>
            <a:pPr lvl="1">
              <a:buFont typeface="Arial" panose="020B0604020202020204" pitchFamily="34" charset="0"/>
              <a:buChar char="•"/>
            </a:pPr>
            <a:r>
              <a:rPr lang="en-US" dirty="0"/>
              <a:t>State share funding will be paid once FEMA has reviewed and closed the project </a:t>
            </a:r>
          </a:p>
          <a:p>
            <a:pPr>
              <a:buFont typeface="Arial" panose="020B0604020202020204" pitchFamily="34" charset="0"/>
              <a:buChar char="•"/>
            </a:pPr>
            <a:r>
              <a:rPr lang="en-US" dirty="0"/>
              <a:t>A portion of the Federal funding can be paid if the applicant can demonstrate the following has been completed;</a:t>
            </a:r>
          </a:p>
          <a:p>
            <a:pPr lvl="1">
              <a:buFont typeface="Arial" panose="020B0604020202020204" pitchFamily="34" charset="0"/>
              <a:buChar char="•"/>
            </a:pPr>
            <a:r>
              <a:rPr lang="en-US" dirty="0"/>
              <a:t>Procurement policy has been followed – Sealed bidding required</a:t>
            </a:r>
          </a:p>
          <a:p>
            <a:pPr lvl="1">
              <a:buFont typeface="Arial" panose="020B0604020202020204" pitchFamily="34" charset="0"/>
              <a:buChar char="•"/>
            </a:pPr>
            <a:r>
              <a:rPr lang="en-US" dirty="0"/>
              <a:t>EHP requirements met</a:t>
            </a:r>
          </a:p>
          <a:p>
            <a:pPr lvl="1">
              <a:buFont typeface="Arial" panose="020B0604020202020204" pitchFamily="34" charset="0"/>
              <a:buChar char="•"/>
            </a:pPr>
            <a:r>
              <a:rPr lang="en-US" dirty="0"/>
              <a:t>SOW requirements met</a:t>
            </a:r>
          </a:p>
          <a:p>
            <a:pPr lvl="1">
              <a:buFont typeface="Arial" panose="020B0604020202020204" pitchFamily="34" charset="0"/>
              <a:buChar char="•"/>
            </a:pPr>
            <a:r>
              <a:rPr lang="en-US" dirty="0"/>
              <a:t>Proof of payment for work completed</a:t>
            </a:r>
          </a:p>
          <a:p>
            <a:pPr lvl="1">
              <a:buFont typeface="Arial" panose="020B0604020202020204" pitchFamily="34" charset="0"/>
              <a:buChar char="•"/>
            </a:pPr>
            <a:r>
              <a:rPr lang="en-US" dirty="0"/>
              <a:t>Must request funding through ND Grants (CIVIX)</a:t>
            </a:r>
          </a:p>
          <a:p>
            <a:pPr>
              <a:buFont typeface="Arial" panose="020B0604020202020204" pitchFamily="34" charset="0"/>
              <a:buChar char="•"/>
            </a:pPr>
            <a:r>
              <a:rPr lang="en-US" dirty="0"/>
              <a:t>Non-compliance with Large Project closeout guidelines may result in de-obligation of funding</a:t>
            </a:r>
          </a:p>
        </p:txBody>
      </p:sp>
    </p:spTree>
    <p:extLst>
      <p:ext uri="{BB962C8B-B14F-4D97-AF65-F5344CB8AC3E}">
        <p14:creationId xmlns:p14="http://schemas.microsoft.com/office/powerpoint/2010/main" val="2231657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37D0-1519-4922-A36E-7BC0AB40B85F}"/>
              </a:ext>
            </a:extLst>
          </p:cNvPr>
          <p:cNvSpPr>
            <a:spLocks noGrp="1"/>
          </p:cNvSpPr>
          <p:nvPr>
            <p:ph type="title"/>
          </p:nvPr>
        </p:nvSpPr>
        <p:spPr>
          <a:xfrm>
            <a:off x="1097280" y="286603"/>
            <a:ext cx="10058400" cy="1450757"/>
          </a:xfrm>
        </p:spPr>
        <p:txBody>
          <a:bodyPr>
            <a:normAutofit/>
          </a:bodyPr>
          <a:lstStyle/>
          <a:p>
            <a:r>
              <a:rPr lang="en-US" dirty="0"/>
              <a:t>Procurement </a:t>
            </a:r>
          </a:p>
        </p:txBody>
      </p:sp>
      <p:sp>
        <p:nvSpPr>
          <p:cNvPr id="5" name="Content Placeholder 4">
            <a:extLst>
              <a:ext uri="{FF2B5EF4-FFF2-40B4-BE49-F238E27FC236}">
                <a16:creationId xmlns:a16="http://schemas.microsoft.com/office/drawing/2014/main" id="{E3490A9A-1825-4CC8-847E-62C0D4C801A0}"/>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US" dirty="0"/>
              <a:t>Applicants must comply with Federal procurement standards as a condition of receiving PA funding for contract costs for eligible work</a:t>
            </a:r>
          </a:p>
          <a:p>
            <a:pPr>
              <a:buFont typeface="Arial" panose="020B0604020202020204" pitchFamily="34" charset="0"/>
              <a:buChar char="•"/>
            </a:pPr>
            <a:r>
              <a:rPr lang="en-US" dirty="0"/>
              <a:t>Must comply with the most stringent policy between Federal, State and Local procurement procedures</a:t>
            </a:r>
          </a:p>
          <a:p>
            <a:pPr>
              <a:buFont typeface="Arial" panose="020B0604020202020204" pitchFamily="34" charset="0"/>
              <a:buChar char="•"/>
            </a:pPr>
            <a:r>
              <a:rPr lang="en-US" dirty="0"/>
              <a:t>Applicants are responsible for establishing “Reasonable Costs” </a:t>
            </a:r>
            <a:r>
              <a:rPr lang="en-US" b="1" u="sng" dirty="0"/>
              <a:t>AT ALL TIMES</a:t>
            </a:r>
          </a:p>
          <a:p>
            <a:pPr>
              <a:buFont typeface="Arial" panose="020B0604020202020204" pitchFamily="34" charset="0"/>
              <a:buChar char="•"/>
            </a:pPr>
            <a:r>
              <a:rPr lang="en-US" dirty="0"/>
              <a:t>Reasonable Costs are established by:</a:t>
            </a:r>
          </a:p>
          <a:p>
            <a:pPr lvl="1">
              <a:buFont typeface="Arial" panose="020B0604020202020204" pitchFamily="34" charset="0"/>
              <a:buChar char="•"/>
            </a:pPr>
            <a:r>
              <a:rPr lang="en-US" dirty="0"/>
              <a:t>Seeking multiple quotes &amp;</a:t>
            </a:r>
          </a:p>
          <a:p>
            <a:pPr lvl="1">
              <a:buFont typeface="Arial" panose="020B0604020202020204" pitchFamily="34" charset="0"/>
              <a:buChar char="•"/>
            </a:pPr>
            <a:r>
              <a:rPr lang="en-US" dirty="0"/>
              <a:t>Establish local market costs &amp;</a:t>
            </a:r>
          </a:p>
          <a:p>
            <a:pPr lvl="1">
              <a:buFont typeface="Arial" panose="020B0604020202020204" pitchFamily="34" charset="0"/>
              <a:buChar char="•"/>
            </a:pPr>
            <a:r>
              <a:rPr lang="en-US" dirty="0"/>
              <a:t>Establishing in-place costs</a:t>
            </a:r>
          </a:p>
          <a:p>
            <a:pPr>
              <a:buFont typeface="Arial" panose="020B0604020202020204" pitchFamily="34" charset="0"/>
              <a:buChar char="•"/>
            </a:pPr>
            <a:r>
              <a:rPr lang="en-US" dirty="0">
                <a:solidFill>
                  <a:schemeClr val="tx1"/>
                </a:solidFill>
              </a:rPr>
              <a:t>FEMA Procurement Disaster Assistance Team Field Manual can be found under the grants.des.nd.gov Public Assistance Section</a:t>
            </a:r>
          </a:p>
          <a:p>
            <a:pPr>
              <a:buFont typeface="Arial" panose="020B0604020202020204" pitchFamily="34" charset="0"/>
              <a:buChar char="•"/>
            </a:pPr>
            <a:r>
              <a:rPr lang="en-US" dirty="0"/>
              <a:t>See P. 77-85, Section A-D of the Public Assistance Program and Policy for additional procurement guidance</a:t>
            </a:r>
          </a:p>
        </p:txBody>
      </p:sp>
    </p:spTree>
    <p:extLst>
      <p:ext uri="{BB962C8B-B14F-4D97-AF65-F5344CB8AC3E}">
        <p14:creationId xmlns:p14="http://schemas.microsoft.com/office/powerpoint/2010/main" val="558062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37D0-1519-4922-A36E-7BC0AB40B85F}"/>
              </a:ext>
            </a:extLst>
          </p:cNvPr>
          <p:cNvSpPr>
            <a:spLocks noGrp="1"/>
          </p:cNvSpPr>
          <p:nvPr>
            <p:ph type="title"/>
          </p:nvPr>
        </p:nvSpPr>
        <p:spPr>
          <a:xfrm>
            <a:off x="1097280" y="286603"/>
            <a:ext cx="10058400" cy="1450757"/>
          </a:xfrm>
        </p:spPr>
        <p:txBody>
          <a:bodyPr>
            <a:normAutofit/>
          </a:bodyPr>
          <a:lstStyle/>
          <a:p>
            <a:r>
              <a:rPr lang="en-US" dirty="0"/>
              <a:t>Procurement  - State Standards</a:t>
            </a:r>
          </a:p>
        </p:txBody>
      </p:sp>
      <p:sp>
        <p:nvSpPr>
          <p:cNvPr id="5" name="Content Placeholder 4">
            <a:extLst>
              <a:ext uri="{FF2B5EF4-FFF2-40B4-BE49-F238E27FC236}">
                <a16:creationId xmlns:a16="http://schemas.microsoft.com/office/drawing/2014/main" id="{C24D2C9B-A9BB-4FB7-96ED-D621B06567A5}"/>
              </a:ext>
            </a:extLst>
          </p:cNvPr>
          <p:cNvSpPr>
            <a:spLocks noGrp="1"/>
          </p:cNvSpPr>
          <p:nvPr>
            <p:ph idx="1"/>
          </p:nvPr>
        </p:nvSpPr>
        <p:spPr/>
        <p:txBody>
          <a:bodyPr>
            <a:normAutofit/>
          </a:bodyPr>
          <a:lstStyle/>
          <a:p>
            <a:pPr marL="0" indent="0">
              <a:buNone/>
            </a:pPr>
            <a:r>
              <a:rPr lang="en-US" sz="1800" b="1" i="0" u="none" strike="noStrike" baseline="0" dirty="0">
                <a:solidFill>
                  <a:srgbClr val="000000"/>
                </a:solidFill>
              </a:rPr>
              <a:t>Public Improvement - </a:t>
            </a:r>
            <a:r>
              <a:rPr lang="en-US" sz="1800" b="1" dirty="0">
                <a:solidFill>
                  <a:srgbClr val="000000"/>
                </a:solidFill>
              </a:rPr>
              <a:t>N.D.C.C. Chapter 48-01.2</a:t>
            </a:r>
            <a:endParaRPr lang="en-US" sz="1800" b="1" i="0" u="none" strike="noStrike" baseline="0" dirty="0">
              <a:solidFill>
                <a:srgbClr val="000000"/>
              </a:solidFill>
            </a:endParaRPr>
          </a:p>
          <a:p>
            <a:pPr marL="0" indent="0">
              <a:buNone/>
            </a:pPr>
            <a:r>
              <a:rPr lang="en-US" sz="1800" b="1" i="0" u="none" strike="noStrike" baseline="0" dirty="0">
                <a:solidFill>
                  <a:srgbClr val="2998E3"/>
                </a:solidFill>
                <a:hlinkClick r:id="rId2">
                  <a:extLst>
                    <a:ext uri="{A12FA001-AC4F-418D-AE19-62706E023703}">
                      <ahyp:hlinkClr xmlns:ahyp="http://schemas.microsoft.com/office/drawing/2018/hyperlinkcolor" val="tx"/>
                    </a:ext>
                  </a:extLst>
                </a:hlinkClick>
              </a:rPr>
              <a:t>http://www.legis.nd.gov/cencode/t48c01-2.html</a:t>
            </a:r>
            <a:r>
              <a:rPr lang="en-US" sz="1800" b="1" i="0" u="none" strike="noStrike" baseline="0" dirty="0">
                <a:solidFill>
                  <a:srgbClr val="000000"/>
                </a:solidFill>
              </a:rPr>
              <a:t> </a:t>
            </a:r>
          </a:p>
          <a:p>
            <a:pPr lvl="1">
              <a:buFont typeface="Arial" panose="020B0604020202020204" pitchFamily="34" charset="0"/>
              <a:buChar char="•"/>
            </a:pPr>
            <a:r>
              <a:rPr lang="en-US" sz="1600" b="0" i="0" u="none" strike="noStrike" baseline="0" dirty="0">
                <a:solidFill>
                  <a:srgbClr val="000000"/>
                </a:solidFill>
              </a:rPr>
              <a:t>$200,000 threshold for bidding. $200,000 threshold for procuring plans, drawings, specifications from an architect or engineer </a:t>
            </a:r>
          </a:p>
          <a:p>
            <a:pPr lvl="1">
              <a:buFont typeface="Arial" panose="020B0604020202020204" pitchFamily="34" charset="0"/>
              <a:buChar char="•"/>
            </a:pPr>
            <a:r>
              <a:rPr lang="en-US" sz="1600" b="0" i="0" u="none" strike="noStrike" baseline="0" dirty="0">
                <a:solidFill>
                  <a:srgbClr val="000000"/>
                </a:solidFill>
              </a:rPr>
              <a:t>Must advertise by publishing 3 consecutive weeks at least 21 days before the bid opening. </a:t>
            </a:r>
          </a:p>
          <a:p>
            <a:pPr lvl="1">
              <a:buFont typeface="Arial" panose="020B0604020202020204" pitchFamily="34" charset="0"/>
              <a:buChar char="•"/>
            </a:pPr>
            <a:r>
              <a:rPr lang="en-US" sz="1600" b="0" i="0" u="none" strike="noStrike" baseline="0" dirty="0">
                <a:solidFill>
                  <a:srgbClr val="000000"/>
                </a:solidFill>
              </a:rPr>
              <a:t>Emergency exception N.D.C.C. § 48-01.2-04 </a:t>
            </a:r>
          </a:p>
          <a:p>
            <a:pPr lvl="1">
              <a:buFont typeface="Arial" panose="020B0604020202020204" pitchFamily="34" charset="0"/>
              <a:buChar char="•"/>
            </a:pPr>
            <a:endParaRPr lang="en-US" sz="1600" dirty="0">
              <a:solidFill>
                <a:srgbClr val="000000"/>
              </a:solidFill>
            </a:endParaRPr>
          </a:p>
          <a:p>
            <a:pPr>
              <a:buFont typeface="Arial" panose="020B0604020202020204" pitchFamily="34" charset="0"/>
              <a:buChar char="•"/>
            </a:pPr>
            <a:r>
              <a:rPr lang="en-US" sz="1800" b="1" i="0" u="none" strike="noStrike" baseline="0" dirty="0">
                <a:solidFill>
                  <a:srgbClr val="000000"/>
                </a:solidFill>
              </a:rPr>
              <a:t>NDDES recommends that all larg</a:t>
            </a:r>
            <a:r>
              <a:rPr lang="en-US" sz="1800" b="1" dirty="0">
                <a:solidFill>
                  <a:srgbClr val="000000"/>
                </a:solidFill>
              </a:rPr>
              <a:t>e projects are competitively advertised and bid</a:t>
            </a:r>
            <a:endParaRPr lang="en-US" sz="1800" b="1" i="0" u="none" strike="noStrike" baseline="0" dirty="0">
              <a:solidFill>
                <a:srgbClr val="000000"/>
              </a:solidFill>
            </a:endParaRPr>
          </a:p>
          <a:p>
            <a:pPr marL="0" indent="0">
              <a:buNone/>
            </a:pPr>
            <a:r>
              <a:rPr lang="en-US" sz="1600" b="0" i="0" u="none" strike="noStrike" baseline="0" dirty="0">
                <a:solidFill>
                  <a:srgbClr val="000000"/>
                </a:solidFill>
              </a:rPr>
              <a:t>	</a:t>
            </a:r>
          </a:p>
          <a:p>
            <a:r>
              <a:rPr lang="en-US" sz="1800" b="0" i="0" u="none" strike="noStrike" baseline="0" dirty="0">
                <a:solidFill>
                  <a:srgbClr val="000000"/>
                </a:solidFill>
                <a:latin typeface="Times New Roman" panose="02020603050405020304" pitchFamily="18" charset="0"/>
              </a:rPr>
              <a:t>	</a:t>
            </a:r>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3847618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37D0-1519-4922-A36E-7BC0AB40B85F}"/>
              </a:ext>
            </a:extLst>
          </p:cNvPr>
          <p:cNvSpPr>
            <a:spLocks noGrp="1"/>
          </p:cNvSpPr>
          <p:nvPr>
            <p:ph type="title"/>
          </p:nvPr>
        </p:nvSpPr>
        <p:spPr>
          <a:xfrm>
            <a:off x="1097280" y="286603"/>
            <a:ext cx="10058400" cy="1450757"/>
          </a:xfrm>
        </p:spPr>
        <p:txBody>
          <a:bodyPr>
            <a:normAutofit/>
          </a:bodyPr>
          <a:lstStyle/>
          <a:p>
            <a:r>
              <a:rPr lang="en-US" dirty="0"/>
              <a:t>Procurement  Purchasing - State Standards</a:t>
            </a:r>
          </a:p>
        </p:txBody>
      </p:sp>
      <p:graphicFrame>
        <p:nvGraphicFramePr>
          <p:cNvPr id="4" name="Content Placeholder 3">
            <a:extLst>
              <a:ext uri="{FF2B5EF4-FFF2-40B4-BE49-F238E27FC236}">
                <a16:creationId xmlns:a16="http://schemas.microsoft.com/office/drawing/2014/main" id="{5953A7DB-758E-49C0-B349-E13D38A4F304}"/>
              </a:ext>
            </a:extLst>
          </p:cNvPr>
          <p:cNvGraphicFramePr>
            <a:graphicFrameLocks noGrp="1"/>
          </p:cNvGraphicFramePr>
          <p:nvPr>
            <p:ph idx="1"/>
          </p:nvPr>
        </p:nvGraphicFramePr>
        <p:xfrm>
          <a:off x="1603488" y="2098515"/>
          <a:ext cx="9045352" cy="3786083"/>
        </p:xfrm>
        <a:graphic>
          <a:graphicData uri="http://schemas.openxmlformats.org/drawingml/2006/table">
            <a:tbl>
              <a:tblPr firstRow="1" firstCol="1" bandRow="1">
                <a:tableStyleId>{9D7B26C5-4107-4FEC-AEDC-1716B250A1EF}</a:tableStyleId>
              </a:tblPr>
              <a:tblGrid>
                <a:gridCol w="1812563">
                  <a:extLst>
                    <a:ext uri="{9D8B030D-6E8A-4147-A177-3AD203B41FA5}">
                      <a16:colId xmlns:a16="http://schemas.microsoft.com/office/drawing/2014/main" val="1806111839"/>
                    </a:ext>
                  </a:extLst>
                </a:gridCol>
                <a:gridCol w="3987884">
                  <a:extLst>
                    <a:ext uri="{9D8B030D-6E8A-4147-A177-3AD203B41FA5}">
                      <a16:colId xmlns:a16="http://schemas.microsoft.com/office/drawing/2014/main" val="1839226000"/>
                    </a:ext>
                  </a:extLst>
                </a:gridCol>
                <a:gridCol w="3244905">
                  <a:extLst>
                    <a:ext uri="{9D8B030D-6E8A-4147-A177-3AD203B41FA5}">
                      <a16:colId xmlns:a16="http://schemas.microsoft.com/office/drawing/2014/main" val="300990516"/>
                    </a:ext>
                  </a:extLst>
                </a:gridCol>
              </a:tblGrid>
              <a:tr h="280750">
                <a:tc gridSpan="3">
                  <a:txBody>
                    <a:bodyPr/>
                    <a:lstStyle/>
                    <a:p>
                      <a:pPr marL="0" marR="0" algn="ctr">
                        <a:lnSpc>
                          <a:spcPct val="105000"/>
                        </a:lnSpc>
                        <a:spcBef>
                          <a:spcPts val="0"/>
                        </a:spcBef>
                        <a:spcAft>
                          <a:spcPts val="0"/>
                        </a:spcAft>
                      </a:pPr>
                      <a:r>
                        <a:rPr lang="en-US" sz="800" dirty="0">
                          <a:effectLst/>
                        </a:rPr>
                        <a:t>EFFECTIVE JULY 1, 2018</a:t>
                      </a:r>
                      <a:endParaRPr lang="en-US" sz="900" dirty="0">
                        <a:effectLst/>
                      </a:endParaRPr>
                    </a:p>
                    <a:p>
                      <a:pPr marL="0" marR="0" algn="ctr">
                        <a:lnSpc>
                          <a:spcPct val="105000"/>
                        </a:lnSpc>
                        <a:spcBef>
                          <a:spcPts val="0"/>
                        </a:spcBef>
                        <a:spcAft>
                          <a:spcPts val="0"/>
                        </a:spcAft>
                      </a:pPr>
                      <a:r>
                        <a:rPr lang="en-US" sz="800" dirty="0">
                          <a:effectLst/>
                        </a:rPr>
                        <a:t> </a:t>
                      </a:r>
                      <a:endParaRPr lang="en-US" sz="900" dirty="0">
                        <a:effectLst/>
                        <a:latin typeface="Calibri" panose="020F0502020204030204" pitchFamily="34" charset="0"/>
                        <a:ea typeface="Calibri" panose="020F0502020204030204" pitchFamily="34" charset="0"/>
                      </a:endParaRPr>
                    </a:p>
                  </a:txBody>
                  <a:tcPr marL="31685" marR="3168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297704"/>
                  </a:ext>
                </a:extLst>
              </a:tr>
              <a:tr h="152069">
                <a:tc>
                  <a:txBody>
                    <a:bodyPr/>
                    <a:lstStyle/>
                    <a:p>
                      <a:pPr marL="0" marR="0" algn="ctr">
                        <a:lnSpc>
                          <a:spcPct val="105000"/>
                        </a:lnSpc>
                        <a:spcBef>
                          <a:spcPts val="0"/>
                        </a:spcBef>
                        <a:spcAft>
                          <a:spcPts val="0"/>
                        </a:spcAft>
                      </a:pPr>
                      <a:r>
                        <a:rPr lang="en-US" sz="800" dirty="0">
                          <a:effectLst/>
                        </a:rPr>
                        <a:t>Purchase Price</a:t>
                      </a:r>
                      <a:endParaRPr lang="en-US" sz="900" dirty="0">
                        <a:effectLst/>
                        <a:latin typeface="Calibri" panose="020F0502020204030204" pitchFamily="34" charset="0"/>
                        <a:ea typeface="Calibri" panose="020F0502020204030204" pitchFamily="34" charset="0"/>
                      </a:endParaRPr>
                    </a:p>
                  </a:txBody>
                  <a:tcPr marL="31685" marR="31685" marT="0" marB="0"/>
                </a:tc>
                <a:tc>
                  <a:txBody>
                    <a:bodyPr/>
                    <a:lstStyle/>
                    <a:p>
                      <a:pPr marL="0" marR="0" algn="ctr">
                        <a:lnSpc>
                          <a:spcPct val="105000"/>
                        </a:lnSpc>
                        <a:spcBef>
                          <a:spcPts val="0"/>
                        </a:spcBef>
                        <a:spcAft>
                          <a:spcPts val="0"/>
                        </a:spcAft>
                      </a:pPr>
                      <a:r>
                        <a:rPr lang="en-US" sz="800" dirty="0">
                          <a:effectLst/>
                        </a:rPr>
                        <a:t>Competition Requirement</a:t>
                      </a:r>
                      <a:endParaRPr lang="en-US" sz="900" dirty="0">
                        <a:effectLst/>
                        <a:latin typeface="Calibri" panose="020F0502020204030204" pitchFamily="34" charset="0"/>
                        <a:ea typeface="Calibri" panose="020F0502020204030204" pitchFamily="34" charset="0"/>
                      </a:endParaRPr>
                    </a:p>
                  </a:txBody>
                  <a:tcPr marL="31685" marR="31685" marT="0" marB="0"/>
                </a:tc>
                <a:tc>
                  <a:txBody>
                    <a:bodyPr/>
                    <a:lstStyle/>
                    <a:p>
                      <a:pPr marL="0" marR="0" algn="ctr">
                        <a:lnSpc>
                          <a:spcPct val="105000"/>
                        </a:lnSpc>
                        <a:spcBef>
                          <a:spcPts val="0"/>
                        </a:spcBef>
                        <a:spcAft>
                          <a:spcPts val="0"/>
                        </a:spcAft>
                      </a:pPr>
                      <a:r>
                        <a:rPr lang="en-US" sz="800" dirty="0">
                          <a:effectLst/>
                        </a:rPr>
                        <a:t>Documentation Maintenance Requirements</a:t>
                      </a:r>
                      <a:endParaRPr lang="en-US" sz="900" dirty="0">
                        <a:effectLst/>
                        <a:latin typeface="Calibri" panose="020F0502020204030204" pitchFamily="34" charset="0"/>
                        <a:ea typeface="Calibri" panose="020F0502020204030204" pitchFamily="34" charset="0"/>
                      </a:endParaRPr>
                    </a:p>
                  </a:txBody>
                  <a:tcPr marL="31685" marR="31685" marT="0" marB="0"/>
                </a:tc>
                <a:extLst>
                  <a:ext uri="{0D108BD9-81ED-4DB2-BD59-A6C34878D82A}">
                    <a16:rowId xmlns:a16="http://schemas.microsoft.com/office/drawing/2014/main" val="685805426"/>
                  </a:ext>
                </a:extLst>
              </a:tr>
              <a:tr h="666793">
                <a:tc>
                  <a:txBody>
                    <a:bodyPr/>
                    <a:lstStyle/>
                    <a:p>
                      <a:pPr marL="0" marR="0">
                        <a:lnSpc>
                          <a:spcPct val="105000"/>
                        </a:lnSpc>
                        <a:spcBef>
                          <a:spcPts val="0"/>
                        </a:spcBef>
                        <a:spcAft>
                          <a:spcPts val="0"/>
                        </a:spcAft>
                      </a:pPr>
                      <a:r>
                        <a:rPr lang="en-US" sz="800" dirty="0">
                          <a:effectLst/>
                        </a:rPr>
                        <a:t>LEVEL 1</a:t>
                      </a:r>
                      <a:endParaRPr lang="en-US" sz="900" dirty="0">
                        <a:effectLst/>
                      </a:endParaRPr>
                    </a:p>
                    <a:p>
                      <a:pPr marL="0" marR="0">
                        <a:lnSpc>
                          <a:spcPct val="105000"/>
                        </a:lnSpc>
                        <a:spcBef>
                          <a:spcPts val="0"/>
                        </a:spcBef>
                        <a:spcAft>
                          <a:spcPts val="0"/>
                        </a:spcAft>
                      </a:pPr>
                      <a:r>
                        <a:rPr lang="en-US" sz="800" dirty="0">
                          <a:effectLst/>
                        </a:rPr>
                        <a:t>Less than $10,000</a:t>
                      </a:r>
                      <a:endParaRPr lang="en-US" sz="900" dirty="0">
                        <a:effectLst/>
                        <a:latin typeface="Calibri" panose="020F0502020204030204" pitchFamily="34" charset="0"/>
                        <a:ea typeface="Calibri" panose="020F0502020204030204" pitchFamily="34" charset="0"/>
                      </a:endParaRPr>
                    </a:p>
                  </a:txBody>
                  <a:tcPr marL="31685" marR="31685" marT="0" marB="0"/>
                </a:tc>
                <a:tc>
                  <a:txBody>
                    <a:bodyPr/>
                    <a:lstStyle/>
                    <a:p>
                      <a:pPr marL="0" marR="0">
                        <a:lnSpc>
                          <a:spcPct val="105000"/>
                        </a:lnSpc>
                        <a:spcBef>
                          <a:spcPts val="0"/>
                        </a:spcBef>
                        <a:spcAft>
                          <a:spcPts val="0"/>
                        </a:spcAft>
                      </a:pPr>
                      <a:r>
                        <a:rPr lang="en-US" sz="800" dirty="0">
                          <a:effectLst/>
                        </a:rPr>
                        <a:t>At least one fair and reasonable quote. </a:t>
                      </a:r>
                      <a:endParaRPr lang="en-US" sz="900" dirty="0">
                        <a:effectLst/>
                      </a:endParaRPr>
                    </a:p>
                    <a:p>
                      <a:pPr marL="0" marR="0">
                        <a:lnSpc>
                          <a:spcPct val="105000"/>
                        </a:lnSpc>
                        <a:spcBef>
                          <a:spcPts val="0"/>
                        </a:spcBef>
                        <a:spcAft>
                          <a:spcPts val="0"/>
                        </a:spcAft>
                      </a:pPr>
                      <a:r>
                        <a:rPr lang="en-US" sz="800" dirty="0">
                          <a:effectLst/>
                        </a:rPr>
                        <a:t> </a:t>
                      </a:r>
                      <a:endParaRPr lang="en-US" sz="900" dirty="0">
                        <a:effectLst/>
                      </a:endParaRPr>
                    </a:p>
                    <a:p>
                      <a:pPr marL="0" marR="0">
                        <a:lnSpc>
                          <a:spcPct val="105000"/>
                        </a:lnSpc>
                        <a:spcBef>
                          <a:spcPts val="0"/>
                        </a:spcBef>
                        <a:spcAft>
                          <a:spcPts val="0"/>
                        </a:spcAft>
                      </a:pPr>
                      <a:r>
                        <a:rPr lang="en-US" sz="800" dirty="0">
                          <a:effectLst/>
                        </a:rPr>
                        <a:t>Note:  Equipment and software must be added to inventory if $5,000 or greater.</a:t>
                      </a:r>
                      <a:endParaRPr lang="en-US" sz="900" dirty="0">
                        <a:effectLst/>
                      </a:endParaRPr>
                    </a:p>
                    <a:p>
                      <a:pPr marL="0" marR="0">
                        <a:lnSpc>
                          <a:spcPct val="105000"/>
                        </a:lnSpc>
                        <a:spcBef>
                          <a:spcPts val="0"/>
                        </a:spcBef>
                        <a:spcAft>
                          <a:spcPts val="0"/>
                        </a:spcAft>
                      </a:pPr>
                      <a:r>
                        <a:rPr lang="en-US" sz="800" dirty="0">
                          <a:effectLst/>
                        </a:rPr>
                        <a:t>(N.D.C.C. § </a:t>
                      </a:r>
                      <a:r>
                        <a:rPr lang="en-US" sz="800" u="sng" dirty="0">
                          <a:effectLst/>
                          <a:hlinkClick r:id="rId3"/>
                        </a:rPr>
                        <a:t>54-27-21</a:t>
                      </a:r>
                      <a:r>
                        <a:rPr lang="en-US" sz="800" dirty="0">
                          <a:effectLst/>
                        </a:rPr>
                        <a:t>)</a:t>
                      </a:r>
                      <a:endParaRPr lang="en-US" sz="900" dirty="0">
                        <a:effectLst/>
                      </a:endParaRPr>
                    </a:p>
                    <a:p>
                      <a:pPr marL="0" marR="0">
                        <a:lnSpc>
                          <a:spcPct val="105000"/>
                        </a:lnSpc>
                        <a:spcBef>
                          <a:spcPts val="0"/>
                        </a:spcBef>
                        <a:spcAft>
                          <a:spcPts val="0"/>
                        </a:spcAft>
                      </a:pPr>
                      <a:r>
                        <a:rPr lang="en-US" sz="800" dirty="0">
                          <a:effectLst/>
                        </a:rPr>
                        <a:t> </a:t>
                      </a:r>
                      <a:endParaRPr lang="en-US" sz="900" dirty="0">
                        <a:effectLst/>
                        <a:latin typeface="Calibri" panose="020F0502020204030204" pitchFamily="34" charset="0"/>
                        <a:ea typeface="Calibri" panose="020F0502020204030204" pitchFamily="34" charset="0"/>
                      </a:endParaRPr>
                    </a:p>
                  </a:txBody>
                  <a:tcPr marL="31685" marR="31685" marT="0" marB="0"/>
                </a:tc>
                <a:tc>
                  <a:txBody>
                    <a:bodyPr/>
                    <a:lstStyle/>
                    <a:p>
                      <a:pPr marL="0" marR="0">
                        <a:lnSpc>
                          <a:spcPct val="105000"/>
                        </a:lnSpc>
                        <a:spcBef>
                          <a:spcPts val="0"/>
                        </a:spcBef>
                        <a:spcAft>
                          <a:spcPts val="0"/>
                        </a:spcAft>
                      </a:pPr>
                      <a:r>
                        <a:rPr lang="en-US" sz="800" dirty="0">
                          <a:effectLst/>
                        </a:rPr>
                        <a:t>Alternate Procurement form not required if multiple quotes not solicited.</a:t>
                      </a:r>
                      <a:endParaRPr lang="en-US" sz="900" dirty="0">
                        <a:effectLst/>
                        <a:latin typeface="Calibri" panose="020F0502020204030204" pitchFamily="34" charset="0"/>
                        <a:ea typeface="Calibri" panose="020F0502020204030204" pitchFamily="34" charset="0"/>
                      </a:endParaRPr>
                    </a:p>
                  </a:txBody>
                  <a:tcPr marL="31685" marR="31685" marT="0" marB="0"/>
                </a:tc>
                <a:extLst>
                  <a:ext uri="{0D108BD9-81ED-4DB2-BD59-A6C34878D82A}">
                    <a16:rowId xmlns:a16="http://schemas.microsoft.com/office/drawing/2014/main" val="532465752"/>
                  </a:ext>
                </a:extLst>
              </a:tr>
              <a:tr h="1052835">
                <a:tc>
                  <a:txBody>
                    <a:bodyPr/>
                    <a:lstStyle/>
                    <a:p>
                      <a:pPr marL="0" marR="0">
                        <a:lnSpc>
                          <a:spcPct val="105000"/>
                        </a:lnSpc>
                        <a:spcBef>
                          <a:spcPts val="0"/>
                        </a:spcBef>
                        <a:spcAft>
                          <a:spcPts val="0"/>
                        </a:spcAft>
                      </a:pPr>
                      <a:r>
                        <a:rPr lang="en-US" sz="800" dirty="0">
                          <a:effectLst/>
                        </a:rPr>
                        <a:t>LEVEL 2</a:t>
                      </a:r>
                      <a:endParaRPr lang="en-US" sz="900" dirty="0">
                        <a:effectLst/>
                      </a:endParaRPr>
                    </a:p>
                    <a:p>
                      <a:pPr marL="0" marR="0">
                        <a:lnSpc>
                          <a:spcPct val="105000"/>
                        </a:lnSpc>
                        <a:spcBef>
                          <a:spcPts val="0"/>
                        </a:spcBef>
                        <a:spcAft>
                          <a:spcPts val="0"/>
                        </a:spcAft>
                      </a:pPr>
                      <a:r>
                        <a:rPr lang="en-US" sz="800" dirty="0">
                          <a:effectLst/>
                        </a:rPr>
                        <a:t>At least $10,000 but less than $50,000</a:t>
                      </a:r>
                      <a:endParaRPr lang="en-US" sz="900" dirty="0">
                        <a:effectLst/>
                        <a:latin typeface="Calibri" panose="020F0502020204030204" pitchFamily="34" charset="0"/>
                        <a:ea typeface="Calibri" panose="020F0502020204030204" pitchFamily="34" charset="0"/>
                      </a:endParaRPr>
                    </a:p>
                  </a:txBody>
                  <a:tcPr marL="31685" marR="31685" marT="0" marB="0"/>
                </a:tc>
                <a:tc>
                  <a:txBody>
                    <a:bodyPr/>
                    <a:lstStyle/>
                    <a:p>
                      <a:pPr marL="0" marR="0">
                        <a:lnSpc>
                          <a:spcPct val="105000"/>
                        </a:lnSpc>
                        <a:spcBef>
                          <a:spcPts val="0"/>
                        </a:spcBef>
                        <a:spcAft>
                          <a:spcPts val="0"/>
                        </a:spcAft>
                      </a:pPr>
                      <a:r>
                        <a:rPr lang="en-US" sz="800" dirty="0">
                          <a:effectLst/>
                        </a:rPr>
                        <a:t>Solicit informal quotes/bids or proposals from at least three vendors, or post on SPO Online with appropriate state Bidders List.  May send to additional vendors.</a:t>
                      </a:r>
                      <a:endParaRPr lang="en-US" sz="900" dirty="0">
                        <a:effectLst/>
                        <a:latin typeface="Calibri" panose="020F0502020204030204" pitchFamily="34" charset="0"/>
                        <a:ea typeface="Calibri" panose="020F0502020204030204" pitchFamily="34" charset="0"/>
                      </a:endParaRPr>
                    </a:p>
                  </a:txBody>
                  <a:tcPr marL="31685" marR="31685" marT="0" marB="0"/>
                </a:tc>
                <a:tc>
                  <a:txBody>
                    <a:bodyPr/>
                    <a:lstStyle/>
                    <a:p>
                      <a:pPr marL="0" marR="0">
                        <a:lnSpc>
                          <a:spcPct val="105000"/>
                        </a:lnSpc>
                        <a:spcBef>
                          <a:spcPts val="0"/>
                        </a:spcBef>
                        <a:spcAft>
                          <a:spcPts val="0"/>
                        </a:spcAft>
                      </a:pPr>
                      <a:r>
                        <a:rPr lang="en-US" sz="800" dirty="0">
                          <a:effectLst/>
                        </a:rPr>
                        <a:t>Documentation is required.</a:t>
                      </a:r>
                      <a:endParaRPr lang="en-US" sz="900" dirty="0">
                        <a:effectLst/>
                      </a:endParaRPr>
                    </a:p>
                    <a:p>
                      <a:pPr marL="0" marR="0">
                        <a:lnSpc>
                          <a:spcPct val="105000"/>
                        </a:lnSpc>
                        <a:spcBef>
                          <a:spcPts val="0"/>
                        </a:spcBef>
                        <a:spcAft>
                          <a:spcPts val="0"/>
                        </a:spcAft>
                      </a:pPr>
                      <a:r>
                        <a:rPr lang="en-US" sz="800" dirty="0">
                          <a:effectLst/>
                        </a:rPr>
                        <a:t> </a:t>
                      </a:r>
                      <a:endParaRPr lang="en-US" sz="900" dirty="0">
                        <a:effectLst/>
                      </a:endParaRPr>
                    </a:p>
                    <a:p>
                      <a:pPr marL="0" marR="0">
                        <a:lnSpc>
                          <a:spcPct val="105000"/>
                        </a:lnSpc>
                        <a:spcBef>
                          <a:spcPts val="0"/>
                        </a:spcBef>
                        <a:spcAft>
                          <a:spcPts val="0"/>
                        </a:spcAft>
                      </a:pPr>
                      <a:r>
                        <a:rPr lang="en-US" sz="800" dirty="0">
                          <a:effectLst/>
                        </a:rPr>
                        <a:t>Alternate Procurement form </a:t>
                      </a:r>
                      <a:endParaRPr lang="en-US" sz="900" dirty="0">
                        <a:effectLst/>
                      </a:endParaRPr>
                    </a:p>
                    <a:p>
                      <a:pPr marL="0" marR="0">
                        <a:lnSpc>
                          <a:spcPct val="105000"/>
                        </a:lnSpc>
                        <a:spcBef>
                          <a:spcPts val="0"/>
                        </a:spcBef>
                        <a:spcAft>
                          <a:spcPts val="0"/>
                        </a:spcAft>
                      </a:pPr>
                      <a:r>
                        <a:rPr lang="en-US" sz="800" dirty="0">
                          <a:effectLst/>
                        </a:rPr>
                        <a:t>required if competition not solicited from at least three vendors.  </a:t>
                      </a:r>
                      <a:endParaRPr lang="en-US" sz="900" dirty="0">
                        <a:effectLst/>
                      </a:endParaRPr>
                    </a:p>
                    <a:p>
                      <a:pPr marL="0" marR="0">
                        <a:lnSpc>
                          <a:spcPct val="105000"/>
                        </a:lnSpc>
                        <a:spcBef>
                          <a:spcPts val="0"/>
                        </a:spcBef>
                        <a:spcAft>
                          <a:spcPts val="0"/>
                        </a:spcAft>
                      </a:pPr>
                      <a:r>
                        <a:rPr lang="en-US" sz="800" dirty="0">
                          <a:effectLst/>
                        </a:rPr>
                        <a:t> </a:t>
                      </a:r>
                      <a:endParaRPr lang="en-US" sz="900" dirty="0">
                        <a:effectLst/>
                      </a:endParaRPr>
                    </a:p>
                    <a:p>
                      <a:pPr marL="0" marR="0">
                        <a:lnSpc>
                          <a:spcPct val="105000"/>
                        </a:lnSpc>
                        <a:spcBef>
                          <a:spcPts val="0"/>
                        </a:spcBef>
                        <a:spcAft>
                          <a:spcPts val="0"/>
                        </a:spcAft>
                      </a:pPr>
                      <a:r>
                        <a:rPr lang="en-US" sz="800" dirty="0">
                          <a:effectLst/>
                        </a:rPr>
                        <a:t>The form is not required if fewer than three bids or proposals are received.</a:t>
                      </a:r>
                      <a:endParaRPr lang="en-US" sz="900" dirty="0">
                        <a:effectLst/>
                      </a:endParaRPr>
                    </a:p>
                    <a:p>
                      <a:pPr marL="0" marR="0">
                        <a:lnSpc>
                          <a:spcPct val="105000"/>
                        </a:lnSpc>
                        <a:spcBef>
                          <a:spcPts val="0"/>
                        </a:spcBef>
                        <a:spcAft>
                          <a:spcPts val="0"/>
                        </a:spcAft>
                      </a:pPr>
                      <a:r>
                        <a:rPr lang="en-US" sz="800" dirty="0">
                          <a:effectLst/>
                        </a:rPr>
                        <a:t> </a:t>
                      </a:r>
                      <a:endParaRPr lang="en-US" sz="900" dirty="0">
                        <a:effectLst/>
                        <a:latin typeface="Calibri" panose="020F0502020204030204" pitchFamily="34" charset="0"/>
                        <a:ea typeface="Calibri" panose="020F0502020204030204" pitchFamily="34" charset="0"/>
                      </a:endParaRPr>
                    </a:p>
                  </a:txBody>
                  <a:tcPr marL="31685" marR="31685" marT="0" marB="0"/>
                </a:tc>
                <a:extLst>
                  <a:ext uri="{0D108BD9-81ED-4DB2-BD59-A6C34878D82A}">
                    <a16:rowId xmlns:a16="http://schemas.microsoft.com/office/drawing/2014/main" val="4259321970"/>
                  </a:ext>
                </a:extLst>
              </a:tr>
              <a:tr h="819882">
                <a:tc>
                  <a:txBody>
                    <a:bodyPr/>
                    <a:lstStyle/>
                    <a:p>
                      <a:pPr marL="0" marR="0">
                        <a:lnSpc>
                          <a:spcPct val="105000"/>
                        </a:lnSpc>
                        <a:spcBef>
                          <a:spcPts val="0"/>
                        </a:spcBef>
                        <a:spcAft>
                          <a:spcPts val="0"/>
                        </a:spcAft>
                      </a:pPr>
                      <a:r>
                        <a:rPr lang="en-US" sz="800" dirty="0">
                          <a:effectLst/>
                        </a:rPr>
                        <a:t>LEVEL 3</a:t>
                      </a:r>
                      <a:endParaRPr lang="en-US" sz="900" dirty="0">
                        <a:effectLst/>
                      </a:endParaRPr>
                    </a:p>
                    <a:p>
                      <a:pPr marL="0" marR="0">
                        <a:lnSpc>
                          <a:spcPct val="105000"/>
                        </a:lnSpc>
                        <a:spcBef>
                          <a:spcPts val="0"/>
                        </a:spcBef>
                        <a:spcAft>
                          <a:spcPts val="0"/>
                        </a:spcAft>
                      </a:pPr>
                      <a:r>
                        <a:rPr lang="en-US" sz="800" dirty="0">
                          <a:effectLst/>
                        </a:rPr>
                        <a:t>At least $50,000 but less than $100,000</a:t>
                      </a:r>
                      <a:endParaRPr lang="en-US" sz="900" dirty="0">
                        <a:effectLst/>
                        <a:latin typeface="Calibri" panose="020F0502020204030204" pitchFamily="34" charset="0"/>
                        <a:ea typeface="Calibri" panose="020F0502020204030204" pitchFamily="34" charset="0"/>
                      </a:endParaRPr>
                    </a:p>
                  </a:txBody>
                  <a:tcPr marL="31685" marR="31685" marT="0" marB="0"/>
                </a:tc>
                <a:tc>
                  <a:txBody>
                    <a:bodyPr/>
                    <a:lstStyle/>
                    <a:p>
                      <a:pPr marL="0" marR="0">
                        <a:lnSpc>
                          <a:spcPct val="105000"/>
                        </a:lnSpc>
                        <a:spcBef>
                          <a:spcPts val="0"/>
                        </a:spcBef>
                        <a:spcAft>
                          <a:spcPts val="0"/>
                        </a:spcAft>
                      </a:pPr>
                      <a:r>
                        <a:rPr lang="en-US" sz="800" dirty="0">
                          <a:effectLst/>
                        </a:rPr>
                        <a:t>Solicit informal bids or proposals using SPO Online with appropriate state Bidders List.   May send to additional vendors.</a:t>
                      </a:r>
                      <a:endParaRPr lang="en-US" sz="900" dirty="0">
                        <a:effectLst/>
                      </a:endParaRPr>
                    </a:p>
                    <a:p>
                      <a:pPr marL="0" marR="0">
                        <a:lnSpc>
                          <a:spcPct val="105000"/>
                        </a:lnSpc>
                        <a:spcBef>
                          <a:spcPts val="0"/>
                        </a:spcBef>
                        <a:spcAft>
                          <a:spcPts val="0"/>
                        </a:spcAft>
                      </a:pPr>
                      <a:r>
                        <a:rPr lang="en-US" sz="800" dirty="0">
                          <a:effectLst/>
                        </a:rPr>
                        <a:t> </a:t>
                      </a:r>
                      <a:endParaRPr lang="en-US" sz="900" dirty="0">
                        <a:effectLst/>
                        <a:latin typeface="Calibri" panose="020F0502020204030204" pitchFamily="34" charset="0"/>
                        <a:ea typeface="Calibri" panose="020F0502020204030204" pitchFamily="34" charset="0"/>
                      </a:endParaRPr>
                    </a:p>
                  </a:txBody>
                  <a:tcPr marL="31685" marR="31685" marT="0" marB="0"/>
                </a:tc>
                <a:tc>
                  <a:txBody>
                    <a:bodyPr/>
                    <a:lstStyle/>
                    <a:p>
                      <a:pPr marL="0" marR="0">
                        <a:lnSpc>
                          <a:spcPct val="105000"/>
                        </a:lnSpc>
                        <a:spcBef>
                          <a:spcPts val="0"/>
                        </a:spcBef>
                        <a:spcAft>
                          <a:spcPts val="0"/>
                        </a:spcAft>
                      </a:pPr>
                      <a:r>
                        <a:rPr lang="en-US" sz="800" dirty="0">
                          <a:effectLst/>
                        </a:rPr>
                        <a:t>Documentation is required. </a:t>
                      </a:r>
                      <a:endParaRPr lang="en-US" sz="900" dirty="0">
                        <a:effectLst/>
                      </a:endParaRPr>
                    </a:p>
                    <a:p>
                      <a:pPr marL="0" marR="0">
                        <a:lnSpc>
                          <a:spcPct val="105000"/>
                        </a:lnSpc>
                        <a:spcBef>
                          <a:spcPts val="0"/>
                        </a:spcBef>
                        <a:spcAft>
                          <a:spcPts val="0"/>
                        </a:spcAft>
                      </a:pPr>
                      <a:r>
                        <a:rPr lang="en-US" sz="800" dirty="0">
                          <a:effectLst/>
                        </a:rPr>
                        <a:t> </a:t>
                      </a:r>
                      <a:endParaRPr lang="en-US" sz="900" dirty="0">
                        <a:effectLst/>
                      </a:endParaRPr>
                    </a:p>
                    <a:p>
                      <a:pPr marL="0" marR="0">
                        <a:lnSpc>
                          <a:spcPct val="105000"/>
                        </a:lnSpc>
                        <a:spcBef>
                          <a:spcPts val="0"/>
                        </a:spcBef>
                        <a:spcAft>
                          <a:spcPts val="0"/>
                        </a:spcAft>
                      </a:pPr>
                      <a:r>
                        <a:rPr lang="en-US" sz="800" dirty="0">
                          <a:effectLst/>
                        </a:rPr>
                        <a:t>Alternate Procurement form required if:</a:t>
                      </a:r>
                      <a:endParaRPr lang="en-US" sz="900" dirty="0">
                        <a:effectLst/>
                      </a:endParaRPr>
                    </a:p>
                    <a:p>
                      <a:pPr marL="342900" marR="0" lvl="0" indent="-342900">
                        <a:spcBef>
                          <a:spcPts val="0"/>
                        </a:spcBef>
                        <a:spcAft>
                          <a:spcPts val="0"/>
                        </a:spcAft>
                        <a:tabLst>
                          <a:tab pos="457200" algn="l"/>
                        </a:tabLst>
                      </a:pPr>
                      <a:r>
                        <a:rPr lang="en-US" sz="900" dirty="0">
                          <a:effectLst/>
                        </a:rPr>
                        <a:t>Competition is not solicited.</a:t>
                      </a:r>
                      <a:endParaRPr lang="en-US" sz="1000" dirty="0">
                        <a:effectLst/>
                      </a:endParaRPr>
                    </a:p>
                    <a:p>
                      <a:pPr marL="342900" marR="0" lvl="0" indent="-342900">
                        <a:spcBef>
                          <a:spcPts val="0"/>
                        </a:spcBef>
                        <a:spcAft>
                          <a:spcPts val="0"/>
                        </a:spcAft>
                        <a:tabLst>
                          <a:tab pos="457200" algn="l"/>
                        </a:tabLst>
                      </a:pPr>
                      <a:r>
                        <a:rPr lang="en-US" sz="900" dirty="0">
                          <a:effectLst/>
                        </a:rPr>
                        <a:t>SPO Online is not used.</a:t>
                      </a:r>
                      <a:endParaRPr lang="en-US" sz="1000" dirty="0">
                        <a:effectLst/>
                      </a:endParaRPr>
                    </a:p>
                    <a:p>
                      <a:pPr marL="228600" marR="0">
                        <a:spcBef>
                          <a:spcPts val="0"/>
                        </a:spcBef>
                        <a:spcAft>
                          <a:spcPts val="0"/>
                        </a:spcAft>
                      </a:pPr>
                      <a:r>
                        <a:rPr lang="en-US" sz="900" dirty="0">
                          <a:effectLst/>
                        </a:rPr>
                        <a:t> </a:t>
                      </a:r>
                      <a:endParaRPr lang="en-US" sz="1000" dirty="0">
                        <a:effectLst/>
                        <a:latin typeface="Times New Roman" panose="02020603050405020304" pitchFamily="18" charset="0"/>
                        <a:ea typeface="Calibri" panose="020F0502020204030204" pitchFamily="34" charset="0"/>
                      </a:endParaRPr>
                    </a:p>
                  </a:txBody>
                  <a:tcPr marL="31685" marR="31685" marT="0" marB="0"/>
                </a:tc>
                <a:extLst>
                  <a:ext uri="{0D108BD9-81ED-4DB2-BD59-A6C34878D82A}">
                    <a16:rowId xmlns:a16="http://schemas.microsoft.com/office/drawing/2014/main" val="982949490"/>
                  </a:ext>
                </a:extLst>
              </a:tr>
              <a:tr h="813754">
                <a:tc>
                  <a:txBody>
                    <a:bodyPr/>
                    <a:lstStyle/>
                    <a:p>
                      <a:pPr marL="0" marR="0">
                        <a:lnSpc>
                          <a:spcPct val="105000"/>
                        </a:lnSpc>
                        <a:spcBef>
                          <a:spcPts val="0"/>
                        </a:spcBef>
                        <a:spcAft>
                          <a:spcPts val="0"/>
                        </a:spcAft>
                      </a:pPr>
                      <a:r>
                        <a:rPr lang="en-US" sz="800" dirty="0">
                          <a:effectLst/>
                        </a:rPr>
                        <a:t>LEVEL 4</a:t>
                      </a:r>
                      <a:endParaRPr lang="en-US" sz="900" dirty="0">
                        <a:effectLst/>
                      </a:endParaRPr>
                    </a:p>
                    <a:p>
                      <a:pPr marL="0" marR="0">
                        <a:lnSpc>
                          <a:spcPct val="105000"/>
                        </a:lnSpc>
                        <a:spcBef>
                          <a:spcPts val="0"/>
                        </a:spcBef>
                        <a:spcAft>
                          <a:spcPts val="0"/>
                        </a:spcAft>
                      </a:pPr>
                      <a:r>
                        <a:rPr lang="en-US" sz="800" dirty="0">
                          <a:effectLst/>
                        </a:rPr>
                        <a:t>$100,000 and over</a:t>
                      </a:r>
                      <a:endParaRPr lang="en-US" sz="900" dirty="0">
                        <a:effectLst/>
                        <a:latin typeface="Calibri" panose="020F0502020204030204" pitchFamily="34" charset="0"/>
                        <a:ea typeface="Calibri" panose="020F0502020204030204" pitchFamily="34" charset="0"/>
                      </a:endParaRPr>
                    </a:p>
                  </a:txBody>
                  <a:tcPr marL="31685" marR="31685" marT="0" marB="0"/>
                </a:tc>
                <a:tc>
                  <a:txBody>
                    <a:bodyPr/>
                    <a:lstStyle/>
                    <a:p>
                      <a:pPr marL="0" marR="0">
                        <a:lnSpc>
                          <a:spcPct val="105000"/>
                        </a:lnSpc>
                        <a:spcBef>
                          <a:spcPts val="0"/>
                        </a:spcBef>
                        <a:spcAft>
                          <a:spcPts val="0"/>
                        </a:spcAft>
                      </a:pPr>
                      <a:r>
                        <a:rPr lang="en-US" sz="800" dirty="0">
                          <a:effectLst/>
                        </a:rPr>
                        <a:t>Must be purchased using formal sealed bids or Request for Proposal (RFP).  Solicitations must be posted using SPO Online with appropriate state Bidders List.  May send to additional vendors.</a:t>
                      </a:r>
                      <a:endParaRPr lang="en-US" sz="900" dirty="0">
                        <a:effectLst/>
                        <a:latin typeface="Calibri" panose="020F0502020204030204" pitchFamily="34" charset="0"/>
                        <a:ea typeface="Calibri" panose="020F0502020204030204" pitchFamily="34" charset="0"/>
                      </a:endParaRPr>
                    </a:p>
                  </a:txBody>
                  <a:tcPr marL="31685" marR="31685" marT="0" marB="0"/>
                </a:tc>
                <a:tc>
                  <a:txBody>
                    <a:bodyPr/>
                    <a:lstStyle/>
                    <a:p>
                      <a:pPr marL="0" marR="0">
                        <a:lnSpc>
                          <a:spcPct val="105000"/>
                        </a:lnSpc>
                        <a:spcBef>
                          <a:spcPts val="0"/>
                        </a:spcBef>
                        <a:spcAft>
                          <a:spcPts val="0"/>
                        </a:spcAft>
                      </a:pPr>
                      <a:r>
                        <a:rPr lang="en-US" sz="800" dirty="0">
                          <a:effectLst/>
                        </a:rPr>
                        <a:t>Documentation is required.</a:t>
                      </a:r>
                      <a:endParaRPr lang="en-US" sz="900" dirty="0">
                        <a:effectLst/>
                      </a:endParaRPr>
                    </a:p>
                    <a:p>
                      <a:pPr marL="0" marR="0">
                        <a:lnSpc>
                          <a:spcPct val="105000"/>
                        </a:lnSpc>
                        <a:spcBef>
                          <a:spcPts val="0"/>
                        </a:spcBef>
                        <a:spcAft>
                          <a:spcPts val="0"/>
                        </a:spcAft>
                      </a:pPr>
                      <a:r>
                        <a:rPr lang="en-US" sz="800" dirty="0">
                          <a:effectLst/>
                        </a:rPr>
                        <a:t> </a:t>
                      </a:r>
                      <a:endParaRPr lang="en-US" sz="900" dirty="0">
                        <a:effectLst/>
                      </a:endParaRPr>
                    </a:p>
                    <a:p>
                      <a:pPr marL="0" marR="0">
                        <a:lnSpc>
                          <a:spcPct val="105000"/>
                        </a:lnSpc>
                        <a:spcBef>
                          <a:spcPts val="0"/>
                        </a:spcBef>
                        <a:spcAft>
                          <a:spcPts val="0"/>
                        </a:spcAft>
                      </a:pPr>
                      <a:r>
                        <a:rPr lang="en-US" sz="800" dirty="0">
                          <a:effectLst/>
                        </a:rPr>
                        <a:t>Alternate Procurement form required if:</a:t>
                      </a:r>
                      <a:endParaRPr lang="en-US" sz="900" dirty="0">
                        <a:effectLst/>
                      </a:endParaRPr>
                    </a:p>
                    <a:p>
                      <a:pPr marL="0" marR="0">
                        <a:lnSpc>
                          <a:spcPct val="105000"/>
                        </a:lnSpc>
                        <a:spcBef>
                          <a:spcPts val="0"/>
                        </a:spcBef>
                        <a:spcAft>
                          <a:spcPts val="0"/>
                        </a:spcAft>
                      </a:pPr>
                      <a:r>
                        <a:rPr lang="en-US" sz="800" dirty="0">
                          <a:effectLst/>
                        </a:rPr>
                        <a:t> </a:t>
                      </a:r>
                      <a:endParaRPr lang="en-US" sz="900" dirty="0">
                        <a:effectLst/>
                      </a:endParaRPr>
                    </a:p>
                    <a:p>
                      <a:pPr marL="342900" marR="0" lvl="0" indent="-342900">
                        <a:spcBef>
                          <a:spcPts val="0"/>
                        </a:spcBef>
                        <a:spcAft>
                          <a:spcPts val="0"/>
                        </a:spcAft>
                        <a:tabLst>
                          <a:tab pos="457200" algn="l"/>
                        </a:tabLst>
                      </a:pPr>
                      <a:r>
                        <a:rPr lang="en-US" sz="900" dirty="0">
                          <a:effectLst/>
                        </a:rPr>
                        <a:t>Competition is not solicited.</a:t>
                      </a:r>
                      <a:endParaRPr lang="en-US" sz="1000" dirty="0">
                        <a:effectLst/>
                      </a:endParaRPr>
                    </a:p>
                    <a:p>
                      <a:pPr marL="342900" marR="0" lvl="0" indent="-342900">
                        <a:spcBef>
                          <a:spcPts val="0"/>
                        </a:spcBef>
                        <a:spcAft>
                          <a:spcPts val="0"/>
                        </a:spcAft>
                        <a:tabLst>
                          <a:tab pos="457200" algn="l"/>
                        </a:tabLst>
                      </a:pPr>
                      <a:r>
                        <a:rPr lang="en-US" sz="900" dirty="0">
                          <a:effectLst/>
                        </a:rPr>
                        <a:t>SPO Online is not used.</a:t>
                      </a:r>
                      <a:endParaRPr lang="en-US" sz="1000" dirty="0">
                        <a:effectLst/>
                        <a:latin typeface="Times New Roman" panose="02020603050405020304" pitchFamily="18" charset="0"/>
                        <a:ea typeface="Calibri" panose="020F0502020204030204" pitchFamily="34" charset="0"/>
                      </a:endParaRPr>
                    </a:p>
                  </a:txBody>
                  <a:tcPr marL="31685" marR="31685" marT="0" marB="0"/>
                </a:tc>
                <a:extLst>
                  <a:ext uri="{0D108BD9-81ED-4DB2-BD59-A6C34878D82A}">
                    <a16:rowId xmlns:a16="http://schemas.microsoft.com/office/drawing/2014/main" val="3273046146"/>
                  </a:ext>
                </a:extLst>
              </a:tr>
            </a:tbl>
          </a:graphicData>
        </a:graphic>
      </p:graphicFrame>
    </p:spTree>
    <p:extLst>
      <p:ext uri="{BB962C8B-B14F-4D97-AF65-F5344CB8AC3E}">
        <p14:creationId xmlns:p14="http://schemas.microsoft.com/office/powerpoint/2010/main" val="2875002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37D0-1519-4922-A36E-7BC0AB40B85F}"/>
              </a:ext>
            </a:extLst>
          </p:cNvPr>
          <p:cNvSpPr>
            <a:spLocks noGrp="1"/>
          </p:cNvSpPr>
          <p:nvPr>
            <p:ph type="title"/>
          </p:nvPr>
        </p:nvSpPr>
        <p:spPr>
          <a:xfrm>
            <a:off x="1097280" y="286603"/>
            <a:ext cx="10058400" cy="1450757"/>
          </a:xfrm>
        </p:spPr>
        <p:txBody>
          <a:bodyPr>
            <a:normAutofit fontScale="90000"/>
          </a:bodyPr>
          <a:lstStyle/>
          <a:p>
            <a:br>
              <a:rPr lang="en-US" dirty="0"/>
            </a:br>
            <a:br>
              <a:rPr lang="en-US" dirty="0"/>
            </a:br>
            <a:br>
              <a:rPr lang="en-US" dirty="0"/>
            </a:br>
            <a:br>
              <a:rPr lang="en-US" dirty="0"/>
            </a:br>
            <a:r>
              <a:rPr lang="en-US" dirty="0"/>
              <a:t>Training Guides, Videos and Slides</a:t>
            </a:r>
          </a:p>
        </p:txBody>
      </p:sp>
      <p:sp>
        <p:nvSpPr>
          <p:cNvPr id="5" name="Content Placeholder 4">
            <a:extLst>
              <a:ext uri="{FF2B5EF4-FFF2-40B4-BE49-F238E27FC236}">
                <a16:creationId xmlns:a16="http://schemas.microsoft.com/office/drawing/2014/main" id="{684A95CF-40DF-4C5D-9B1C-66915A902E5E}"/>
              </a:ext>
            </a:extLst>
          </p:cNvPr>
          <p:cNvSpPr>
            <a:spLocks noGrp="1"/>
          </p:cNvSpPr>
          <p:nvPr>
            <p:ph idx="1"/>
          </p:nvPr>
        </p:nvSpPr>
        <p:spPr/>
        <p:txBody>
          <a:bodyPr>
            <a:normAutofit/>
          </a:bodyPr>
          <a:lstStyle/>
          <a:p>
            <a:pPr marL="0" indent="0">
              <a:buNone/>
            </a:pPr>
            <a:r>
              <a:rPr lang="en-US" b="1" dirty="0"/>
              <a:t>Grants.des.nd.gov </a:t>
            </a:r>
          </a:p>
          <a:p>
            <a:pPr marL="0" indent="0">
              <a:buNone/>
            </a:pPr>
            <a:r>
              <a:rPr lang="en-US" sz="1600" dirty="0">
                <a:hlinkClick r:id="rId2"/>
              </a:rPr>
              <a:t>Public Assistance - grants.des.nd.gov</a:t>
            </a:r>
            <a:endParaRPr lang="en-US" sz="1600" b="1" dirty="0"/>
          </a:p>
          <a:p>
            <a:pPr marL="0" indent="0">
              <a:buNone/>
            </a:pPr>
            <a:r>
              <a:rPr lang="en-US" sz="1600" dirty="0">
                <a:latin typeface="Calibri" panose="020F0502020204030204" pitchFamily="34" charset="0"/>
                <a:ea typeface="Calibri" panose="020F0502020204030204" pitchFamily="34" charset="0"/>
                <a:cs typeface="Times New Roman" panose="02020603050405020304" pitchFamily="18" charset="0"/>
              </a:rPr>
              <a:t>Applicant PA Training Video – 3/31/2022</a:t>
            </a:r>
          </a:p>
          <a:p>
            <a:pPr marL="0" indent="0">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Township Handout</a:t>
            </a:r>
          </a:p>
          <a:p>
            <a:pPr marL="0" indent="0">
              <a:buNone/>
            </a:pPr>
            <a:r>
              <a:rPr lang="en-US" sz="1600" dirty="0">
                <a:latin typeface="Calibri" panose="020F0502020204030204" pitchFamily="34" charset="0"/>
                <a:ea typeface="Calibri" panose="020F0502020204030204" pitchFamily="34" charset="0"/>
                <a:cs typeface="Times New Roman" panose="02020603050405020304" pitchFamily="18" charset="0"/>
              </a:rPr>
              <a:t>Recovery Transition Meeting – Applicant Handout</a:t>
            </a:r>
          </a:p>
          <a:p>
            <a:pPr marL="0" indent="0">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Large Project C</a:t>
            </a:r>
            <a:r>
              <a:rPr lang="en-US" sz="1600" dirty="0">
                <a:latin typeface="Calibri" panose="020F0502020204030204" pitchFamily="34" charset="0"/>
                <a:ea typeface="Calibri" panose="020F0502020204030204" pitchFamily="34" charset="0"/>
                <a:cs typeface="Times New Roman" panose="02020603050405020304" pitchFamily="18" charset="0"/>
              </a:rPr>
              <a:t>loseout – Applicant Handout</a:t>
            </a:r>
          </a:p>
          <a:p>
            <a:pPr marL="0" indent="0">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Documentation and Disaster Preparation Training Video – 4/3/2023</a:t>
            </a:r>
          </a:p>
          <a:p>
            <a:pPr marL="0" indent="0">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ND Site Tracker Guidance</a:t>
            </a:r>
          </a:p>
          <a:p>
            <a:pPr marL="0" indent="0">
              <a:buNone/>
            </a:pPr>
            <a:r>
              <a:rPr lang="en-US" sz="1600" dirty="0">
                <a:latin typeface="Calibri" panose="020F0502020204030204" pitchFamily="34" charset="0"/>
                <a:ea typeface="Calibri" panose="020F0502020204030204" pitchFamily="34" charset="0"/>
                <a:cs typeface="Times New Roman" panose="02020603050405020304" pitchFamily="18" charset="0"/>
              </a:rPr>
              <a:t>ND Site Tracker Template</a:t>
            </a:r>
          </a:p>
          <a:p>
            <a:pPr marL="0" indent="0">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Public Assistance Program and </a:t>
            </a:r>
            <a:r>
              <a:rPr lang="en-US" sz="1600">
                <a:effectLst/>
                <a:latin typeface="Calibri" panose="020F0502020204030204" pitchFamily="34" charset="0"/>
                <a:ea typeface="Calibri" panose="020F0502020204030204" pitchFamily="34" charset="0"/>
                <a:cs typeface="Times New Roman" panose="02020603050405020304" pitchFamily="18" charset="0"/>
              </a:rPr>
              <a:t>Policy Guide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3764372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7031-152B-BF44-BCE2-F1E815B7B8BD}"/>
              </a:ext>
            </a:extLst>
          </p:cNvPr>
          <p:cNvSpPr>
            <a:spLocks noGrp="1"/>
          </p:cNvSpPr>
          <p:nvPr>
            <p:ph type="title"/>
          </p:nvPr>
        </p:nvSpPr>
        <p:spPr/>
        <p:txBody>
          <a:bodyPr/>
          <a:lstStyle/>
          <a:p>
            <a:r>
              <a:rPr lang="en-US" dirty="0"/>
              <a:t>Compliance Requirements After FEMA Obligation</a:t>
            </a:r>
          </a:p>
        </p:txBody>
      </p:sp>
      <p:sp>
        <p:nvSpPr>
          <p:cNvPr id="3" name="Content Placeholder 2">
            <a:extLst>
              <a:ext uri="{FF2B5EF4-FFF2-40B4-BE49-F238E27FC236}">
                <a16:creationId xmlns:a16="http://schemas.microsoft.com/office/drawing/2014/main" id="{D646B89B-E8FF-35E4-665B-35BBCC89E12E}"/>
              </a:ext>
            </a:extLst>
          </p:cNvPr>
          <p:cNvSpPr>
            <a:spLocks noGrp="1"/>
          </p:cNvSpPr>
          <p:nvPr>
            <p:ph idx="1"/>
          </p:nvPr>
        </p:nvSpPr>
        <p:spPr/>
        <p:txBody>
          <a:bodyPr/>
          <a:lstStyle/>
          <a:p>
            <a:pPr marL="0" indent="0">
              <a:buNone/>
            </a:pPr>
            <a:r>
              <a:rPr lang="en-US" sz="1800" dirty="0"/>
              <a:t>Four Main FEMA Requirements</a:t>
            </a:r>
          </a:p>
          <a:p>
            <a:pPr marL="342900" indent="-342900">
              <a:buClrTx/>
              <a:buFont typeface="+mj-lt"/>
              <a:buAutoNum type="arabicPeriod"/>
            </a:pPr>
            <a:r>
              <a:rPr lang="en-US" sz="1800" dirty="0"/>
              <a:t>Scope of work (SOW) is completed as written in project</a:t>
            </a:r>
          </a:p>
          <a:p>
            <a:pPr marL="342900" indent="-342900">
              <a:buClrTx/>
              <a:buFont typeface="+mj-lt"/>
              <a:buAutoNum type="arabicPeriod"/>
            </a:pPr>
            <a:r>
              <a:rPr lang="en-US" sz="1800" dirty="0"/>
              <a:t>Environmental, Historic a Preservation (EHP) requirements are followed</a:t>
            </a:r>
          </a:p>
          <a:p>
            <a:pPr marL="342900" indent="-342900">
              <a:buClrTx/>
              <a:buFont typeface="+mj-lt"/>
              <a:buAutoNum type="arabicPeriod"/>
            </a:pPr>
            <a:r>
              <a:rPr lang="en-US" sz="1800" dirty="0"/>
              <a:t>FEMA and State funding is trackable</a:t>
            </a:r>
          </a:p>
          <a:p>
            <a:pPr marL="342900" indent="-342900">
              <a:buClrTx/>
              <a:buFont typeface="+mj-lt"/>
              <a:buAutoNum type="arabicPeriod"/>
            </a:pPr>
            <a:r>
              <a:rPr lang="en-US" sz="1800" dirty="0"/>
              <a:t>Procurement</a:t>
            </a:r>
          </a:p>
          <a:p>
            <a:pPr lvl="2">
              <a:buFont typeface="Arial" panose="020B0604020202020204" pitchFamily="34" charset="0"/>
              <a:buChar char="•"/>
            </a:pPr>
            <a:endParaRPr lang="en-US" sz="1800" dirty="0"/>
          </a:p>
          <a:p>
            <a:pPr marL="0" indent="0">
              <a:buNone/>
            </a:pPr>
            <a:endParaRPr lang="en-US" dirty="0"/>
          </a:p>
        </p:txBody>
      </p:sp>
    </p:spTree>
    <p:extLst>
      <p:ext uri="{BB962C8B-B14F-4D97-AF65-F5344CB8AC3E}">
        <p14:creationId xmlns:p14="http://schemas.microsoft.com/office/powerpoint/2010/main" val="2043028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7031-152B-BF44-BCE2-F1E815B7B8BD}"/>
              </a:ext>
            </a:extLst>
          </p:cNvPr>
          <p:cNvSpPr>
            <a:spLocks noGrp="1"/>
          </p:cNvSpPr>
          <p:nvPr>
            <p:ph type="title"/>
          </p:nvPr>
        </p:nvSpPr>
        <p:spPr/>
        <p:txBody>
          <a:bodyPr/>
          <a:lstStyle/>
          <a:p>
            <a:r>
              <a:rPr lang="en-US" dirty="0"/>
              <a:t>Compliance Requirements After FEMA Obligation</a:t>
            </a:r>
          </a:p>
        </p:txBody>
      </p:sp>
      <p:sp>
        <p:nvSpPr>
          <p:cNvPr id="3" name="Content Placeholder 2">
            <a:extLst>
              <a:ext uri="{FF2B5EF4-FFF2-40B4-BE49-F238E27FC236}">
                <a16:creationId xmlns:a16="http://schemas.microsoft.com/office/drawing/2014/main" id="{D646B89B-E8FF-35E4-665B-35BBCC89E12E}"/>
              </a:ext>
            </a:extLst>
          </p:cNvPr>
          <p:cNvSpPr>
            <a:spLocks noGrp="1"/>
          </p:cNvSpPr>
          <p:nvPr>
            <p:ph idx="1"/>
          </p:nvPr>
        </p:nvSpPr>
        <p:spPr/>
        <p:txBody>
          <a:bodyPr/>
          <a:lstStyle/>
          <a:p>
            <a:pPr>
              <a:buFont typeface="Arial" panose="020B0604020202020204" pitchFamily="34" charset="0"/>
              <a:buChar char="•"/>
            </a:pPr>
            <a:r>
              <a:rPr lang="en-US" sz="1800" b="1" dirty="0"/>
              <a:t>Scope of work (SOW) must be met</a:t>
            </a:r>
          </a:p>
          <a:p>
            <a:pPr lvl="1">
              <a:buFont typeface="Arial" panose="020B0604020202020204" pitchFamily="34" charset="0"/>
              <a:buChar char="•"/>
            </a:pPr>
            <a:r>
              <a:rPr lang="en-US" dirty="0"/>
              <a:t>If your site was awarded 20 CY of gravel you must maintain invoices or force account records identifying the placement of 20 CY at that site</a:t>
            </a:r>
          </a:p>
          <a:p>
            <a:pPr lvl="1">
              <a:buFont typeface="Arial" panose="020B0604020202020204" pitchFamily="34" charset="0"/>
              <a:buChar char="•"/>
            </a:pPr>
            <a:endParaRPr lang="en-US" dirty="0"/>
          </a:p>
          <a:p>
            <a:pPr>
              <a:buFont typeface="Arial" panose="020B0604020202020204" pitchFamily="34" charset="0"/>
              <a:buChar char="•"/>
            </a:pPr>
            <a:r>
              <a:rPr lang="en-US" sz="1800" b="1" dirty="0"/>
              <a:t>Record of Environmental Consideration (REC)</a:t>
            </a:r>
          </a:p>
          <a:p>
            <a:pPr lvl="1">
              <a:buFont typeface="Arial" panose="020B0604020202020204" pitchFamily="34" charset="0"/>
              <a:buChar char="•"/>
            </a:pPr>
            <a:r>
              <a:rPr lang="en-US" dirty="0"/>
              <a:t>All EHP requirements are identified under the REC</a:t>
            </a:r>
          </a:p>
          <a:p>
            <a:pPr lvl="2">
              <a:buFont typeface="Arial" panose="020B0604020202020204" pitchFamily="34" charset="0"/>
              <a:buChar char="•"/>
            </a:pPr>
            <a:r>
              <a:rPr lang="en-US" sz="1800" dirty="0"/>
              <a:t>Material Borrow Compliance (SHPO)</a:t>
            </a:r>
          </a:p>
          <a:p>
            <a:pPr lvl="2">
              <a:buFont typeface="Arial" panose="020B0604020202020204" pitchFamily="34" charset="0"/>
              <a:buChar char="•"/>
            </a:pPr>
            <a:r>
              <a:rPr lang="en-US" sz="1800" dirty="0"/>
              <a:t>US Army Corps of Engineers</a:t>
            </a:r>
          </a:p>
          <a:p>
            <a:pPr lvl="2">
              <a:buFont typeface="Arial" panose="020B0604020202020204" pitchFamily="34" charset="0"/>
              <a:buChar char="•"/>
            </a:pPr>
            <a:r>
              <a:rPr lang="en-US" sz="1800" dirty="0"/>
              <a:t>Flood Plain Permitting</a:t>
            </a:r>
          </a:p>
          <a:p>
            <a:pPr lvl="2">
              <a:buFont typeface="Arial" panose="020B0604020202020204" pitchFamily="34" charset="0"/>
              <a:buChar char="•"/>
            </a:pPr>
            <a:r>
              <a:rPr lang="en-US" sz="1800" dirty="0"/>
              <a:t>Disposal locations – Debris, culverts, bridges, etc. </a:t>
            </a:r>
          </a:p>
          <a:p>
            <a:pPr lvl="2">
              <a:buFont typeface="Arial" panose="020B0604020202020204" pitchFamily="34" charset="0"/>
              <a:buChar char="•"/>
            </a:pPr>
            <a:r>
              <a:rPr lang="en-US" sz="1800" dirty="0"/>
              <a:t>Pollutant discharge permit</a:t>
            </a:r>
          </a:p>
          <a:p>
            <a:pPr lvl="2">
              <a:buFont typeface="Arial" panose="020B0604020202020204" pitchFamily="34" charset="0"/>
              <a:buChar char="•"/>
            </a:pPr>
            <a:endParaRPr lang="en-US" sz="1800" dirty="0"/>
          </a:p>
          <a:p>
            <a:pPr marL="0" indent="0">
              <a:buNone/>
            </a:pPr>
            <a:endParaRPr lang="en-US" dirty="0"/>
          </a:p>
        </p:txBody>
      </p:sp>
    </p:spTree>
    <p:extLst>
      <p:ext uri="{BB962C8B-B14F-4D97-AF65-F5344CB8AC3E}">
        <p14:creationId xmlns:p14="http://schemas.microsoft.com/office/powerpoint/2010/main" val="2554253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7031-152B-BF44-BCE2-F1E815B7B8BD}"/>
              </a:ext>
            </a:extLst>
          </p:cNvPr>
          <p:cNvSpPr>
            <a:spLocks noGrp="1"/>
          </p:cNvSpPr>
          <p:nvPr>
            <p:ph type="title"/>
          </p:nvPr>
        </p:nvSpPr>
        <p:spPr/>
        <p:txBody>
          <a:bodyPr/>
          <a:lstStyle/>
          <a:p>
            <a:r>
              <a:rPr lang="en-US" dirty="0"/>
              <a:t>Compliance Requirements After FEMA Obligation</a:t>
            </a:r>
          </a:p>
        </p:txBody>
      </p:sp>
      <p:sp>
        <p:nvSpPr>
          <p:cNvPr id="3" name="Content Placeholder 2">
            <a:extLst>
              <a:ext uri="{FF2B5EF4-FFF2-40B4-BE49-F238E27FC236}">
                <a16:creationId xmlns:a16="http://schemas.microsoft.com/office/drawing/2014/main" id="{D646B89B-E8FF-35E4-665B-35BBCC89E12E}"/>
              </a:ext>
            </a:extLst>
          </p:cNvPr>
          <p:cNvSpPr>
            <a:spLocks noGrp="1"/>
          </p:cNvSpPr>
          <p:nvPr>
            <p:ph idx="1"/>
          </p:nvPr>
        </p:nvSpPr>
        <p:spPr/>
        <p:txBody>
          <a:bodyPr>
            <a:normAutofit/>
          </a:bodyPr>
          <a:lstStyle/>
          <a:p>
            <a:pPr>
              <a:buFont typeface="Arial" panose="020B0604020202020204" pitchFamily="34" charset="0"/>
              <a:buChar char="•"/>
            </a:pPr>
            <a:r>
              <a:rPr lang="en-US" sz="1800" b="1" dirty="0"/>
              <a:t>Transfer of funding</a:t>
            </a:r>
          </a:p>
          <a:p>
            <a:pPr lvl="1">
              <a:buFont typeface="Arial" panose="020B0604020202020204" pitchFamily="34" charset="0"/>
              <a:buChar char="•"/>
            </a:pPr>
            <a:r>
              <a:rPr lang="en-US" dirty="0"/>
              <a:t>Proof of payments to vendors are required to be maintained</a:t>
            </a:r>
          </a:p>
          <a:p>
            <a:pPr lvl="2">
              <a:buFont typeface="Arial" panose="020B0604020202020204" pitchFamily="34" charset="0"/>
              <a:buChar char="•"/>
            </a:pPr>
            <a:r>
              <a:rPr lang="en-US" sz="1800" dirty="0"/>
              <a:t>Warrants</a:t>
            </a:r>
          </a:p>
          <a:p>
            <a:pPr lvl="2">
              <a:buFont typeface="Arial" panose="020B0604020202020204" pitchFamily="34" charset="0"/>
              <a:buChar char="•"/>
            </a:pPr>
            <a:r>
              <a:rPr lang="en-US" sz="1800" dirty="0"/>
              <a:t>Cancelled checks</a:t>
            </a:r>
          </a:p>
          <a:p>
            <a:pPr lvl="2">
              <a:buFont typeface="Arial" panose="020B0604020202020204" pitchFamily="34" charset="0"/>
              <a:buChar char="•"/>
            </a:pPr>
            <a:endParaRPr lang="en-US" sz="1800" dirty="0"/>
          </a:p>
          <a:p>
            <a:pPr lvl="2">
              <a:buFont typeface="Arial" panose="020B0604020202020204" pitchFamily="34" charset="0"/>
              <a:buChar char="•"/>
            </a:pPr>
            <a:endParaRPr lang="en-US" sz="1800" dirty="0"/>
          </a:p>
          <a:p>
            <a:pPr lvl="2">
              <a:buFont typeface="Arial" panose="020B0604020202020204" pitchFamily="34" charset="0"/>
              <a:buChar char="•"/>
            </a:pPr>
            <a:endParaRPr lang="en-US" sz="1800" dirty="0"/>
          </a:p>
          <a:p>
            <a:pPr>
              <a:buFont typeface="Arial" panose="020B0604020202020204" pitchFamily="34" charset="0"/>
              <a:buChar char="•"/>
            </a:pPr>
            <a:r>
              <a:rPr lang="en-US" sz="1800" b="1" dirty="0"/>
              <a:t>Transfer of funding from County to Township</a:t>
            </a:r>
          </a:p>
          <a:p>
            <a:pPr lvl="1">
              <a:buFont typeface="Arial" panose="020B0604020202020204" pitchFamily="34" charset="0"/>
              <a:buChar char="•"/>
            </a:pPr>
            <a:r>
              <a:rPr lang="en-US" dirty="0"/>
              <a:t>Township is required to maintain proof of payments to vendors</a:t>
            </a:r>
          </a:p>
          <a:p>
            <a:pPr lvl="1">
              <a:buFont typeface="Arial" panose="020B0604020202020204" pitchFamily="34" charset="0"/>
              <a:buChar char="•"/>
            </a:pPr>
            <a:r>
              <a:rPr lang="en-US" dirty="0"/>
              <a:t>County is required to maintain proof of payment to townships</a:t>
            </a:r>
          </a:p>
          <a:p>
            <a:pPr lvl="1">
              <a:buFont typeface="Arial" panose="020B0604020202020204" pitchFamily="34" charset="0"/>
              <a:buChar char="•"/>
            </a:pPr>
            <a:r>
              <a:rPr lang="en-US" dirty="0"/>
              <a:t>Counties should not release FEMA funding to townships unless they have met REC, procurement and SOW requirements </a:t>
            </a:r>
          </a:p>
        </p:txBody>
      </p:sp>
    </p:spTree>
    <p:extLst>
      <p:ext uri="{BB962C8B-B14F-4D97-AF65-F5344CB8AC3E}">
        <p14:creationId xmlns:p14="http://schemas.microsoft.com/office/powerpoint/2010/main" val="3043176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37D0-1519-4922-A36E-7BC0AB40B85F}"/>
              </a:ext>
            </a:extLst>
          </p:cNvPr>
          <p:cNvSpPr>
            <a:spLocks noGrp="1"/>
          </p:cNvSpPr>
          <p:nvPr>
            <p:ph type="title"/>
          </p:nvPr>
        </p:nvSpPr>
        <p:spPr>
          <a:xfrm>
            <a:off x="1097280" y="286603"/>
            <a:ext cx="10058400" cy="1450757"/>
          </a:xfrm>
        </p:spPr>
        <p:txBody>
          <a:bodyPr>
            <a:normAutofit fontScale="90000"/>
          </a:bodyPr>
          <a:lstStyle/>
          <a:p>
            <a:br>
              <a:rPr lang="en-US" dirty="0"/>
            </a:br>
            <a:br>
              <a:rPr lang="en-US" dirty="0"/>
            </a:br>
            <a:br>
              <a:rPr lang="en-US" dirty="0"/>
            </a:br>
            <a:br>
              <a:rPr lang="en-US" dirty="0"/>
            </a:br>
            <a:r>
              <a:rPr lang="en-US" dirty="0"/>
              <a:t>Record Retention – Obligation </a:t>
            </a:r>
          </a:p>
        </p:txBody>
      </p:sp>
      <p:sp>
        <p:nvSpPr>
          <p:cNvPr id="5" name="Content Placeholder 4">
            <a:extLst>
              <a:ext uri="{FF2B5EF4-FFF2-40B4-BE49-F238E27FC236}">
                <a16:creationId xmlns:a16="http://schemas.microsoft.com/office/drawing/2014/main" id="{684A95CF-40DF-4C5D-9B1C-66915A902E5E}"/>
              </a:ext>
            </a:extLst>
          </p:cNvPr>
          <p:cNvSpPr>
            <a:spLocks noGrp="1"/>
          </p:cNvSpPr>
          <p:nvPr>
            <p:ph idx="1"/>
          </p:nvPr>
        </p:nvSpPr>
        <p:spPr/>
        <p:txBody>
          <a:bodyPr>
            <a:normAutofit fontScale="85000" lnSpcReduction="20000"/>
          </a:bodyPr>
          <a:lstStyle/>
          <a:p>
            <a:pPr marL="0" indent="0">
              <a:buNone/>
            </a:pPr>
            <a:r>
              <a:rPr lang="en-US" b="1" dirty="0"/>
              <a:t>You will receive an email from grants.des.nd.gov once your project is obligated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Project Version – When completed PW goes to the applicant.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Attached to the Version for the Project Worksheet (PW) referenced above is a copy of the obligated Project Worksheet (PW) and P.2 Grant report, under the documents in the lower right hand corner, which denotes FEMA's determination of approved funding for work performed as a result of the above referenced disaster. Please logon to [[ObjectLink]] to review the P.2 and eligible amount of the PW.  Please keep copies of the P.2 and PW for your records.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Should you disagree with FEMA's determination, you may elect to file an appeal in accordance with 44 CFR §206.206. The appeal must be filed to the North Dakota Dept. of Emergency Services (Recipient) within 60 calendar days of receipt of this correspondence. The appeal must include the amount in question, documented justification that supports your position, and the provisions in Federal law, regulation, and/or policy with which the initial action was inconsistent.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Reimbursement for large projects must be requested by the Subrecipient at www.[[SiteName]] by submitting a Request for Reimbursement (RFR). Small project reimbursement will be processed by the Recipient upon obligation, subject to funding authority. Throughout the grant management process, subrecipients can utilize www.[[SiteName]] to review PW status, submit PW related requests and review payments in progress. For further details on the payment process, please visit www.[[SiteName]] or review the subrecipient agreement.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999927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37D0-1519-4922-A36E-7BC0AB40B85F}"/>
              </a:ext>
            </a:extLst>
          </p:cNvPr>
          <p:cNvSpPr>
            <a:spLocks noGrp="1"/>
          </p:cNvSpPr>
          <p:nvPr>
            <p:ph type="title" idx="4294967295"/>
          </p:nvPr>
        </p:nvSpPr>
        <p:spPr>
          <a:xfrm>
            <a:off x="2133600" y="287338"/>
            <a:ext cx="10058400" cy="1449387"/>
          </a:xfrm>
        </p:spPr>
        <p:txBody>
          <a:bodyPr>
            <a:normAutofit fontScale="90000"/>
          </a:bodyPr>
          <a:lstStyle/>
          <a:p>
            <a:br>
              <a:rPr lang="en-US" dirty="0"/>
            </a:br>
            <a:br>
              <a:rPr lang="en-US" dirty="0"/>
            </a:br>
            <a:br>
              <a:rPr lang="en-US" dirty="0"/>
            </a:br>
            <a:br>
              <a:rPr lang="en-US" dirty="0"/>
            </a:br>
            <a:endParaRPr lang="en-US" dirty="0"/>
          </a:p>
        </p:txBody>
      </p:sp>
      <p:pic>
        <p:nvPicPr>
          <p:cNvPr id="4" name="Content Placeholder 3">
            <a:extLst>
              <a:ext uri="{FF2B5EF4-FFF2-40B4-BE49-F238E27FC236}">
                <a16:creationId xmlns:a16="http://schemas.microsoft.com/office/drawing/2014/main" id="{533690C5-F836-8E50-906E-B0EC0E0B386D}"/>
              </a:ext>
            </a:extLst>
          </p:cNvPr>
          <p:cNvPicPr>
            <a:picLocks noGrp="1" noChangeAspect="1"/>
          </p:cNvPicPr>
          <p:nvPr>
            <p:ph idx="4294967295"/>
          </p:nvPr>
        </p:nvPicPr>
        <p:blipFill rotWithShape="1">
          <a:blip r:embed="rId2"/>
          <a:srcRect t="9044"/>
          <a:stretch/>
        </p:blipFill>
        <p:spPr>
          <a:xfrm>
            <a:off x="1113029" y="368968"/>
            <a:ext cx="9965942" cy="5774657"/>
          </a:xfrm>
        </p:spPr>
      </p:pic>
      <p:sp>
        <p:nvSpPr>
          <p:cNvPr id="7" name="Arrow: Left 6">
            <a:extLst>
              <a:ext uri="{FF2B5EF4-FFF2-40B4-BE49-F238E27FC236}">
                <a16:creationId xmlns:a16="http://schemas.microsoft.com/office/drawing/2014/main" id="{7F7C1EC4-37E6-8A5D-4E2E-BD21C0DFF562}"/>
              </a:ext>
            </a:extLst>
          </p:cNvPr>
          <p:cNvSpPr/>
          <p:nvPr/>
        </p:nvSpPr>
        <p:spPr>
          <a:xfrm>
            <a:off x="8229600" y="5887453"/>
            <a:ext cx="465221" cy="14020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5775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1D533571-25A7-2E76-5E23-CFF467530DAF}"/>
              </a:ext>
            </a:extLst>
          </p:cNvPr>
          <p:cNvGraphicFramePr>
            <a:graphicFrameLocks noChangeAspect="1"/>
          </p:cNvGraphicFramePr>
          <p:nvPr>
            <p:extLst>
              <p:ext uri="{D42A27DB-BD31-4B8C-83A1-F6EECF244321}">
                <p14:modId xmlns:p14="http://schemas.microsoft.com/office/powerpoint/2010/main" val="635077327"/>
              </p:ext>
            </p:extLst>
          </p:nvPr>
        </p:nvGraphicFramePr>
        <p:xfrm>
          <a:off x="2519363" y="690563"/>
          <a:ext cx="7153275" cy="5476875"/>
        </p:xfrm>
        <a:graphic>
          <a:graphicData uri="http://schemas.openxmlformats.org/presentationml/2006/ole">
            <mc:AlternateContent xmlns:mc="http://schemas.openxmlformats.org/markup-compatibility/2006">
              <mc:Choice xmlns:v="urn:schemas-microsoft-com:vml" Requires="v">
                <p:oleObj name="Worksheet" r:id="rId2" imgW="7153141" imgH="5476785" progId="Excel.Sheet.12">
                  <p:embed/>
                </p:oleObj>
              </mc:Choice>
              <mc:Fallback>
                <p:oleObj name="Worksheet" r:id="rId2" imgW="7153141" imgH="5476785" progId="Excel.Sheet.12">
                  <p:embed/>
                  <p:pic>
                    <p:nvPicPr>
                      <p:cNvPr id="4" name="Object 3">
                        <a:extLst>
                          <a:ext uri="{FF2B5EF4-FFF2-40B4-BE49-F238E27FC236}">
                            <a16:creationId xmlns:a16="http://schemas.microsoft.com/office/drawing/2014/main" id="{1D533571-25A7-2E76-5E23-CFF467530DAF}"/>
                          </a:ext>
                        </a:extLst>
                      </p:cNvPr>
                      <p:cNvPicPr/>
                      <p:nvPr/>
                    </p:nvPicPr>
                    <p:blipFill>
                      <a:blip r:embed="rId3"/>
                      <a:stretch>
                        <a:fillRect/>
                      </a:stretch>
                    </p:blipFill>
                    <p:spPr>
                      <a:xfrm>
                        <a:off x="2519363" y="690563"/>
                        <a:ext cx="7153275" cy="5476875"/>
                      </a:xfrm>
                      <a:prstGeom prst="rect">
                        <a:avLst/>
                      </a:prstGeom>
                    </p:spPr>
                  </p:pic>
                </p:oleObj>
              </mc:Fallback>
            </mc:AlternateContent>
          </a:graphicData>
        </a:graphic>
      </p:graphicFrame>
    </p:spTree>
    <p:extLst>
      <p:ext uri="{BB962C8B-B14F-4D97-AF65-F5344CB8AC3E}">
        <p14:creationId xmlns:p14="http://schemas.microsoft.com/office/powerpoint/2010/main" val="167167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7B71E23-B675-08EF-4E8C-4046E6E29E30}"/>
              </a:ext>
            </a:extLst>
          </p:cNvPr>
          <p:cNvGraphicFramePr>
            <a:graphicFrameLocks noChangeAspect="1"/>
          </p:cNvGraphicFramePr>
          <p:nvPr>
            <p:extLst>
              <p:ext uri="{D42A27DB-BD31-4B8C-83A1-F6EECF244321}">
                <p14:modId xmlns:p14="http://schemas.microsoft.com/office/powerpoint/2010/main" val="4197829153"/>
              </p:ext>
            </p:extLst>
          </p:nvPr>
        </p:nvGraphicFramePr>
        <p:xfrm>
          <a:off x="2317750" y="719138"/>
          <a:ext cx="7554913" cy="5418137"/>
        </p:xfrm>
        <a:graphic>
          <a:graphicData uri="http://schemas.openxmlformats.org/presentationml/2006/ole">
            <mc:AlternateContent xmlns:mc="http://schemas.openxmlformats.org/markup-compatibility/2006">
              <mc:Choice xmlns:v="urn:schemas-microsoft-com:vml" Requires="v">
                <p:oleObj name="Worksheet" r:id="rId2" imgW="12392115" imgH="8886786" progId="Excel.Sheet.12">
                  <p:embed/>
                </p:oleObj>
              </mc:Choice>
              <mc:Fallback>
                <p:oleObj name="Worksheet" r:id="rId2" imgW="12392115" imgH="8886786" progId="Excel.Sheet.12">
                  <p:embed/>
                  <p:pic>
                    <p:nvPicPr>
                      <p:cNvPr id="2" name="Object 1">
                        <a:extLst>
                          <a:ext uri="{FF2B5EF4-FFF2-40B4-BE49-F238E27FC236}">
                            <a16:creationId xmlns:a16="http://schemas.microsoft.com/office/drawing/2014/main" id="{27B71E23-B675-08EF-4E8C-4046E6E29E30}"/>
                          </a:ext>
                        </a:extLst>
                      </p:cNvPr>
                      <p:cNvPicPr/>
                      <p:nvPr/>
                    </p:nvPicPr>
                    <p:blipFill>
                      <a:blip r:embed="rId3"/>
                      <a:stretch>
                        <a:fillRect/>
                      </a:stretch>
                    </p:blipFill>
                    <p:spPr>
                      <a:xfrm>
                        <a:off x="2317750" y="719138"/>
                        <a:ext cx="7554913" cy="5418137"/>
                      </a:xfrm>
                      <a:prstGeom prst="rect">
                        <a:avLst/>
                      </a:prstGeom>
                    </p:spPr>
                  </p:pic>
                </p:oleObj>
              </mc:Fallback>
            </mc:AlternateContent>
          </a:graphicData>
        </a:graphic>
      </p:graphicFrame>
    </p:spTree>
    <p:extLst>
      <p:ext uri="{BB962C8B-B14F-4D97-AF65-F5344CB8AC3E}">
        <p14:creationId xmlns:p14="http://schemas.microsoft.com/office/powerpoint/2010/main" val="2294713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029B0A9-C8CA-BECC-04BA-39C1023B5688}"/>
              </a:ext>
            </a:extLst>
          </p:cNvPr>
          <p:cNvGraphicFramePr>
            <a:graphicFrameLocks noChangeAspect="1"/>
          </p:cNvGraphicFramePr>
          <p:nvPr>
            <p:extLst>
              <p:ext uri="{D42A27DB-BD31-4B8C-83A1-F6EECF244321}">
                <p14:modId xmlns:p14="http://schemas.microsoft.com/office/powerpoint/2010/main" val="1190320992"/>
              </p:ext>
            </p:extLst>
          </p:nvPr>
        </p:nvGraphicFramePr>
        <p:xfrm>
          <a:off x="2409825" y="719138"/>
          <a:ext cx="7372350" cy="5418137"/>
        </p:xfrm>
        <a:graphic>
          <a:graphicData uri="http://schemas.openxmlformats.org/presentationml/2006/ole">
            <mc:AlternateContent xmlns:mc="http://schemas.openxmlformats.org/markup-compatibility/2006">
              <mc:Choice xmlns:v="urn:schemas-microsoft-com:vml" Requires="v">
                <p:oleObj name="Worksheet" r:id="rId2" imgW="12144342" imgH="8925015" progId="Excel.Sheet.12">
                  <p:embed/>
                </p:oleObj>
              </mc:Choice>
              <mc:Fallback>
                <p:oleObj name="Worksheet" r:id="rId2" imgW="12144342" imgH="8925015" progId="Excel.Sheet.12">
                  <p:embed/>
                  <p:pic>
                    <p:nvPicPr>
                      <p:cNvPr id="2" name="Object 1">
                        <a:extLst>
                          <a:ext uri="{FF2B5EF4-FFF2-40B4-BE49-F238E27FC236}">
                            <a16:creationId xmlns:a16="http://schemas.microsoft.com/office/drawing/2014/main" id="{C029B0A9-C8CA-BECC-04BA-39C1023B5688}"/>
                          </a:ext>
                        </a:extLst>
                      </p:cNvPr>
                      <p:cNvPicPr/>
                      <p:nvPr/>
                    </p:nvPicPr>
                    <p:blipFill>
                      <a:blip r:embed="rId3"/>
                      <a:stretch>
                        <a:fillRect/>
                      </a:stretch>
                    </p:blipFill>
                    <p:spPr>
                      <a:xfrm>
                        <a:off x="2409825" y="719138"/>
                        <a:ext cx="7372350" cy="5418137"/>
                      </a:xfrm>
                      <a:prstGeom prst="rect">
                        <a:avLst/>
                      </a:prstGeom>
                    </p:spPr>
                  </p:pic>
                </p:oleObj>
              </mc:Fallback>
            </mc:AlternateContent>
          </a:graphicData>
        </a:graphic>
      </p:graphicFrame>
    </p:spTree>
    <p:extLst>
      <p:ext uri="{BB962C8B-B14F-4D97-AF65-F5344CB8AC3E}">
        <p14:creationId xmlns:p14="http://schemas.microsoft.com/office/powerpoint/2010/main" val="182625501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804</TotalTime>
  <Words>1408</Words>
  <Application>Microsoft Office PowerPoint</Application>
  <PresentationFormat>Widescreen</PresentationFormat>
  <Paragraphs>143</Paragraphs>
  <Slides>18</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Retrospect</vt:lpstr>
      <vt:lpstr>Worksheet</vt:lpstr>
      <vt:lpstr>NDDES-FEMA Compliance and Record Keeping</vt:lpstr>
      <vt:lpstr>Compliance Requirements After FEMA Obligation</vt:lpstr>
      <vt:lpstr>Compliance Requirements After FEMA Obligation</vt:lpstr>
      <vt:lpstr>Compliance Requirements After FEMA Obligation</vt:lpstr>
      <vt:lpstr>    Record Retention – Obligation </vt:lpstr>
      <vt:lpstr>    </vt:lpstr>
      <vt:lpstr>PowerPoint Presentation</vt:lpstr>
      <vt:lpstr>PowerPoint Presentation</vt:lpstr>
      <vt:lpstr>PowerPoint Presentation</vt:lpstr>
      <vt:lpstr>PowerPoint Presentation</vt:lpstr>
      <vt:lpstr>    Record Retention - Grant Funding – Small Projects ($199,999.99 and Below)</vt:lpstr>
      <vt:lpstr>    Record Retention – Payment </vt:lpstr>
      <vt:lpstr>    </vt:lpstr>
      <vt:lpstr>    Record Retention - Grant Funding – Large Projects – Single Site - Work to be completed ($200,000.00 and Above)</vt:lpstr>
      <vt:lpstr>Procurement </vt:lpstr>
      <vt:lpstr>Procurement  - State Standards</vt:lpstr>
      <vt:lpstr>Procurement  Purchasing - State Standards</vt:lpstr>
      <vt:lpstr>    Training Guides, Videos and Slides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NDDES-FEMA Compliance and Record Keeping</dc:title>
  <dc:creator>Kahl, Brent M.</dc:creator>
  <cp:lastModifiedBy>Kahl, Brent M.</cp:lastModifiedBy>
  <cp:revision>1</cp:revision>
  <dcterms:created xsi:type="dcterms:W3CDTF">2023-07-06T19:36:01Z</dcterms:created>
  <dcterms:modified xsi:type="dcterms:W3CDTF">2023-07-12T18:18:05Z</dcterms:modified>
</cp:coreProperties>
</file>