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046" r:id="rId2"/>
    <p:sldId id="2112" r:id="rId3"/>
    <p:sldId id="2135" r:id="rId4"/>
    <p:sldId id="2134" r:id="rId5"/>
    <p:sldId id="2142" r:id="rId6"/>
    <p:sldId id="2116" r:id="rId7"/>
    <p:sldId id="2124" r:id="rId8"/>
    <p:sldId id="2129" r:id="rId9"/>
    <p:sldId id="2128" r:id="rId10"/>
    <p:sldId id="2137" r:id="rId11"/>
    <p:sldId id="2138" r:id="rId12"/>
    <p:sldId id="2139" r:id="rId13"/>
    <p:sldId id="2140" r:id="rId14"/>
    <p:sldId id="2141" r:id="rId15"/>
    <p:sldId id="2126" r:id="rId16"/>
    <p:sldId id="2127" r:id="rId17"/>
    <p:sldId id="2123" r:id="rId18"/>
    <p:sldId id="2125" r:id="rId19"/>
    <p:sldId id="2144" r:id="rId20"/>
    <p:sldId id="2132" r:id="rId21"/>
    <p:sldId id="2130" r:id="rId22"/>
    <p:sldId id="2143" r:id="rId23"/>
  </p:sldIdLst>
  <p:sldSz cx="24377650" cy="13716000"/>
  <p:notesSz cx="9144000" cy="6858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8640" userDrawn="1">
          <p15:clr>
            <a:srgbClr val="A4A3A4"/>
          </p15:clr>
        </p15:guide>
        <p15:guide id="10" orient="horz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4972"/>
    <a:srgbClr val="3B1F4D"/>
    <a:srgbClr val="00B8DB"/>
    <a:srgbClr val="EC72A5"/>
    <a:srgbClr val="2D1E42"/>
    <a:srgbClr val="583F52"/>
    <a:srgbClr val="4AEDDE"/>
    <a:srgbClr val="FA5C79"/>
    <a:srgbClr val="F6D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B99B7-F3A7-4E42-A16D-4146A323F3A9}" v="52" dt="2023-05-22T21:01:05.58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1555" autoAdjust="0"/>
  </p:normalViewPr>
  <p:slideViewPr>
    <p:cSldViewPr snapToGrid="0" snapToObjects="1">
      <p:cViewPr varScale="1">
        <p:scale>
          <a:sx n="75" d="100"/>
          <a:sy n="75" d="100"/>
        </p:scale>
        <p:origin x="450" y="54"/>
      </p:cViewPr>
      <p:guideLst>
        <p:guide orient="horz" pos="8136"/>
        <p:guide pos="14278"/>
        <p:guide pos="1078"/>
        <p:guide pos="7678"/>
        <p:guide orient="horz" pos="504"/>
        <p:guide orient="horz" pos="8640"/>
        <p:guide orient="horz"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ken, Alexander G." userId="a1aced11-9b6f-4ead-8d0b-35feed0b72de" providerId="ADAL" clId="{BF1B99B7-F3A7-4E42-A16D-4146A323F3A9}"/>
    <pc:docChg chg="custSel modSld">
      <pc:chgData name="Bakken, Alexander G." userId="a1aced11-9b6f-4ead-8d0b-35feed0b72de" providerId="ADAL" clId="{BF1B99B7-F3A7-4E42-A16D-4146A323F3A9}" dt="2023-05-22T21:01:05.582" v="1559" actId="20577"/>
      <pc:docMkLst>
        <pc:docMk/>
      </pc:docMkLst>
      <pc:sldChg chg="modSp mod modAnim">
        <pc:chgData name="Bakken, Alexander G." userId="a1aced11-9b6f-4ead-8d0b-35feed0b72de" providerId="ADAL" clId="{BF1B99B7-F3A7-4E42-A16D-4146A323F3A9}" dt="2023-05-22T21:01:05.582" v="1559" actId="20577"/>
        <pc:sldMkLst>
          <pc:docMk/>
          <pc:sldMk cId="2052661385" sldId="2116"/>
        </pc:sldMkLst>
        <pc:spChg chg="mod">
          <ac:chgData name="Bakken, Alexander G." userId="a1aced11-9b6f-4ead-8d0b-35feed0b72de" providerId="ADAL" clId="{BF1B99B7-F3A7-4E42-A16D-4146A323F3A9}" dt="2023-05-22T21:01:05.582" v="1559" actId="20577"/>
          <ac:spMkLst>
            <pc:docMk/>
            <pc:sldMk cId="2052661385" sldId="2116"/>
            <ac:spMk id="8" creationId="{A75A4A67-D940-449B-BBB0-E207024BE8C1}"/>
          </ac:spMkLst>
        </pc:spChg>
      </pc:sldChg>
      <pc:sldChg chg="addSp delSp modSp mod modAnim">
        <pc:chgData name="Bakken, Alexander G." userId="a1aced11-9b6f-4ead-8d0b-35feed0b72de" providerId="ADAL" clId="{BF1B99B7-F3A7-4E42-A16D-4146A323F3A9}" dt="2023-05-19T15:47:18.786" v="1544"/>
        <pc:sldMkLst>
          <pc:docMk/>
          <pc:sldMk cId="1377728531" sldId="2124"/>
        </pc:sldMkLst>
        <pc:spChg chg="add mod">
          <ac:chgData name="Bakken, Alexander G." userId="a1aced11-9b6f-4ead-8d0b-35feed0b72de" providerId="ADAL" clId="{BF1B99B7-F3A7-4E42-A16D-4146A323F3A9}" dt="2023-05-19T15:44:42.315" v="1539" actId="255"/>
          <ac:spMkLst>
            <pc:docMk/>
            <pc:sldMk cId="1377728531" sldId="2124"/>
            <ac:spMk id="4" creationId="{7BD5667D-6E3F-046A-80F4-DCD6B3219132}"/>
          </ac:spMkLst>
        </pc:spChg>
        <pc:graphicFrameChg chg="del mod modGraphic">
          <ac:chgData name="Bakken, Alexander G." userId="a1aced11-9b6f-4ead-8d0b-35feed0b72de" providerId="ADAL" clId="{BF1B99B7-F3A7-4E42-A16D-4146A323F3A9}" dt="2023-05-19T15:44:10.895" v="1537" actId="478"/>
          <ac:graphicFrameMkLst>
            <pc:docMk/>
            <pc:sldMk cId="1377728531" sldId="2124"/>
            <ac:graphicFrameMk id="3" creationId="{84DC2A89-F727-1A1E-0158-DD3FEC16DB3E}"/>
          </ac:graphicFrameMkLst>
        </pc:graphicFrameChg>
      </pc:sldChg>
      <pc:sldChg chg="modSp mod modAnim">
        <pc:chgData name="Bakken, Alexander G." userId="a1aced11-9b6f-4ead-8d0b-35feed0b72de" providerId="ADAL" clId="{BF1B99B7-F3A7-4E42-A16D-4146A323F3A9}" dt="2023-05-22T20:56:18.107" v="1546" actId="20577"/>
        <pc:sldMkLst>
          <pc:docMk/>
          <pc:sldMk cId="643254049" sldId="2142"/>
        </pc:sldMkLst>
        <pc:spChg chg="mod">
          <ac:chgData name="Bakken, Alexander G." userId="a1aced11-9b6f-4ead-8d0b-35feed0b72de" providerId="ADAL" clId="{BF1B99B7-F3A7-4E42-A16D-4146A323F3A9}" dt="2023-05-22T20:56:18.107" v="1546" actId="20577"/>
          <ac:spMkLst>
            <pc:docMk/>
            <pc:sldMk cId="643254049" sldId="2142"/>
            <ac:spMk id="8" creationId="{A75A4A67-D940-449B-BBB0-E207024BE8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190913" y="-8847138"/>
            <a:ext cx="16614776" cy="9348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1" y="3257550"/>
            <a:ext cx="7277100" cy="30646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1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46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90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5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7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4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4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5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5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8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6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901752" y="3940389"/>
            <a:ext cx="6780686" cy="387036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10888" y="3912686"/>
            <a:ext cx="7567384" cy="4780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6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0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EFC2-5DBF-4960-B335-1079495E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9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58" r:id="rId3"/>
    <p:sldLayoutId id="2147483959" r:id="rId4"/>
    <p:sldLayoutId id="2147483960" r:id="rId5"/>
    <p:sldLayoutId id="2147483953" r:id="rId6"/>
    <p:sldLayoutId id="2147483956" r:id="rId7"/>
    <p:sldLayoutId id="2147483967" r:id="rId8"/>
    <p:sldLayoutId id="21474839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d.gov/auditor/form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arepoint.stackexchange.com/questions/118090/sharepoint-2010-excel-web-app-error-an-error-has-occurred-please-try-aga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toryreadingapeblog.com/2017/08/15/dont-use-exclamation-points-in-your-writ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toryreadingapeblog.com/2017/08/15/dont-use-exclamation-points-in-your-wri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rget-dart-aim-success-goal-141477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spacientes.com/noticias/asociaciones/el-cermi-reclama-a-justicia-que-asuma-la-convencion-de-la-on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spacientes.com/noticias/asociaciones/el-cermi-reclama-a-justicia-que-asuma-la-convencion-de-la-on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spacientes.com/noticias/asociaciones/el-cermi-reclama-a-justicia-que-asuma-la-convencion-de-la-on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3" name="Freeform 132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0" name="Freeform 13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11104B3-8007-42D0-B8E8-AC6CA3485DE2}"/>
              </a:ext>
            </a:extLst>
          </p:cNvPr>
          <p:cNvSpPr txBox="1"/>
          <p:nvPr/>
        </p:nvSpPr>
        <p:spPr>
          <a:xfrm>
            <a:off x="1469538" y="8619827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rgbClr val="3A4972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6E111-7BB4-47FA-BA70-92EE7F40D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5"/>
          <a:stretch/>
        </p:blipFill>
        <p:spPr>
          <a:xfrm>
            <a:off x="4503708" y="2157210"/>
            <a:ext cx="15916535" cy="381342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83CC7B0-282E-4052-ADAD-7A14EB097D83}"/>
              </a:ext>
            </a:extLst>
          </p:cNvPr>
          <p:cNvSpPr txBox="1"/>
          <p:nvPr/>
        </p:nvSpPr>
        <p:spPr>
          <a:xfrm>
            <a:off x="1469538" y="6801831"/>
            <a:ext cx="1942064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2500" b="1" spc="600" dirty="0">
                <a:solidFill>
                  <a:srgbClr val="3A4972"/>
                </a:solidFill>
                <a:latin typeface="Nunito" charset="0"/>
                <a:ea typeface="Nunito" charset="0"/>
                <a:cs typeface="Nunito" charset="0"/>
              </a:rPr>
              <a:t>Budgeting – Through the Eyes of the Auditor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0A2C7-A3BF-40D4-AF2D-2935820DDB91}"/>
              </a:ext>
            </a:extLst>
          </p:cNvPr>
          <p:cNvSpPr txBox="1"/>
          <p:nvPr/>
        </p:nvSpPr>
        <p:spPr>
          <a:xfrm>
            <a:off x="17615087" y="10446508"/>
            <a:ext cx="6119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3A4972"/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Alex Bakken, CPA</a:t>
            </a:r>
          </a:p>
        </p:txBody>
      </p:sp>
    </p:spTree>
    <p:extLst>
      <p:ext uri="{BB962C8B-B14F-4D97-AF65-F5344CB8AC3E}">
        <p14:creationId xmlns:p14="http://schemas.microsoft.com/office/powerpoint/2010/main" val="15227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D905AC-BB49-0857-EFE2-01751D4A2311}"/>
              </a:ext>
            </a:extLst>
          </p:cNvPr>
          <p:cNvSpPr txBox="1"/>
          <p:nvPr/>
        </p:nvSpPr>
        <p:spPr>
          <a:xfrm>
            <a:off x="8712200" y="863600"/>
            <a:ext cx="730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https://www.nd.gov/auditor/forms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0CDE7-2EF5-1D3C-4AE2-E6370249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116" y="1846778"/>
            <a:ext cx="10723418" cy="100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28153-3E81-BD6A-DD05-2ED2DBD8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9" y="430306"/>
            <a:ext cx="23133272" cy="102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97D44-2BC6-D8BA-2BA0-352A1C279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77" y="210967"/>
            <a:ext cx="6992470" cy="11415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9C0F5-6BDB-8733-E2D6-0BC3668FB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778" y="210966"/>
            <a:ext cx="6635562" cy="114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60462-AD06-D46F-19F2-4C22E797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1" y="760858"/>
            <a:ext cx="7001131" cy="10501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15F5E-3460-9E73-C1D8-315338D9B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650" y="760858"/>
            <a:ext cx="8239398" cy="10501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57BA6-7670-AA68-520E-945E8AF67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2126" y="760858"/>
            <a:ext cx="7666638" cy="105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C0E24-17CA-8B31-B36B-5A721C78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62" y="315830"/>
            <a:ext cx="23136325" cy="102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D866C3-DB8E-4A18-AFF1-EE46B16570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2B8-9524-4729-A2B9-FAEEC08F840F}"/>
              </a:ext>
            </a:extLst>
          </p:cNvPr>
          <p:cNvSpPr txBox="1"/>
          <p:nvPr/>
        </p:nvSpPr>
        <p:spPr>
          <a:xfrm>
            <a:off x="4735289" y="5138844"/>
            <a:ext cx="14434457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2500" b="1" spc="6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Common Issues</a:t>
            </a:r>
            <a:endParaRPr lang="en-US" sz="4400" b="1" spc="600" dirty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61E-6538-4C47-9757-7AA92173333E}"/>
              </a:ext>
            </a:extLst>
          </p:cNvPr>
          <p:cNvSpPr/>
          <p:nvPr/>
        </p:nvSpPr>
        <p:spPr>
          <a:xfrm>
            <a:off x="0" y="12197443"/>
            <a:ext cx="24377650" cy="151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4356F-C446-4009-81F6-D78533E83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5"/>
          <a:stretch/>
        </p:blipFill>
        <p:spPr>
          <a:xfrm>
            <a:off x="284999" y="12468360"/>
            <a:ext cx="4101449" cy="982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BEC83-B8AE-4B05-B29D-2B451D180500}"/>
              </a:ext>
            </a:extLst>
          </p:cNvPr>
          <p:cNvSpPr txBox="1"/>
          <p:nvPr/>
        </p:nvSpPr>
        <p:spPr>
          <a:xfrm>
            <a:off x="20409645" y="12805156"/>
            <a:ext cx="3536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www.nd.gov/auditor</a:t>
            </a:r>
          </a:p>
        </p:txBody>
      </p:sp>
    </p:spTree>
    <p:extLst>
      <p:ext uri="{BB962C8B-B14F-4D97-AF65-F5344CB8AC3E}">
        <p14:creationId xmlns:p14="http://schemas.microsoft.com/office/powerpoint/2010/main" val="30467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3" y="1271801"/>
            <a:ext cx="1768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300" dirty="0">
                <a:solidFill>
                  <a:srgbClr val="1B243B"/>
                </a:solidFill>
                <a:latin typeface="Nunito" charset="0"/>
                <a:ea typeface="Nunito" charset="0"/>
                <a:cs typeface="Nunito" charset="0"/>
              </a:rPr>
              <a:t>Common Issues</a:t>
            </a:r>
            <a:endParaRPr kumimoji="0" lang="en-US" sz="9600" b="0" i="0" u="none" strike="noStrike" kern="1200" cap="none" spc="30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EA770-EBD7-494F-9447-FADDC09FF3A6}"/>
              </a:ext>
            </a:extLst>
          </p:cNvPr>
          <p:cNvSpPr/>
          <p:nvPr/>
        </p:nvSpPr>
        <p:spPr>
          <a:xfrm>
            <a:off x="1751013" y="4745126"/>
            <a:ext cx="1604713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High Interim Fund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Imbalanced Transfers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b="1" dirty="0">
                <a:solidFill>
                  <a:srgbClr val="1B243B"/>
                </a:solidFill>
                <a:latin typeface="Lato Light"/>
              </a:rPr>
              <a:t>Estimated Year End Cash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Lack of Support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b="1" dirty="0">
                <a:solidFill>
                  <a:srgbClr val="1B243B"/>
                </a:solidFill>
                <a:latin typeface="Lato Light"/>
              </a:rPr>
              <a:t>No Budget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lvl="1" algn="just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210D24-2545-6EF0-F666-2BFE16117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41083" y="4809839"/>
            <a:ext cx="8939600" cy="43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D866C3-DB8E-4A18-AFF1-EE46B16570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2B8-9524-4729-A2B9-FAEEC08F840F}"/>
              </a:ext>
            </a:extLst>
          </p:cNvPr>
          <p:cNvSpPr txBox="1"/>
          <p:nvPr/>
        </p:nvSpPr>
        <p:spPr>
          <a:xfrm>
            <a:off x="4735289" y="5138844"/>
            <a:ext cx="14434457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2500" b="1" spc="6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Budget Tips</a:t>
            </a:r>
            <a:endParaRPr lang="en-US" sz="4400" b="1" spc="600" dirty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61E-6538-4C47-9757-7AA92173333E}"/>
              </a:ext>
            </a:extLst>
          </p:cNvPr>
          <p:cNvSpPr/>
          <p:nvPr/>
        </p:nvSpPr>
        <p:spPr>
          <a:xfrm>
            <a:off x="0" y="12197443"/>
            <a:ext cx="24377650" cy="151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4356F-C446-4009-81F6-D78533E83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5"/>
          <a:stretch/>
        </p:blipFill>
        <p:spPr>
          <a:xfrm>
            <a:off x="284999" y="12468360"/>
            <a:ext cx="4101449" cy="982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BEC83-B8AE-4B05-B29D-2B451D180500}"/>
              </a:ext>
            </a:extLst>
          </p:cNvPr>
          <p:cNvSpPr txBox="1"/>
          <p:nvPr/>
        </p:nvSpPr>
        <p:spPr>
          <a:xfrm>
            <a:off x="20409645" y="12805156"/>
            <a:ext cx="3536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www.nd.gov/auditor</a:t>
            </a:r>
          </a:p>
        </p:txBody>
      </p:sp>
    </p:spTree>
    <p:extLst>
      <p:ext uri="{BB962C8B-B14F-4D97-AF65-F5344CB8AC3E}">
        <p14:creationId xmlns:p14="http://schemas.microsoft.com/office/powerpoint/2010/main" val="29468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red and white dice&#10;&#10;Description automatically generated with low confidence">
            <a:extLst>
              <a:ext uri="{FF2B5EF4-FFF2-40B4-BE49-F238E27FC236}">
                <a16:creationId xmlns:a16="http://schemas.microsoft.com/office/drawing/2014/main" id="{7EC130AC-49AC-387D-005A-BB57678FB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110325" y="854707"/>
            <a:ext cx="9716669" cy="6599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3" y="1271801"/>
            <a:ext cx="1768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30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Nunito" charset="0"/>
                <a:ea typeface="Nunito" charset="0"/>
                <a:cs typeface="Nunito" charset="0"/>
              </a:rPr>
              <a:t>Budget Tips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EA770-EBD7-494F-9447-FADDC09FF3A6}"/>
              </a:ext>
            </a:extLst>
          </p:cNvPr>
          <p:cNvSpPr/>
          <p:nvPr/>
        </p:nvSpPr>
        <p:spPr>
          <a:xfrm>
            <a:off x="1600203" y="3556406"/>
            <a:ext cx="1604713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Use prior budget/actuals as a starting point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Review budget for all elements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Ensure transfers balance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Double check formulas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Ensure support for estimated cash agrees to budget</a:t>
            </a:r>
          </a:p>
          <a:p>
            <a:pPr lvl="1" algn="just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red and white dice&#10;&#10;Description automatically generated with low confidence">
            <a:extLst>
              <a:ext uri="{FF2B5EF4-FFF2-40B4-BE49-F238E27FC236}">
                <a16:creationId xmlns:a16="http://schemas.microsoft.com/office/drawing/2014/main" id="{7EC130AC-49AC-387D-005A-BB57678FBE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110325" y="854707"/>
            <a:ext cx="9716669" cy="6599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3" y="1271801"/>
            <a:ext cx="1768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30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Nunito" charset="0"/>
                <a:ea typeface="Nunito" charset="0"/>
                <a:cs typeface="Nunito" charset="0"/>
              </a:rPr>
              <a:t>Budget Tips - Continued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EA770-EBD7-494F-9447-FADDC09FF3A6}"/>
              </a:ext>
            </a:extLst>
          </p:cNvPr>
          <p:cNvSpPr/>
          <p:nvPr/>
        </p:nvSpPr>
        <p:spPr>
          <a:xfrm>
            <a:off x="1600203" y="3556406"/>
            <a:ext cx="160471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Check interim fund calculation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Work with department heads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Review revenues/expenditures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Use the budget file provided by the SAO</a:t>
            </a:r>
          </a:p>
          <a:p>
            <a:pPr lvl="1" algn="just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1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D866C3-DB8E-4A18-AFF1-EE46B16570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2B8-9524-4729-A2B9-FAEEC08F840F}"/>
              </a:ext>
            </a:extLst>
          </p:cNvPr>
          <p:cNvSpPr txBox="1"/>
          <p:nvPr/>
        </p:nvSpPr>
        <p:spPr>
          <a:xfrm>
            <a:off x="4735289" y="5138844"/>
            <a:ext cx="14434457" cy="371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2500" b="1" spc="6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Goals of the Budget</a:t>
            </a:r>
            <a:endParaRPr lang="en-US" sz="4400" b="1" spc="600" dirty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61E-6538-4C47-9757-7AA92173333E}"/>
              </a:ext>
            </a:extLst>
          </p:cNvPr>
          <p:cNvSpPr/>
          <p:nvPr/>
        </p:nvSpPr>
        <p:spPr>
          <a:xfrm>
            <a:off x="0" y="12197443"/>
            <a:ext cx="24377650" cy="151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4356F-C446-4009-81F6-D78533E83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5"/>
          <a:stretch/>
        </p:blipFill>
        <p:spPr>
          <a:xfrm>
            <a:off x="284999" y="12468360"/>
            <a:ext cx="4101449" cy="982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BEC83-B8AE-4B05-B29D-2B451D180500}"/>
              </a:ext>
            </a:extLst>
          </p:cNvPr>
          <p:cNvSpPr txBox="1"/>
          <p:nvPr/>
        </p:nvSpPr>
        <p:spPr>
          <a:xfrm>
            <a:off x="20409645" y="12805156"/>
            <a:ext cx="3536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www.nd.gov/auditor</a:t>
            </a:r>
          </a:p>
        </p:txBody>
      </p:sp>
    </p:spTree>
    <p:extLst>
      <p:ext uri="{BB962C8B-B14F-4D97-AF65-F5344CB8AC3E}">
        <p14:creationId xmlns:p14="http://schemas.microsoft.com/office/powerpoint/2010/main" val="36252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D866C3-DB8E-4A18-AFF1-EE46B16570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2B8-9524-4729-A2B9-FAEEC08F840F}"/>
              </a:ext>
            </a:extLst>
          </p:cNvPr>
          <p:cNvSpPr txBox="1"/>
          <p:nvPr/>
        </p:nvSpPr>
        <p:spPr>
          <a:xfrm>
            <a:off x="4735289" y="5138844"/>
            <a:ext cx="14434457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2500" b="1" spc="6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Capital Projects</a:t>
            </a:r>
            <a:endParaRPr lang="en-US" sz="4400" b="1" spc="600" dirty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61E-6538-4C47-9757-7AA92173333E}"/>
              </a:ext>
            </a:extLst>
          </p:cNvPr>
          <p:cNvSpPr/>
          <p:nvPr/>
        </p:nvSpPr>
        <p:spPr>
          <a:xfrm>
            <a:off x="0" y="12197443"/>
            <a:ext cx="24377650" cy="151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4356F-C446-4009-81F6-D78533E83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5"/>
          <a:stretch/>
        </p:blipFill>
        <p:spPr>
          <a:xfrm>
            <a:off x="284999" y="12468360"/>
            <a:ext cx="4101449" cy="982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BEC83-B8AE-4B05-B29D-2B451D180500}"/>
              </a:ext>
            </a:extLst>
          </p:cNvPr>
          <p:cNvSpPr txBox="1"/>
          <p:nvPr/>
        </p:nvSpPr>
        <p:spPr>
          <a:xfrm>
            <a:off x="20409645" y="12805156"/>
            <a:ext cx="3536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www.nd.gov/auditor</a:t>
            </a:r>
          </a:p>
        </p:txBody>
      </p:sp>
    </p:spTree>
    <p:extLst>
      <p:ext uri="{BB962C8B-B14F-4D97-AF65-F5344CB8AC3E}">
        <p14:creationId xmlns:p14="http://schemas.microsoft.com/office/powerpoint/2010/main" val="35331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752116" y="-507340"/>
            <a:ext cx="3654324" cy="275397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782817" y="844292"/>
            <a:ext cx="1290400" cy="12907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0081733" y="1310280"/>
            <a:ext cx="1374585" cy="137494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8708412" y="0"/>
            <a:ext cx="5669238" cy="2961674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948533" y="12231002"/>
            <a:ext cx="2988248" cy="148499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6166CC4C-FA27-CFA1-6099-387E1386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759" y="1286934"/>
            <a:ext cx="11142130" cy="1114213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04199" y="12906286"/>
            <a:ext cx="1629382" cy="80971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7" y="0"/>
            <a:ext cx="24371555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BE42E-2E52-0168-44C7-60DFA4F7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470" y="-1547639"/>
            <a:ext cx="18632708" cy="173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3" y="1271801"/>
            <a:ext cx="1768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300" dirty="0">
                <a:solidFill>
                  <a:srgbClr val="1B243B"/>
                </a:solidFill>
                <a:latin typeface="Nunito" charset="0"/>
                <a:ea typeface="Nunito" charset="0"/>
                <a:cs typeface="Nunito" charset="0"/>
              </a:rPr>
              <a:t>Goals of the Budget</a:t>
            </a:r>
            <a:endParaRPr kumimoji="0" lang="en-US" sz="9600" b="0" i="0" u="none" strike="noStrike" kern="1200" cap="none" spc="30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EA770-EBD7-494F-9447-FADDC09FF3A6}"/>
              </a:ext>
            </a:extLst>
          </p:cNvPr>
          <p:cNvSpPr/>
          <p:nvPr/>
        </p:nvSpPr>
        <p:spPr>
          <a:xfrm>
            <a:off x="1751013" y="4745126"/>
            <a:ext cx="1604713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b="1" dirty="0">
                <a:solidFill>
                  <a:srgbClr val="1B243B"/>
                </a:solidFill>
                <a:latin typeface="Lato Light"/>
              </a:rPr>
              <a:t>Needs of Stakeholders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Supported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6000" b="1" dirty="0">
                <a:solidFill>
                  <a:srgbClr val="1B243B"/>
                </a:solidFill>
                <a:latin typeface="Lato Light"/>
              </a:rPr>
              <a:t>Compliance with Laws and Regulations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C6DD9A-D2B1-BABC-3E50-6A5159776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151225" y="36429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D866C3-DB8E-4A18-AFF1-EE46B16570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2B8-9524-4729-A2B9-FAEEC08F840F}"/>
              </a:ext>
            </a:extLst>
          </p:cNvPr>
          <p:cNvSpPr txBox="1"/>
          <p:nvPr/>
        </p:nvSpPr>
        <p:spPr>
          <a:xfrm>
            <a:off x="4735289" y="5138844"/>
            <a:ext cx="14434457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2500" b="1" spc="6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Budgeting Laws</a:t>
            </a:r>
            <a:endParaRPr lang="en-US" sz="4400" b="1" spc="600" dirty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61E-6538-4C47-9757-7AA92173333E}"/>
              </a:ext>
            </a:extLst>
          </p:cNvPr>
          <p:cNvSpPr/>
          <p:nvPr/>
        </p:nvSpPr>
        <p:spPr>
          <a:xfrm>
            <a:off x="0" y="12197443"/>
            <a:ext cx="24377650" cy="151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4356F-C446-4009-81F6-D78533E83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5"/>
          <a:stretch/>
        </p:blipFill>
        <p:spPr>
          <a:xfrm>
            <a:off x="284999" y="12468360"/>
            <a:ext cx="4101449" cy="982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BEC83-B8AE-4B05-B29D-2B451D180500}"/>
              </a:ext>
            </a:extLst>
          </p:cNvPr>
          <p:cNvSpPr txBox="1"/>
          <p:nvPr/>
        </p:nvSpPr>
        <p:spPr>
          <a:xfrm>
            <a:off x="20409645" y="12805156"/>
            <a:ext cx="3536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www.nd.gov/auditor</a:t>
            </a:r>
          </a:p>
        </p:txBody>
      </p:sp>
    </p:spTree>
    <p:extLst>
      <p:ext uri="{BB962C8B-B14F-4D97-AF65-F5344CB8AC3E}">
        <p14:creationId xmlns:p14="http://schemas.microsoft.com/office/powerpoint/2010/main" val="28454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3" y="1271801"/>
            <a:ext cx="1768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Nunito" charset="0"/>
                <a:ea typeface="Nunito" charset="0"/>
                <a:cs typeface="Nunito" charset="0"/>
              </a:rPr>
              <a:t>What does State Law Require?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7912A-7240-4351-9E58-E5A0B189A8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63391" y="667281"/>
            <a:ext cx="2998162" cy="2412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A4A67-D940-449B-BBB0-E207024BE8C1}"/>
              </a:ext>
            </a:extLst>
          </p:cNvPr>
          <p:cNvSpPr txBox="1"/>
          <p:nvPr/>
        </p:nvSpPr>
        <p:spPr>
          <a:xfrm>
            <a:off x="1800485" y="3079919"/>
            <a:ext cx="22329515" cy="809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NDCC 11-23-02. Auditor to prepare budget of county expenditures.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General Fund and each Debt Service and Special Revenue Fund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Form prescribed by the State Auditor</a:t>
            </a:r>
          </a:p>
          <a:p>
            <a:pPr marL="1428567" lvl="1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Must contain the following amounts for the preceding year, current year, and ensuing year:</a:t>
            </a:r>
          </a:p>
          <a:p>
            <a:pPr marL="2342784" lvl="2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Detailed Revenues</a:t>
            </a:r>
          </a:p>
          <a:p>
            <a:pPr marL="2342784" lvl="2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Detailed Expenditures</a:t>
            </a:r>
          </a:p>
          <a:p>
            <a:pPr marL="2342784" lvl="2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Transfers In &amp; Out</a:t>
            </a:r>
          </a:p>
          <a:p>
            <a:pPr marL="2342784" lvl="2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Beginning &amp; Ending Fund Balance</a:t>
            </a:r>
          </a:p>
          <a:p>
            <a:pPr marL="1428567" lvl="1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Cash Reserve &lt; 75% of the fund's appropriation</a:t>
            </a:r>
          </a:p>
          <a:p>
            <a:pPr marL="1428567" lvl="1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Other Requirements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3" y="1271801"/>
            <a:ext cx="1768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Nunito" charset="0"/>
                <a:ea typeface="Nunito" charset="0"/>
                <a:cs typeface="Nunito" charset="0"/>
              </a:rPr>
              <a:t>What does State Law Require?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A4A67-D940-449B-BBB0-E207024BE8C1}"/>
              </a:ext>
            </a:extLst>
          </p:cNvPr>
          <p:cNvSpPr txBox="1"/>
          <p:nvPr/>
        </p:nvSpPr>
        <p:spPr>
          <a:xfrm>
            <a:off x="1783083" y="3079919"/>
            <a:ext cx="16178346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NDCC 57-15-31. Determination of levy.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amount to be levied must be computed in the following manner: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Total Estimated Expenditures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Plus: Required Reserve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Equals: Total Estimated Expenditures &amp; Cash Reserve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Less: Surplus of Free and Unencumbered Cash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Less: Estimated Revenues From Non-Property Tax Sources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Less: Estimated Collections from Prior Tax Levies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Less: Expenditures Required to be Paid From Bond Sources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Less: Distributions from an Economic Growth Increment Pool under NDCC 57-15-61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Less: Payments in Lieu of Taxes on a Project under NDCC 40-57.1-03</a:t>
            </a:r>
          </a:p>
          <a:p>
            <a:pPr marL="1428567" lvl="1" indent="-514350">
              <a:spcAft>
                <a:spcPts val="600"/>
              </a:spcAft>
              <a:buAutoNum type="arabicPeriod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Equals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Amount to be Levied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Allowance for Tax Collection Delinquency &lt; 5% Amount to be Levied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CA405-27A7-41CB-A946-8CD6EA3AF8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901491" y="667281"/>
            <a:ext cx="2998162" cy="24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3" y="1271801"/>
            <a:ext cx="1768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Nunito" charset="0"/>
                <a:ea typeface="Nunito" charset="0"/>
                <a:cs typeface="Nunito" charset="0"/>
              </a:rPr>
              <a:t>What does State Law Require?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21669-5DC8-4FE0-81BA-E865D98CAF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76091" y="667281"/>
            <a:ext cx="2998162" cy="241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5667D-6E3F-046A-80F4-DCD6B3219132}"/>
              </a:ext>
            </a:extLst>
          </p:cNvPr>
          <p:cNvSpPr txBox="1"/>
          <p:nvPr/>
        </p:nvSpPr>
        <p:spPr>
          <a:xfrm>
            <a:off x="1783083" y="3079919"/>
            <a:ext cx="1617834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</a:rPr>
              <a:t>NDCC 57-15-27. Interim fund. </a:t>
            </a:r>
          </a:p>
          <a:p>
            <a:pPr fontAlgn="t"/>
            <a:r>
              <a:rPr lang="en-US" sz="3200" dirty="0">
                <a:latin typeface="Arial" panose="020B0604020202020204" pitchFamily="34" charset="0"/>
              </a:rPr>
              <a:t>The governing body of any county, city, park district, or municipality, other than a school district, which is authorized to levy taxes may include in its budget an item to be known as the "interim fund.”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sz="3200" dirty="0">
                <a:latin typeface="Arial" panose="020B0604020202020204" pitchFamily="34" charset="0"/>
              </a:rPr>
              <a:t>The interim fund must be:</a:t>
            </a:r>
          </a:p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Carried over to the next ensuing fiscal year;</a:t>
            </a:r>
          </a:p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Less than the amount required to finance the municipality for the first 9 months; and</a:t>
            </a:r>
          </a:p>
          <a:p>
            <a:pPr marL="571500" indent="-571500" fontAlgn="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Less than 75% of the current annual appropriation.</a:t>
            </a:r>
          </a:p>
        </p:txBody>
      </p:sp>
    </p:spTree>
    <p:extLst>
      <p:ext uri="{BB962C8B-B14F-4D97-AF65-F5344CB8AC3E}">
        <p14:creationId xmlns:p14="http://schemas.microsoft.com/office/powerpoint/2010/main" val="13777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25348-3EBE-4645-B97D-8B1F6F601D00}"/>
              </a:ext>
            </a:extLst>
          </p:cNvPr>
          <p:cNvSpPr txBox="1"/>
          <p:nvPr/>
        </p:nvSpPr>
        <p:spPr>
          <a:xfrm>
            <a:off x="1600202" y="1271801"/>
            <a:ext cx="18961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Nunito" charset="0"/>
                <a:ea typeface="Nunito" charset="0"/>
                <a:cs typeface="Nunito" charset="0"/>
              </a:rPr>
              <a:t>Other</a:t>
            </a:r>
            <a:r>
              <a:rPr kumimoji="0" lang="en-US" sz="9600" b="0" i="0" u="none" strike="noStrike" kern="1200" cap="none" spc="300" normalizeH="0" baseline="0" noProof="0" dirty="0">
                <a:ln>
                  <a:noFill/>
                </a:ln>
                <a:solidFill>
                  <a:srgbClr val="1B243B"/>
                </a:solidFill>
                <a:effectLst/>
                <a:uLnTx/>
                <a:uFillTx/>
                <a:latin typeface="Nunito" charset="0"/>
                <a:ea typeface="Nunito" charset="0"/>
                <a:cs typeface="Nunito" charset="0"/>
              </a:rPr>
              <a:t> State Law Requirements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30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EEA770-EBD7-494F-9447-FADDC09FF3A6}"/>
              </a:ext>
            </a:extLst>
          </p:cNvPr>
          <p:cNvSpPr/>
          <p:nvPr/>
        </p:nvSpPr>
        <p:spPr>
          <a:xfrm>
            <a:off x="1600202" y="3556406"/>
            <a:ext cx="18135597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Protection of Taxpayers 		NDCC 57-15-01.1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City &amp; Park Levy/Budget Info 	NDCC 40-40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School District				NDCC 57-15-13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Water Resource District 		NDCC 61-16-06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Rural Fire Protection District		NDCC 18-10-07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Soil Conservation District		NDCC 4.1-20-24(1)(q)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Rural Ambulance District		NDCC 11-28.3-09</a:t>
            </a: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solidFill>
                  <a:srgbClr val="1B243B"/>
                </a:solidFill>
                <a:latin typeface="Lato Light"/>
              </a:rPr>
              <a:t>Other Entities 				Review NDCC </a:t>
            </a:r>
          </a:p>
          <a:p>
            <a:pPr marR="0" lvl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000" b="1" dirty="0">
              <a:solidFill>
                <a:srgbClr val="1B243B"/>
              </a:solidFill>
              <a:latin typeface="Lato Light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lvl="1" algn="just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742950" marR="0" lvl="0" indent="-74295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B243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3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FD866C3-DB8E-4A18-AFF1-EE46B16570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E6E2B8-9524-4729-A2B9-FAEEC08F840F}"/>
              </a:ext>
            </a:extLst>
          </p:cNvPr>
          <p:cNvSpPr txBox="1"/>
          <p:nvPr/>
        </p:nvSpPr>
        <p:spPr>
          <a:xfrm>
            <a:off x="4735289" y="5138844"/>
            <a:ext cx="14434457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2500" b="1" spc="600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SAO Budget File</a:t>
            </a:r>
            <a:endParaRPr lang="en-US" sz="4400" b="1" spc="600" dirty="0">
              <a:solidFill>
                <a:schemeClr val="bg1"/>
              </a:solidFill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2861E-6538-4C47-9757-7AA92173333E}"/>
              </a:ext>
            </a:extLst>
          </p:cNvPr>
          <p:cNvSpPr/>
          <p:nvPr/>
        </p:nvSpPr>
        <p:spPr>
          <a:xfrm>
            <a:off x="0" y="12197443"/>
            <a:ext cx="24377650" cy="151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4356F-C446-4009-81F6-D78533E83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5"/>
          <a:stretch/>
        </p:blipFill>
        <p:spPr>
          <a:xfrm>
            <a:off x="284999" y="12468360"/>
            <a:ext cx="4101449" cy="982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BEC83-B8AE-4B05-B29D-2B451D180500}"/>
              </a:ext>
            </a:extLst>
          </p:cNvPr>
          <p:cNvSpPr txBox="1"/>
          <p:nvPr/>
        </p:nvSpPr>
        <p:spPr>
          <a:xfrm>
            <a:off x="20409645" y="12805156"/>
            <a:ext cx="3536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A4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www.nd.gov/auditor</a:t>
            </a:r>
          </a:p>
        </p:txBody>
      </p:sp>
    </p:spTree>
    <p:extLst>
      <p:ext uri="{BB962C8B-B14F-4D97-AF65-F5344CB8AC3E}">
        <p14:creationId xmlns:p14="http://schemas.microsoft.com/office/powerpoint/2010/main" val="11836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33535</TotalTime>
  <Words>542</Words>
  <Application>Microsoft Office PowerPoint</Application>
  <PresentationFormat>Custom</PresentationFormat>
  <Paragraphs>99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Lato Light</vt:lpstr>
      <vt:lpstr>Nunito</vt:lpstr>
      <vt:lpstr>Nunito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subject/>
  <dc:creator>Designed by Slidesmash</dc:creator>
  <cp:keywords/>
  <dc:description/>
  <cp:lastModifiedBy>Bakken, Alexander G.</cp:lastModifiedBy>
  <cp:revision>5800</cp:revision>
  <dcterms:created xsi:type="dcterms:W3CDTF">2014-11-12T21:47:38Z</dcterms:created>
  <dcterms:modified xsi:type="dcterms:W3CDTF">2023-05-22T21:01:07Z</dcterms:modified>
  <cp:category/>
</cp:coreProperties>
</file>