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38"/>
  </p:notesMasterIdLst>
  <p:handoutMasterIdLst>
    <p:handoutMasterId r:id="rId39"/>
  </p:handoutMasterIdLst>
  <p:sldIdLst>
    <p:sldId id="2378" r:id="rId5"/>
    <p:sldId id="2348" r:id="rId6"/>
    <p:sldId id="2334" r:id="rId7"/>
    <p:sldId id="2396" r:id="rId8"/>
    <p:sldId id="2370" r:id="rId9"/>
    <p:sldId id="2363" r:id="rId10"/>
    <p:sldId id="2384" r:id="rId11"/>
    <p:sldId id="2390" r:id="rId12"/>
    <p:sldId id="2383" r:id="rId13"/>
    <p:sldId id="2405" r:id="rId14"/>
    <p:sldId id="2389" r:id="rId15"/>
    <p:sldId id="2365" r:id="rId16"/>
    <p:sldId id="2374" r:id="rId17"/>
    <p:sldId id="2400" r:id="rId18"/>
    <p:sldId id="2401" r:id="rId19"/>
    <p:sldId id="2358" r:id="rId20"/>
    <p:sldId id="2403" r:id="rId21"/>
    <p:sldId id="2351" r:id="rId22"/>
    <p:sldId id="2392" r:id="rId23"/>
    <p:sldId id="2397" r:id="rId24"/>
    <p:sldId id="2398" r:id="rId25"/>
    <p:sldId id="2399" r:id="rId26"/>
    <p:sldId id="2353" r:id="rId27"/>
    <p:sldId id="2387" r:id="rId28"/>
    <p:sldId id="2382" r:id="rId29"/>
    <p:sldId id="2373" r:id="rId30"/>
    <p:sldId id="2364" r:id="rId31"/>
    <p:sldId id="2371" r:id="rId32"/>
    <p:sldId id="2379" r:id="rId33"/>
    <p:sldId id="2325" r:id="rId34"/>
    <p:sldId id="2381" r:id="rId35"/>
    <p:sldId id="2404" r:id="rId36"/>
    <p:sldId id="2380" r:id="rId37"/>
  </p:sldIdLst>
  <p:sldSz cx="12192000" cy="6858000"/>
  <p:notesSz cx="7010400" cy="9296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82"/>
    <a:srgbClr val="796E66"/>
    <a:srgbClr val="A8353A"/>
    <a:srgbClr val="D34727"/>
    <a:srgbClr val="709749"/>
    <a:srgbClr val="049FDA"/>
    <a:srgbClr val="B3BD35"/>
    <a:srgbClr val="FAA21B"/>
    <a:srgbClr val="C7550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1A465-9185-4D85-87A4-D99F3E28492D}" v="1185" dt="2024-07-15T21:32:05.357"/>
    <p1510:client id="{5C4ED90F-D58E-4A53-BC7E-4B453F27ACCF}" v="450" dt="2024-07-15T15:59:44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79372" autoAdjust="0"/>
  </p:normalViewPr>
  <p:slideViewPr>
    <p:cSldViewPr snapToGrid="0" snapToObjects="1">
      <p:cViewPr varScale="1">
        <p:scale>
          <a:sx n="102" d="100"/>
          <a:sy n="102" d="100"/>
        </p:scale>
        <p:origin x="117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462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Segoe UI" panose="020B0502040204020203" pitchFamily="34" charset="0"/>
              </a:rPr>
              <a:t>7/15/2024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1379AAA-C0C0-CB49-8400-60D4C0C57CDC}" type="datetimeFigureOut">
              <a:rPr lang="en-US" smtClean="0"/>
              <a:pPr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57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7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32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48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43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98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6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9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9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2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89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7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56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43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71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5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To support state government by providing customers with quality products and services, enabling them to accomplish their 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9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83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6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43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55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A31D5-59AE-914B-B6B8-D3FB1071DED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0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B8B6D7-42D6-4E1A-BCC2-0CBF2B2359B7}"/>
              </a:ext>
            </a:extLst>
          </p:cNvPr>
          <p:cNvSpPr/>
          <p:nvPr userDrawn="1"/>
        </p:nvSpPr>
        <p:spPr>
          <a:xfrm>
            <a:off x="0" y="5010150"/>
            <a:ext cx="12192000" cy="1847850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53AFE6F-24B9-440C-BB02-46F9A80CBF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101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60" y="4719397"/>
            <a:ext cx="8745471" cy="125145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0206" y="5993043"/>
            <a:ext cx="8745469" cy="94115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3495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F8484-2DC0-40B4-964D-BC0C8EFCACF5}"/>
              </a:ext>
            </a:extLst>
          </p:cNvPr>
          <p:cNvSpPr/>
          <p:nvPr userDrawn="1"/>
        </p:nvSpPr>
        <p:spPr>
          <a:xfrm>
            <a:off x="4735773" y="2634018"/>
            <a:ext cx="2715905" cy="1542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C1D7024-CD0C-4199-AB82-61A2126CE1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089" y="2785870"/>
            <a:ext cx="2337821" cy="128625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solidFill>
            <a:schemeClr val="tx1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33614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5E0767-3F82-443A-B0F6-557EA7D56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85" y="2303923"/>
            <a:ext cx="4255029" cy="22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BDABA-89E5-43A4-9546-2479F9035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716" y="2358514"/>
            <a:ext cx="4048567" cy="21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8018659" y="0"/>
            <a:ext cx="4173343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" y="0"/>
            <a:ext cx="4173343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6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05303" y="4"/>
            <a:ext cx="4800590" cy="6857999"/>
          </a:xfrm>
          <a:solidFill>
            <a:schemeClr val="accent5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16D3B-431F-445C-A7BF-970F01C3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99" y="406400"/>
            <a:ext cx="4876799" cy="1971041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CFF84AA-24D3-4053-AB9C-FC82E9D795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3110" y="2682783"/>
            <a:ext cx="4956175" cy="35955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rgbClr val="796E66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"/>
            <a:ext cx="6096000" cy="685799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Muli" charset="0"/>
                <a:ea typeface="Muli" charset="0"/>
                <a:cs typeface="Muli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40097" y="234602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097" y="1419367"/>
            <a:ext cx="5193566" cy="79603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64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0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67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rgbClr val="D34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8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409228"/>
            <a:ext cx="11384595" cy="4844180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spcAft>
                <a:spcPts val="959"/>
              </a:spcAft>
              <a:defRPr>
                <a:solidFill>
                  <a:srgbClr val="796E66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69028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0"/>
            <a:ext cx="6096000" cy="6858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98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0" y="0"/>
            <a:ext cx="6096000" cy="6858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5507" y="208498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5507" y="101320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38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6096000" y="-3"/>
            <a:ext cx="6096000" cy="6858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5" y="2508069"/>
            <a:ext cx="5193566" cy="395037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spcBef>
                <a:spcPts val="600"/>
              </a:spcBef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1436284"/>
            <a:ext cx="5193566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7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913246" y="1568638"/>
            <a:ext cx="10365508" cy="4508487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3F936B-44DC-46BD-8909-BDE54E64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246" y="328401"/>
            <a:ext cx="8161361" cy="1240237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55203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0825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9201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595885" y="739080"/>
            <a:ext cx="11000230" cy="5489025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55464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F549D0-56C8-4C3D-AF87-973DF34FCEE3}"/>
              </a:ext>
            </a:extLst>
          </p:cNvPr>
          <p:cNvSpPr/>
          <p:nvPr userDrawn="1"/>
        </p:nvSpPr>
        <p:spPr>
          <a:xfrm>
            <a:off x="-2" y="2"/>
            <a:ext cx="12192000" cy="1719616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0068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38" y="1887509"/>
            <a:ext cx="11149129" cy="431082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4" y="473177"/>
            <a:ext cx="10901741" cy="94115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8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2" y="1409228"/>
            <a:ext cx="5470004" cy="4844180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spcAft>
                <a:spcPts val="959"/>
              </a:spcAft>
              <a:defRPr>
                <a:solidFill>
                  <a:srgbClr val="796E66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E0AE3F5-6982-4A38-8591-8A0B200CFB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409228"/>
            <a:ext cx="5621163" cy="4844180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spcAft>
                <a:spcPts val="959"/>
              </a:spcAft>
              <a:defRPr>
                <a:solidFill>
                  <a:srgbClr val="796E66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3470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n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A74AD3-0AA0-4825-830B-9FEED17640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9824"/>
            <a:ext cx="12192001" cy="2520865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10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27364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8BB24-2251-42C5-8852-A603FD449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1434" y="2801899"/>
            <a:ext cx="11149130" cy="316496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8AAC3E-7211-464C-BD28-3BD85A35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00" y="249507"/>
            <a:ext cx="5193566" cy="20414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4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flipH="1">
            <a:off x="5392137" y="-1"/>
            <a:ext cx="6799858" cy="5181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9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610537" y="-2"/>
            <a:ext cx="3160258" cy="68580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970937" y="0"/>
            <a:ext cx="3218400" cy="32184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970937" y="3639600"/>
            <a:ext cx="3218400" cy="32184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37344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EF4D8A-29F1-4D11-9268-8372FA7B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8" y="391886"/>
            <a:ext cx="4636314" cy="1949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5FD2EB6-8563-4B90-BB53-5F9F20BECD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0278" y="2612571"/>
            <a:ext cx="4636314" cy="3622551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3200">
                <a:solidFill>
                  <a:srgbClr val="796E66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AD2D9C-D0E9-47A0-912A-1FAE6F4414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27710" y="4217158"/>
            <a:ext cx="2927478" cy="2017964"/>
          </a:xfrm>
        </p:spPr>
        <p:txBody>
          <a:bodyPr/>
          <a:lstStyle>
            <a:lvl1pPr marL="173038" indent="-173038">
              <a:defRPr sz="20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0" indent="0">
              <a:defRPr>
                <a:solidFill>
                  <a:schemeClr val="bg1"/>
                </a:solidFill>
              </a:defRPr>
            </a:lvl4pPr>
            <a:lvl5pPr marL="0" indent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816080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969505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219605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8" name="Picture Placeholder 6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24299" y="1928933"/>
            <a:ext cx="3505200" cy="3300386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8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784412" y="1115789"/>
            <a:ext cx="3407590" cy="4626429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407595" y="1115789"/>
            <a:ext cx="5376815" cy="4626429"/>
          </a:xfrm>
          <a:prstGeom prst="rect">
            <a:avLst/>
          </a:prstGeom>
          <a:solidFill>
            <a:srgbClr val="C7550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439860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746386" y="0"/>
            <a:ext cx="0" cy="6858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3535146"/>
            <a:ext cx="12192000" cy="3322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676399" y="838200"/>
            <a:ext cx="8839202" cy="3937630"/>
          </a:xfrm>
          <a:solidFill>
            <a:schemeClr val="bg2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77424" y="177425"/>
            <a:ext cx="7369791" cy="316286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77424" y="3510889"/>
            <a:ext cx="7369791" cy="3162868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838198" y="1"/>
            <a:ext cx="3450472" cy="60198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408618" y="1810080"/>
            <a:ext cx="3450476" cy="504792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>
          <a:xfrm>
            <a:off x="4408618" y="0"/>
            <a:ext cx="3450472" cy="1690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7" y="4188287"/>
            <a:ext cx="4061008" cy="266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88973"/>
            <a:ext cx="6036027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55973" y="0"/>
            <a:ext cx="6036027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3786553" y="0"/>
            <a:ext cx="2249473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155973" y="3488973"/>
            <a:ext cx="2249473" cy="3369027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99875" y="800826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476847" y="800827"/>
            <a:ext cx="3541591" cy="24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25" name="Rectangle 24"/>
          <p:cNvSpPr>
            <a:spLocks/>
          </p:cNvSpPr>
          <p:nvPr userDrawn="1"/>
        </p:nvSpPr>
        <p:spPr>
          <a:xfrm>
            <a:off x="8108707" y="3429000"/>
            <a:ext cx="3541591" cy="24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81263" y="3428999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290569" y="800827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294985" y="3429000"/>
            <a:ext cx="3537175" cy="2387253"/>
          </a:xfrm>
          <a:solidFill>
            <a:schemeClr val="bg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60450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942" y="1760513"/>
            <a:ext cx="3341091" cy="3869380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5455" y="1760513"/>
            <a:ext cx="3341091" cy="3869380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06968" y="1760513"/>
            <a:ext cx="3341092" cy="3869380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2" y="365129"/>
            <a:ext cx="10515600" cy="9411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pillars</a:t>
            </a:r>
          </a:p>
        </p:txBody>
      </p:sp>
    </p:spTree>
    <p:extLst>
      <p:ext uri="{BB962C8B-B14F-4D97-AF65-F5344CB8AC3E}">
        <p14:creationId xmlns:p14="http://schemas.microsoft.com/office/powerpoint/2010/main" val="283862229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solidFill>
            <a:schemeClr val="bg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 flipH="1">
            <a:off x="0" y="2452786"/>
            <a:ext cx="1980000" cy="1933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4"/>
            <a:ext cx="1980000" cy="2387983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4450918"/>
            <a:ext cx="1980000" cy="2407082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127200" y="-1"/>
            <a:ext cx="4024800" cy="4024800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6127200" y="4089603"/>
            <a:ext cx="4024800" cy="2768401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10212000" y="1978579"/>
            <a:ext cx="1980000" cy="4879425"/>
          </a:xfrm>
          <a:solidFill>
            <a:schemeClr val="tx1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2042400" y="-1"/>
            <a:ext cx="40224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10212000" y="4"/>
            <a:ext cx="1980000" cy="1933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1568824"/>
            <a:ext cx="3632388" cy="2321276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1568824"/>
            <a:ext cx="3623050" cy="2321276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4" y="1568822"/>
            <a:ext cx="3634002" cy="2321277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3C6E4-E70A-4C0E-8056-0AD7042538C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</a:lstStyle>
          <a:p>
            <a:fld id="{7FF58515-C1FE-4FC6-A571-48A5D20611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DF64F1-7940-4CD3-A8C6-BD74C5A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1" y="365129"/>
            <a:ext cx="11426426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05C6F88-4513-4107-9CBF-0669D51EB1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3941" y="3913088"/>
            <a:ext cx="3714871" cy="200012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3FD90455-CFC1-464B-9FBC-C6B9CBC0F4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06037" y="3913088"/>
            <a:ext cx="3711199" cy="200012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578B5060-728E-48A6-9779-27583BBDA4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59168" y="3913088"/>
            <a:ext cx="3711199" cy="2000121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871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6CA091-5C30-46D6-AD78-180261CA8D52}"/>
              </a:ext>
            </a:extLst>
          </p:cNvPr>
          <p:cNvSpPr/>
          <p:nvPr userDrawn="1"/>
        </p:nvSpPr>
        <p:spPr>
          <a:xfrm>
            <a:off x="-1" y="0"/>
            <a:ext cx="12192001" cy="1509823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A4FEDC-BAF8-4DAC-A1FC-D7141922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0" y="365129"/>
            <a:ext cx="11384595" cy="9411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701208"/>
            <a:ext cx="11384595" cy="4552199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spcAft>
                <a:spcPts val="959"/>
              </a:spcAft>
              <a:defRPr>
                <a:solidFill>
                  <a:srgbClr val="796E66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62717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C3737-DC80-4920-9FDC-124927F98C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DBBEF8-009C-4BE0-9D18-16ECF30063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3941" y="1764839"/>
            <a:ext cx="3714871" cy="4253824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8FC0271-1041-4E10-A525-3AAD4809D6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6037" y="1764839"/>
            <a:ext cx="3711199" cy="4253824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AFB8DDE-9A18-4AFB-B092-5B1340961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168" y="1764839"/>
            <a:ext cx="3711199" cy="4253824"/>
          </a:xfrm>
        </p:spPr>
        <p:txBody>
          <a:bodyPr/>
          <a:lstStyle>
            <a:lvl1pPr>
              <a:defRPr>
                <a:solidFill>
                  <a:srgbClr val="796E66"/>
                </a:solidFill>
              </a:defRPr>
            </a:lvl1pPr>
            <a:lvl2pPr>
              <a:defRPr>
                <a:solidFill>
                  <a:srgbClr val="796E66"/>
                </a:solidFill>
              </a:defRPr>
            </a:lvl2pPr>
            <a:lvl3pPr>
              <a:defRPr>
                <a:solidFill>
                  <a:srgbClr val="796E66"/>
                </a:solidFill>
              </a:defRPr>
            </a:lvl3pPr>
            <a:lvl4pPr>
              <a:defRPr>
                <a:solidFill>
                  <a:srgbClr val="796E66"/>
                </a:solidFill>
              </a:defRPr>
            </a:lvl4pPr>
            <a:lvl5pPr>
              <a:defRPr>
                <a:solidFill>
                  <a:srgbClr val="796E6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04130C-9D7C-4BF3-BC1B-45592CC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2" y="365129"/>
            <a:ext cx="10515600" cy="9411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423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DA039DA-C997-4866-AF0E-83E809304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E152E-7D8E-4E31-81D0-D7F9B1198B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7613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DD72F90-3359-4F1D-BE0F-B42003E7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FF58515-C1FE-4FC6-A571-48A5D206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8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232229" y="196475"/>
            <a:ext cx="11698514" cy="646505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 b="1" i="0" cap="all" spc="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4270787" y="0"/>
            <a:ext cx="7921214" cy="6858000"/>
          </a:xfrm>
          <a:solidFill>
            <a:schemeClr val="tx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8382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>
          <a:xfrm>
            <a:off x="8610601" y="6296400"/>
            <a:ext cx="2743200" cy="365125"/>
          </a:xfrm>
          <a:prstGeom prst="rect">
            <a:avLst/>
          </a:prstGeom>
        </p:spPr>
        <p:txBody>
          <a:bodyPr/>
          <a:lstStyle/>
          <a:p>
            <a:fld id="{584AFF75-BD5D-E342-A9F1-12EC02DB40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5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0DFBB-0CF9-4978-9C66-E15B9168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n-US" sz="900" b="1" i="0" cap="all" spc="0" baseline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7687E6BC-85EC-4CFF-AC55-A569854BA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2" r:id="rId2"/>
    <p:sldLayoutId id="2147483799" r:id="rId3"/>
    <p:sldLayoutId id="2147483794" r:id="rId4"/>
    <p:sldLayoutId id="2147483793" r:id="rId5"/>
    <p:sldLayoutId id="2147483770" r:id="rId6"/>
    <p:sldLayoutId id="2147483813" r:id="rId7"/>
    <p:sldLayoutId id="2147483715" r:id="rId8"/>
    <p:sldLayoutId id="2147483688" r:id="rId9"/>
    <p:sldLayoutId id="2147483741" r:id="rId10"/>
    <p:sldLayoutId id="2147483802" r:id="rId11"/>
    <p:sldLayoutId id="2147483797" r:id="rId12"/>
    <p:sldLayoutId id="2147483798" r:id="rId13"/>
    <p:sldLayoutId id="2147483713" r:id="rId14"/>
    <p:sldLayoutId id="2147483695" r:id="rId15"/>
    <p:sldLayoutId id="2147483779" r:id="rId16"/>
    <p:sldLayoutId id="2147483781" r:id="rId17"/>
    <p:sldLayoutId id="2147483804" r:id="rId18"/>
    <p:sldLayoutId id="2147483803" r:id="rId19"/>
    <p:sldLayoutId id="2147483782" r:id="rId20"/>
    <p:sldLayoutId id="2147483805" r:id="rId21"/>
    <p:sldLayoutId id="2147483784" r:id="rId22"/>
    <p:sldLayoutId id="2147483806" r:id="rId23"/>
    <p:sldLayoutId id="2147483785" r:id="rId24"/>
    <p:sldLayoutId id="2147483712" r:id="rId25"/>
    <p:sldLayoutId id="2147483807" r:id="rId26"/>
    <p:sldLayoutId id="2147483808" r:id="rId27"/>
    <p:sldLayoutId id="2147483809" r:id="rId28"/>
    <p:sldLayoutId id="2147483783" r:id="rId29"/>
    <p:sldLayoutId id="2147483786" r:id="rId30"/>
    <p:sldLayoutId id="2147483787" r:id="rId31"/>
    <p:sldLayoutId id="2147483661" r:id="rId32"/>
    <p:sldLayoutId id="2147483717" r:id="rId33"/>
    <p:sldLayoutId id="2147483704" r:id="rId34"/>
    <p:sldLayoutId id="2147483689" r:id="rId35"/>
    <p:sldLayoutId id="2147483734" r:id="rId36"/>
    <p:sldLayoutId id="2147483736" r:id="rId37"/>
    <p:sldLayoutId id="2147483737" r:id="rId38"/>
    <p:sldLayoutId id="2147483742" r:id="rId39"/>
    <p:sldLayoutId id="2147483727" r:id="rId40"/>
    <p:sldLayoutId id="2147483710" r:id="rId41"/>
    <p:sldLayoutId id="2147483795" r:id="rId42"/>
    <p:sldLayoutId id="2147483815" r:id="rId43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400" b="0" i="0" kern="1200" cap="all" spc="50" baseline="0" dirty="0" smtClean="0">
          <a:solidFill>
            <a:schemeClr val="tx2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8090499F-A1A7-451B-83E9-C182598F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0627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A353B8-60D4-468F-9806-512B41D91C7E}"/>
              </a:ext>
            </a:extLst>
          </p:cNvPr>
          <p:cNvSpPr/>
          <p:nvPr/>
        </p:nvSpPr>
        <p:spPr>
          <a:xfrm>
            <a:off x="0" y="4047037"/>
            <a:ext cx="12192000" cy="1015663"/>
          </a:xfrm>
          <a:prstGeom prst="rect">
            <a:avLst/>
          </a:prstGeom>
          <a:solidFill>
            <a:schemeClr val="tx2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CA49A-BB22-466A-8998-AD86D74B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28" y="3935022"/>
            <a:ext cx="11916172" cy="1239693"/>
          </a:xfrm>
        </p:spPr>
        <p:txBody>
          <a:bodyPr/>
          <a:lstStyle/>
          <a:p>
            <a:r>
              <a:rPr lang="en-US" sz="4000" dirty="0"/>
              <a:t>GET WHAT YOU NEED WITH PUBLIC PROCUREMENT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750E22-28FC-478F-AF36-51C6A291EE2E}"/>
              </a:ext>
            </a:extLst>
          </p:cNvPr>
          <p:cNvSpPr txBox="1">
            <a:spLocks/>
          </p:cNvSpPr>
          <p:nvPr/>
        </p:nvSpPr>
        <p:spPr>
          <a:xfrm>
            <a:off x="275828" y="5174715"/>
            <a:ext cx="6731259" cy="1523797"/>
          </a:xfrm>
          <a:prstGeom prst="rect">
            <a:avLst/>
          </a:prstGeom>
        </p:spPr>
        <p:txBody>
          <a:bodyPr/>
          <a:lstStyle>
            <a:lvl1pPr marL="287338" indent="-287338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32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573088" indent="-28575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8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2pPr>
            <a:lvl3pPr marL="804863" indent="-231775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4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3pPr>
            <a:lvl4pPr marL="1146175" indent="-231775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 i="0" kern="1200" spc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4pPr>
            <a:lvl5pPr marL="1487488" indent="-28575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000" b="0" i="0" kern="1200" spc="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5pPr>
            <a:lvl6pPr marL="0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050" kern="1200" spc="1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Sherry Neas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Director of Shared Services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A802C-EF7B-44E8-BF3F-87E1924F4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26" y="5402636"/>
            <a:ext cx="4630119" cy="11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BC97-5B80-4E42-98F8-41C9EB7C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223" y="365129"/>
            <a:ext cx="9304312" cy="941157"/>
          </a:xfrm>
        </p:spPr>
        <p:txBody>
          <a:bodyPr/>
          <a:lstStyle/>
          <a:p>
            <a:r>
              <a:rPr lang="en-US">
                <a:latin typeface="Segoe UI"/>
                <a:ea typeface="Segoe UI Black"/>
                <a:cs typeface="Segoe UI"/>
              </a:rPr>
              <a:t>Rough Rider Industries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2E9D-32C3-46E3-922C-EC3619597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2930" y="1409228"/>
            <a:ext cx="8485606" cy="4844180"/>
          </a:xfrm>
        </p:spPr>
        <p:txBody>
          <a:bodyPr/>
          <a:lstStyle/>
          <a:p>
            <a:r>
              <a:rPr lang="en-US" dirty="0"/>
              <a:t>Established in state law</a:t>
            </a:r>
          </a:p>
          <a:p>
            <a:r>
              <a:rPr lang="en-US" dirty="0"/>
              <a:t>Mission of prison industries</a:t>
            </a:r>
          </a:p>
          <a:p>
            <a:r>
              <a:rPr lang="en-US" dirty="0"/>
              <a:t>Government entities can purchase directly</a:t>
            </a:r>
          </a:p>
          <a:p>
            <a:r>
              <a:rPr lang="en-US" dirty="0"/>
              <a:t>Product lines and quality</a:t>
            </a:r>
          </a:p>
          <a:p>
            <a:r>
              <a:rPr lang="en-US" dirty="0"/>
              <a:t>Tours of Rough Rider Industries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FF821-4BB3-435D-B6A9-D1E1927616EE}"/>
              </a:ext>
            </a:extLst>
          </p:cNvPr>
          <p:cNvSpPr/>
          <p:nvPr/>
        </p:nvSpPr>
        <p:spPr>
          <a:xfrm>
            <a:off x="0" y="0"/>
            <a:ext cx="1594884" cy="6858000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46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BC97-5B80-4E42-98F8-41C9EB7C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223" y="365129"/>
            <a:ext cx="9304312" cy="941157"/>
          </a:xfrm>
        </p:spPr>
        <p:txBody>
          <a:bodyPr/>
          <a:lstStyle/>
          <a:p>
            <a:r>
              <a:rPr lang="en-US">
                <a:latin typeface="Segoe UI"/>
                <a:ea typeface="Segoe UI Black"/>
                <a:cs typeface="Segoe UI"/>
              </a:rPr>
              <a:t>Work Activity Centers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32E9D-32C3-46E3-922C-EC36195979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2930" y="1409228"/>
            <a:ext cx="8485606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Established in state law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Employment for persons with disabilities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Licensed by Department of Health and Human Services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Government entities can purchase directly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Information on OMB website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7FF821-4BB3-435D-B6A9-D1E1927616EE}"/>
              </a:ext>
            </a:extLst>
          </p:cNvPr>
          <p:cNvSpPr/>
          <p:nvPr/>
        </p:nvSpPr>
        <p:spPr>
          <a:xfrm>
            <a:off x="0" y="0"/>
            <a:ext cx="1594884" cy="6858000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64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E15217-E730-4923-A48B-87083679C16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9226"/>
            <a:ext cx="12192001" cy="252086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36E05-B3E7-480A-BE9E-A218A3317D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OMB cooperative state contracts can be made available to local government entities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Office of Management and Budget Website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State Contract Listing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Contract Summary Sheet</a:t>
            </a:r>
            <a:endParaRPr lang="en-US" dirty="0"/>
          </a:p>
          <a:p>
            <a:pPr marL="287020" lvl="0" indent="-28702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6E7D0-D754-4E26-A158-D4AE0C52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36" y="1656246"/>
            <a:ext cx="5193566" cy="855393"/>
          </a:xfrm>
        </p:spPr>
        <p:txBody>
          <a:bodyPr/>
          <a:lstStyle/>
          <a:p>
            <a:r>
              <a:rPr lang="en-US" dirty="0"/>
              <a:t>State Contracts </a:t>
            </a:r>
          </a:p>
        </p:txBody>
      </p:sp>
    </p:spTree>
    <p:extLst>
      <p:ext uri="{BB962C8B-B14F-4D97-AF65-F5344CB8AC3E}">
        <p14:creationId xmlns:p14="http://schemas.microsoft.com/office/powerpoint/2010/main" val="208069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0" y="0"/>
            <a:ext cx="9369666" cy="1409228"/>
          </a:xfrm>
        </p:spPr>
        <p:txBody>
          <a:bodyPr/>
          <a:lstStyle/>
          <a:p>
            <a:r>
              <a:rPr lang="en-US" dirty="0"/>
              <a:t>Cooperative Purchasing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9407046" y="0"/>
            <a:ext cx="2784953" cy="6858000"/>
          </a:xfrm>
          <a:prstGeom prst="rect">
            <a:avLst/>
          </a:prstGeom>
          <a:solidFill>
            <a:srgbClr val="087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6A395-6D7C-4A01-A57E-E8392F249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9425" y="0"/>
            <a:ext cx="2435144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84DAC-1C08-C58C-3E61-18DC8F745C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Legal Authority</a:t>
            </a:r>
          </a:p>
          <a:p>
            <a:r>
              <a:rPr lang="en-US" dirty="0"/>
              <a:t>OMB Cooperative State Contracts</a:t>
            </a:r>
          </a:p>
          <a:p>
            <a:r>
              <a:rPr lang="en-US" dirty="0"/>
              <a:t>Joint Powers Agreements</a:t>
            </a:r>
          </a:p>
          <a:p>
            <a:pPr lvl="1"/>
            <a:r>
              <a:rPr lang="en-US" dirty="0"/>
              <a:t>County law</a:t>
            </a:r>
          </a:p>
          <a:p>
            <a:pPr lvl="1"/>
            <a:r>
              <a:rPr lang="en-US" dirty="0"/>
              <a:t>City law</a:t>
            </a:r>
          </a:p>
          <a:p>
            <a:pPr lvl="1"/>
            <a:r>
              <a:rPr lang="en-US" dirty="0"/>
              <a:t>School Board law</a:t>
            </a:r>
          </a:p>
        </p:txBody>
      </p:sp>
    </p:spTree>
    <p:extLst>
      <p:ext uri="{BB962C8B-B14F-4D97-AF65-F5344CB8AC3E}">
        <p14:creationId xmlns:p14="http://schemas.microsoft.com/office/powerpoint/2010/main" val="12580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0" y="0"/>
            <a:ext cx="9369666" cy="1409228"/>
          </a:xfrm>
        </p:spPr>
        <p:txBody>
          <a:bodyPr/>
          <a:lstStyle/>
          <a:p>
            <a:r>
              <a:rPr lang="en-US" dirty="0"/>
              <a:t>Cooperative Purchasing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9407046" y="0"/>
            <a:ext cx="2784953" cy="6858000"/>
          </a:xfrm>
          <a:prstGeom prst="rect">
            <a:avLst/>
          </a:prstGeom>
          <a:solidFill>
            <a:srgbClr val="087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A251D-1550-5B2A-417E-8060F0AC72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Multiple Cooperative Purchasing Entities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Compare pricing and terms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National Association of State Procurement </a:t>
            </a:r>
            <a:endParaRPr lang="en-US"/>
          </a:p>
          <a:p>
            <a:pPr marL="0" indent="0">
              <a:buNone/>
            </a:pPr>
            <a:r>
              <a:rPr lang="en-US" dirty="0">
                <a:latin typeface="Arial"/>
                <a:ea typeface="Segoe UI Black"/>
                <a:cs typeface="Arial"/>
              </a:rPr>
              <a:t>Officials (NASPO) </a:t>
            </a:r>
            <a:r>
              <a:rPr lang="en-US" dirty="0" err="1">
                <a:latin typeface="Arial"/>
                <a:ea typeface="Segoe UI Black"/>
                <a:cs typeface="Arial"/>
              </a:rPr>
              <a:t>ValuePoint</a:t>
            </a:r>
            <a:endParaRPr lang="en-US" dirty="0">
              <a:latin typeface="Arial"/>
              <a:ea typeface="Segoe UI Black"/>
              <a:cs typeface="Arial"/>
            </a:endParaRPr>
          </a:p>
          <a:p>
            <a:pPr marL="287020" indent="-287020"/>
            <a:r>
              <a:rPr lang="en-US" dirty="0" err="1"/>
              <a:t>Sourcewell</a:t>
            </a:r>
            <a:r>
              <a:rPr lang="en-US" dirty="0"/>
              <a:t> (Minnesota)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Educational Cooperatives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Nonprofit vs For Profit Cooperatives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70" y="0"/>
            <a:ext cx="9369666" cy="1409228"/>
          </a:xfrm>
        </p:spPr>
        <p:txBody>
          <a:bodyPr/>
          <a:lstStyle/>
          <a:p>
            <a:r>
              <a:rPr lang="en-US" dirty="0"/>
              <a:t>Cooperative Purchasing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9407046" y="0"/>
            <a:ext cx="2784953" cy="6858000"/>
          </a:xfrm>
          <a:prstGeom prst="rect">
            <a:avLst/>
          </a:prstGeom>
          <a:solidFill>
            <a:srgbClr val="087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8A9D9-0995-E3CE-C812-55A5372E89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3941" y="1409228"/>
            <a:ext cx="8367573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Using a cooperative in lieu of competition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Not all cooperatives have local resellers</a:t>
            </a:r>
          </a:p>
          <a:p>
            <a:pPr marL="287020" indent="-287020"/>
            <a:r>
              <a:rPr lang="en-US" dirty="0"/>
              <a:t>OMB is required to notice intent to use cooperative instead of competitive process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Know laws that apply to your entity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Consult your legal counsel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EA7F7E-1187-4522-8793-632B1C71DC1E}"/>
              </a:ext>
            </a:extLst>
          </p:cNvPr>
          <p:cNvSpPr/>
          <p:nvPr/>
        </p:nvSpPr>
        <p:spPr>
          <a:xfrm>
            <a:off x="1" y="0"/>
            <a:ext cx="4072270" cy="6858000"/>
          </a:xfrm>
          <a:prstGeom prst="rect">
            <a:avLst/>
          </a:prstGeom>
          <a:solidFill>
            <a:srgbClr val="A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A93C-18E5-4622-967F-31B4C411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795" y="365129"/>
            <a:ext cx="7092740" cy="941157"/>
          </a:xfrm>
        </p:spPr>
        <p:txBody>
          <a:bodyPr/>
          <a:lstStyle/>
          <a:p>
            <a:r>
              <a:rPr lang="en-US" dirty="0"/>
              <a:t>Solicitation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873E6-F05B-44F9-A8F8-4CD52A995F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35526" y="1409228"/>
            <a:ext cx="6593010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Bid – Low bidder meeting specifications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Request for Proposal – Evaluate cost and quality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Informal competition – low dollar 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Formal competition – public notice, public opening</a:t>
            </a:r>
            <a:endParaRPr lang="en-US" dirty="0"/>
          </a:p>
          <a:p>
            <a:pPr marL="572770" lvl="1"/>
            <a:endParaRPr lang="en-US" i="1" dirty="0"/>
          </a:p>
          <a:p>
            <a:pPr marL="287020" indent="-2870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8048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26" y="164387"/>
            <a:ext cx="10994065" cy="1141899"/>
          </a:xfrm>
        </p:spPr>
        <p:txBody>
          <a:bodyPr/>
          <a:lstStyle/>
          <a:p>
            <a:r>
              <a:rPr lang="en-US" dirty="0"/>
              <a:t>PREFERENCE LAWS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AC30-FF33-4684-B6F5-92432970E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28530" y="1398595"/>
            <a:ext cx="9675628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lvl="0" indent="-287020"/>
            <a:r>
              <a:rPr lang="en-US" dirty="0"/>
              <a:t>Reciprocal Preference Law repealed in 2023</a:t>
            </a:r>
            <a:endParaRPr lang="en-US"/>
          </a:p>
          <a:p>
            <a:pPr marL="287020" lvl="0" indent="-287020"/>
            <a:r>
              <a:rPr lang="en-US" dirty="0"/>
              <a:t>Preference Laws for Printing</a:t>
            </a:r>
          </a:p>
          <a:p>
            <a:pPr marL="287020" lvl="0" indent="-287020"/>
            <a:r>
              <a:rPr lang="en-US" dirty="0"/>
              <a:t>Preference Law for Coal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US Flags – Made in US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ND Flags – Historically accurate</a:t>
            </a:r>
          </a:p>
          <a:p>
            <a:pPr marL="287020" lvl="0" indent="-287020"/>
            <a:r>
              <a:rPr lang="en-US" dirty="0"/>
              <a:t>Resolution for ND Food Products</a:t>
            </a:r>
          </a:p>
          <a:p>
            <a:pPr marL="287020" lvl="0" indent="-287020"/>
            <a:r>
              <a:rPr lang="en-US" dirty="0"/>
              <a:t>Resolution for Hemp Flags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0" y="0"/>
            <a:ext cx="15948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A68B943-7ADE-4190-9ECD-C80BFB7A728F}"/>
              </a:ext>
            </a:extLst>
          </p:cNvPr>
          <p:cNvSpPr/>
          <p:nvPr/>
        </p:nvSpPr>
        <p:spPr>
          <a:xfrm>
            <a:off x="0" y="0"/>
            <a:ext cx="2983832" cy="6858000"/>
          </a:xfrm>
          <a:prstGeom prst="rect">
            <a:avLst/>
          </a:prstGeom>
          <a:solidFill>
            <a:srgbClr val="A83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AEA08-C0C7-4833-A73E-8B8898182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Purchase Order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State Purchasing Card Program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Tax Exempt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901D3B-20DB-4DAF-BB8A-0B6AACC7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6C63A-8878-4B40-B030-BE3E3E1148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26" y="0"/>
            <a:ext cx="5476126" cy="688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4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A49F64-2C37-42BD-809E-E1AEA67F64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Involve Legal Counsel in negotiation</a:t>
            </a:r>
          </a:p>
          <a:p>
            <a:pPr marL="287020" indent="-287020"/>
            <a:r>
              <a:rPr lang="en-US" dirty="0"/>
              <a:t>Office of the Attorney General Contract Drafting Manual with Sample Contract Templates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Have legal review vendor-furnished contracts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30BC50-1914-4CCF-A493-E718B23F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ea typeface="Segoe UI Black"/>
                <a:cs typeface="Segoe UI"/>
              </a:rPr>
              <a:t>Award  - Contracts</a:t>
            </a:r>
          </a:p>
        </p:txBody>
      </p:sp>
    </p:spTree>
    <p:extLst>
      <p:ext uri="{BB962C8B-B14F-4D97-AF65-F5344CB8AC3E}">
        <p14:creationId xmlns:p14="http://schemas.microsoft.com/office/powerpoint/2010/main" val="56375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454A-A523-48C1-9639-C49EEB629772}"/>
              </a:ext>
            </a:extLst>
          </p:cNvPr>
          <p:cNvSpPr/>
          <p:nvPr/>
        </p:nvSpPr>
        <p:spPr>
          <a:xfrm>
            <a:off x="4644189" y="0"/>
            <a:ext cx="7547811" cy="6858003"/>
          </a:xfrm>
          <a:prstGeom prst="rect">
            <a:avLst/>
          </a:prstGeom>
          <a:solidFill>
            <a:srgbClr val="79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5E624E-8864-4806-984E-3B2A38D6CC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4644189" cy="6857999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20591E-06D6-44A5-915F-0558D2A8A8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6556" y="2189745"/>
            <a:ext cx="6863076" cy="40705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Mission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The Office of Management and Budget provides innovative leadership and support to state government.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Vision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OMB will set the standard for leadership and expertise in state government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08220-7102-4AAE-8303-276666C9B0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872" y="672994"/>
            <a:ext cx="4222444" cy="10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38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3D5C-C341-271A-631D-B9B459FE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Laws Apply to your purchases?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70691E-B6C2-A09F-F304-8B7CB2FEB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2288" y="1989439"/>
            <a:ext cx="11149129" cy="42459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Public Improvements – N.D.C.C. Title 48</a:t>
            </a:r>
            <a:endParaRPr lang="en-US"/>
          </a:p>
          <a:p>
            <a:pPr marL="572770" lvl="1"/>
            <a:r>
              <a:rPr lang="en-US" dirty="0"/>
              <a:t>Over $200,000 Public Notice, Plans by Architect or Engineer</a:t>
            </a:r>
          </a:p>
          <a:p>
            <a:pPr marL="572770" lvl="1"/>
            <a:r>
              <a:rPr lang="en-US" dirty="0"/>
              <a:t>Definition of Public Improvement</a:t>
            </a:r>
          </a:p>
          <a:p>
            <a:pPr marL="572770" lvl="1"/>
            <a:r>
              <a:rPr lang="en-US" dirty="0"/>
              <a:t>Emergency Purchase Provision</a:t>
            </a:r>
          </a:p>
          <a:p>
            <a:pPr marL="572770" lvl="1"/>
            <a:r>
              <a:rPr lang="en-US" dirty="0">
                <a:latin typeface="Arial"/>
                <a:ea typeface="Segoe UI Black"/>
                <a:cs typeface="Arial"/>
              </a:rPr>
              <a:t>Know your county/city/school board internal procedures for work under $200,000 and routine maintenance</a:t>
            </a:r>
          </a:p>
          <a:p>
            <a:pPr marL="57277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8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3D5C-C341-271A-631D-B9B459FE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Laws Apply to your purchases?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2960B-BB7F-E5CC-F883-2775932448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Public Improvement over $200,000 Plans Requirement</a:t>
            </a:r>
          </a:p>
          <a:p>
            <a:r>
              <a:rPr lang="en-US" dirty="0"/>
              <a:t>Internal Procedures for contracting with Architect or Engineer</a:t>
            </a:r>
          </a:p>
          <a:p>
            <a:r>
              <a:rPr lang="en-US" dirty="0"/>
              <a:t>State agency law in N.D.C.C. Chapter 54-44.7 Architect, Engineer, Land Surveying and Construction Management</a:t>
            </a:r>
          </a:p>
          <a:p>
            <a:pPr lvl="1"/>
            <a:r>
              <a:rPr lang="en-US" dirty="0"/>
              <a:t>$35,000 and over require competition</a:t>
            </a:r>
          </a:p>
          <a:p>
            <a:pPr lvl="1"/>
            <a:r>
              <a:rPr lang="en-US" dirty="0"/>
              <a:t>Notice requirement established by entity</a:t>
            </a:r>
          </a:p>
        </p:txBody>
      </p:sp>
    </p:spTree>
    <p:extLst>
      <p:ext uri="{BB962C8B-B14F-4D97-AF65-F5344CB8AC3E}">
        <p14:creationId xmlns:p14="http://schemas.microsoft.com/office/powerpoint/2010/main" val="3520595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3D5C-C341-271A-631D-B9B459FE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Laws Apply to your purchases?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731AA-3EC2-A0B7-ACA8-BD115E7B64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Concessions</a:t>
            </a:r>
            <a:endParaRPr lang="en-US"/>
          </a:p>
          <a:p>
            <a:pPr marL="572770" lvl="1"/>
            <a:r>
              <a:rPr lang="en-US" dirty="0"/>
              <a:t>$35,000 Annually</a:t>
            </a:r>
          </a:p>
          <a:p>
            <a:pPr marL="572770" lvl="1"/>
            <a:r>
              <a:rPr lang="en-US" dirty="0">
                <a:latin typeface="Arial"/>
                <a:ea typeface="Segoe UI Black"/>
                <a:cs typeface="Arial"/>
              </a:rPr>
              <a:t>Public Notice Requirements</a:t>
            </a:r>
          </a:p>
          <a:p>
            <a:pPr marL="57277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07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353707-C456-4BE7-8E1F-1000521FA24E}"/>
              </a:ext>
            </a:extLst>
          </p:cNvPr>
          <p:cNvSpPr/>
          <p:nvPr/>
        </p:nvSpPr>
        <p:spPr>
          <a:xfrm>
            <a:off x="9918551" y="0"/>
            <a:ext cx="2273449" cy="6857996"/>
          </a:xfrm>
          <a:prstGeom prst="rect">
            <a:avLst/>
          </a:prstGeom>
          <a:solidFill>
            <a:srgbClr val="FAA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A183F-0C8D-406A-90A0-36360D80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2" y="-579121"/>
            <a:ext cx="4876799" cy="1971041"/>
          </a:xfrm>
        </p:spPr>
        <p:txBody>
          <a:bodyPr/>
          <a:lstStyle/>
          <a:p>
            <a:r>
              <a:rPr lang="en-US" dirty="0"/>
              <a:t>Contract Administration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401E-E11B-4602-B7E4-6F944DAAEC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2002" y="1631222"/>
            <a:ext cx="4956175" cy="48016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Proof of Insurance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Secretary of State Registration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Contractor/Business License</a:t>
            </a:r>
            <a:endParaRPr lang="en-US" dirty="0"/>
          </a:p>
          <a:p>
            <a:pPr marL="287020" indent="-287020"/>
            <a:endParaRPr lang="en-US" dirty="0">
              <a:latin typeface="Arial"/>
              <a:ea typeface="Segoe UI Black"/>
              <a:cs typeface="Arial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DE137C3-6150-47F4-9F3F-097416B3A51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9131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0" y="-3623"/>
            <a:ext cx="2784953" cy="6858000"/>
          </a:xfrm>
          <a:prstGeom prst="rect">
            <a:avLst/>
          </a:prstGeom>
          <a:solidFill>
            <a:srgbClr val="087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6A395-6D7C-4A01-A57E-E8392F249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2" y="-7246"/>
            <a:ext cx="6305107" cy="686162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44" y="-1"/>
            <a:ext cx="4642884" cy="1807535"/>
          </a:xfrm>
        </p:spPr>
        <p:txBody>
          <a:bodyPr/>
          <a:lstStyle/>
          <a:p>
            <a:r>
              <a:rPr lang="en-US" dirty="0"/>
              <a:t>Contract Amendments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AC30-FF33-4684-B6F5-92432970E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21526" y="2264734"/>
            <a:ext cx="4387702" cy="43900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lvl="0" indent="-287020"/>
            <a:r>
              <a:rPr lang="en-US" dirty="0"/>
              <a:t>Anticipated</a:t>
            </a:r>
            <a:endParaRPr lang="en-US"/>
          </a:p>
          <a:p>
            <a:pPr marL="572770" lvl="1">
              <a:buChar char="Ø"/>
            </a:pPr>
            <a:r>
              <a:rPr lang="en-US" dirty="0">
                <a:latin typeface="Arial"/>
                <a:ea typeface="Segoe UI Black"/>
                <a:cs typeface="Arial"/>
              </a:rPr>
              <a:t>Renewal</a:t>
            </a:r>
          </a:p>
          <a:p>
            <a:pPr marL="572770" lvl="1">
              <a:buChar char="Ø"/>
            </a:pPr>
            <a:r>
              <a:rPr lang="en-US" dirty="0">
                <a:latin typeface="Arial"/>
                <a:ea typeface="Segoe UI Black"/>
                <a:cs typeface="Arial"/>
              </a:rPr>
              <a:t>Extension</a:t>
            </a:r>
          </a:p>
          <a:p>
            <a:pPr marL="572770" lvl="1">
              <a:buChar char="Ø"/>
            </a:pPr>
            <a:r>
              <a:rPr lang="en-US" dirty="0">
                <a:latin typeface="Arial"/>
                <a:ea typeface="Segoe UI Black"/>
                <a:cs typeface="Arial"/>
              </a:rPr>
              <a:t>Price Adjustments</a:t>
            </a:r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Unanticipated</a:t>
            </a:r>
          </a:p>
          <a:p>
            <a:pPr marL="572770" lvl="1">
              <a:buChar char="Ø"/>
            </a:pPr>
            <a:r>
              <a:rPr lang="en-US" dirty="0">
                <a:latin typeface="Arial"/>
                <a:ea typeface="Segoe UI Black"/>
                <a:cs typeface="Arial"/>
              </a:rPr>
              <a:t>Change Order</a:t>
            </a:r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Templates</a:t>
            </a:r>
          </a:p>
        </p:txBody>
      </p:sp>
    </p:spTree>
    <p:extLst>
      <p:ext uri="{BB962C8B-B14F-4D97-AF65-F5344CB8AC3E}">
        <p14:creationId xmlns:p14="http://schemas.microsoft.com/office/powerpoint/2010/main" val="30566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E27B09-836F-4976-8BCB-6784CC0C60BE}"/>
              </a:ext>
            </a:extLst>
          </p:cNvPr>
          <p:cNvSpPr/>
          <p:nvPr/>
        </p:nvSpPr>
        <p:spPr>
          <a:xfrm>
            <a:off x="0" y="0"/>
            <a:ext cx="9230497" cy="6858000"/>
          </a:xfrm>
          <a:prstGeom prst="rect">
            <a:avLst/>
          </a:prstGeom>
          <a:solidFill>
            <a:srgbClr val="709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129DD24-7500-4722-8C3D-964A914CB432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673" y="1099128"/>
            <a:ext cx="7988026" cy="481399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2A5732-0668-4FCF-A45E-26828DDD3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074" y="0"/>
            <a:ext cx="8488218" cy="94138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egoe UI"/>
                <a:ea typeface="Segoe UI Black"/>
                <a:cs typeface="Segoe UI"/>
              </a:rPr>
              <a:t>Contract Closeout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4BF59-B67B-4976-9EA0-2548CF5F6A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885617" y="1592132"/>
            <a:ext cx="2214233" cy="4561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lvl="0" indent="-287020"/>
            <a:r>
              <a:rPr lang="en-US" sz="2800">
                <a:solidFill>
                  <a:srgbClr val="796E66"/>
                </a:solidFill>
              </a:rPr>
              <a:t>Inspect</a:t>
            </a:r>
          </a:p>
          <a:p>
            <a:pPr marL="287020" lvl="0" indent="-287020"/>
            <a:r>
              <a:rPr lang="en-US" sz="2800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Accept</a:t>
            </a:r>
          </a:p>
          <a:p>
            <a:pPr marL="287020" lvl="0" indent="-287020"/>
            <a:r>
              <a:rPr lang="en-US" sz="2800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Cure letter if needed</a:t>
            </a:r>
            <a:endParaRPr lang="en-US" sz="2800">
              <a:solidFill>
                <a:srgbClr val="796E66"/>
              </a:solidFill>
            </a:endParaRPr>
          </a:p>
          <a:p>
            <a:pPr marL="287020" indent="-287020"/>
            <a:r>
              <a:rPr lang="en-US" sz="2800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Payment</a:t>
            </a:r>
          </a:p>
          <a:p>
            <a:pPr marL="0" indent="0">
              <a:buNone/>
            </a:pPr>
            <a:endParaRPr lang="en-US" sz="2800">
              <a:solidFill>
                <a:srgbClr val="796E66"/>
              </a:solidFill>
              <a:latin typeface="Arial"/>
              <a:ea typeface="Segoe UI Black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371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80" y="390016"/>
            <a:ext cx="8368647" cy="941157"/>
          </a:xfrm>
        </p:spPr>
        <p:txBody>
          <a:bodyPr/>
          <a:lstStyle/>
          <a:p>
            <a:r>
              <a:rPr lang="en-US">
                <a:latin typeface="Segoe UI"/>
                <a:ea typeface="Segoe UI Black"/>
                <a:cs typeface="Segoe UI"/>
              </a:rPr>
              <a:t>IMPORTANCE OF COMPETITION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AC30-FF33-4684-B6F5-92432970E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652" y="1434115"/>
            <a:ext cx="7985876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Ensure employees know competition requirements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Specifications and requirements must not restrict competition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Know your entities’ internal procedures for noncompetitive purchases</a:t>
            </a:r>
            <a:endParaRPr lang="en-US" dirty="0"/>
          </a:p>
          <a:p>
            <a:pPr marL="572770" lvl="1">
              <a:buChar char="Ø"/>
            </a:pPr>
            <a:r>
              <a:rPr lang="en-US" dirty="0">
                <a:latin typeface="Arial"/>
                <a:ea typeface="Segoe UI Black"/>
                <a:cs typeface="Arial"/>
              </a:rPr>
              <a:t>Low dollar purchases</a:t>
            </a:r>
            <a:endParaRPr lang="en-US" dirty="0"/>
          </a:p>
          <a:p>
            <a:pPr marL="572770" lvl="1">
              <a:buChar char="Ø"/>
            </a:pPr>
            <a:r>
              <a:rPr lang="en-US" dirty="0">
                <a:latin typeface="Arial"/>
                <a:ea typeface="Segoe UI Black"/>
                <a:cs typeface="Arial"/>
              </a:rPr>
              <a:t>Sole Source" purchase approvals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9140456" y="0"/>
            <a:ext cx="3051544" cy="6858000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0957C3-911B-421F-A06C-B3884D6AF5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456" y="0"/>
            <a:ext cx="2715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26" y="164387"/>
            <a:ext cx="10994065" cy="1141899"/>
          </a:xfrm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AC30-FF33-4684-B6F5-92432970E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28530" y="1398595"/>
            <a:ext cx="9675628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Spending tax payer dollars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If spending grant dollars – What does the grant require?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Public Notice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Open Records</a:t>
            </a:r>
            <a:endParaRPr lang="en-US" dirty="0"/>
          </a:p>
          <a:p>
            <a:pPr marL="287020" lvl="0" indent="-287020"/>
            <a:r>
              <a:rPr lang="en-US" dirty="0"/>
              <a:t>Open Meetings</a:t>
            </a:r>
          </a:p>
          <a:p>
            <a:pPr marL="287020" lvl="0" indent="-287020"/>
            <a:r>
              <a:rPr lang="en-US" dirty="0"/>
              <a:t>Records Retention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0" y="0"/>
            <a:ext cx="159488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353" y="379384"/>
            <a:ext cx="8368647" cy="941157"/>
          </a:xfrm>
        </p:spPr>
        <p:txBody>
          <a:bodyPr/>
          <a:lstStyle/>
          <a:p>
            <a:r>
              <a:rPr lang="en-US" dirty="0"/>
              <a:t>Public Notice/Legal Notice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AC30-FF33-4684-B6F5-92432970E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4859" y="1423483"/>
            <a:ext cx="8007141" cy="48441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lvl="0" indent="-287020"/>
            <a:r>
              <a:rPr lang="en-US" dirty="0"/>
              <a:t>Official County Newspaper</a:t>
            </a:r>
            <a:endParaRPr lang="en-US"/>
          </a:p>
          <a:p>
            <a:pPr marL="287020" lvl="0" indent="-287020"/>
            <a:r>
              <a:rPr lang="en-US" dirty="0"/>
              <a:t>Legal Notice publication rates established by OMB</a:t>
            </a:r>
          </a:p>
          <a:p>
            <a:pPr marL="287020" lvl="0" indent="-287020"/>
            <a:r>
              <a:rPr lang="en-US" dirty="0"/>
              <a:t>Know deadlines for submission to ensure publication requirements are met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2025-2027 Proposed Rate Changes:</a:t>
            </a:r>
          </a:p>
          <a:p>
            <a:pPr marL="572770" lvl="1"/>
            <a:r>
              <a:rPr lang="en-US" dirty="0"/>
              <a:t>5% 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  <a:p>
            <a:pPr marL="572770" lvl="1"/>
            <a:r>
              <a:rPr lang="en-US" dirty="0"/>
              <a:t>3% 2</a:t>
            </a:r>
            <a:r>
              <a:rPr lang="en-US" baseline="30000" dirty="0"/>
              <a:t>nd</a:t>
            </a:r>
            <a:r>
              <a:rPr lang="en-US" dirty="0"/>
              <a:t>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0" y="-227"/>
            <a:ext cx="3051544" cy="6858000"/>
          </a:xfrm>
          <a:prstGeom prst="rect">
            <a:avLst/>
          </a:prstGeom>
          <a:solidFill>
            <a:srgbClr val="709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8DDA92-07D3-44D1-A5F2-C412C973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51" y="-227"/>
            <a:ext cx="2833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1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C464DC5-69B4-44E1-AAB2-535A24A978D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677" y="0"/>
            <a:ext cx="4908448" cy="6858000"/>
          </a:xfr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3E84616-29BF-4966-B40C-18628F39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54" y="399593"/>
            <a:ext cx="5755723" cy="1397310"/>
          </a:xfrm>
        </p:spPr>
        <p:txBody>
          <a:bodyPr/>
          <a:lstStyle/>
          <a:p>
            <a:r>
              <a:rPr lang="en-US" dirty="0">
                <a:latin typeface="Segoe UI"/>
                <a:ea typeface="Segoe UI Black"/>
                <a:cs typeface="Segoe UI"/>
              </a:rPr>
              <a:t>Ethics IN PUBLIC PROCUREMENT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B5FA7E-0E6B-480F-8E97-D242980DD30F}"/>
              </a:ext>
            </a:extLst>
          </p:cNvPr>
          <p:cNvSpPr txBox="1">
            <a:spLocks/>
          </p:cNvSpPr>
          <p:nvPr/>
        </p:nvSpPr>
        <p:spPr>
          <a:xfrm>
            <a:off x="241955" y="2052084"/>
            <a:ext cx="5755722" cy="45519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7338" indent="-287338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32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573088" indent="-28575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8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2pPr>
            <a:lvl3pPr marL="804863" indent="-231775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4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3pPr>
            <a:lvl4pPr marL="1146175" indent="-231775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 i="0" kern="1200" spc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4pPr>
            <a:lvl5pPr marL="1487488" indent="-28575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000" b="0" i="0" kern="1200" spc="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5pPr>
            <a:lvl6pPr marL="0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050" kern="1200" spc="1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20" indent="-287020"/>
            <a:r>
              <a:rPr lang="en-US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Artificial Fragmentation</a:t>
            </a:r>
            <a:endParaRPr lang="en-US">
              <a:solidFill>
                <a:srgbClr val="595959"/>
              </a:solidFill>
              <a:latin typeface="Arial"/>
              <a:ea typeface="Segoe UI Black"/>
              <a:cs typeface="Arial"/>
            </a:endParaRPr>
          </a:p>
          <a:p>
            <a:pPr marL="287020" indent="-287020"/>
            <a:r>
              <a:rPr lang="en-US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Conflict of Interest</a:t>
            </a:r>
            <a:endParaRPr lang="en-US">
              <a:latin typeface="Arial"/>
              <a:ea typeface="Segoe UI Black"/>
              <a:cs typeface="Arial"/>
            </a:endParaRPr>
          </a:p>
          <a:p>
            <a:pPr marL="287020" lvl="0" indent="-287020"/>
            <a:r>
              <a:rPr lang="en-US" dirty="0">
                <a:solidFill>
                  <a:srgbClr val="796E66"/>
                </a:solidFill>
              </a:rPr>
              <a:t>Attempt to Influence</a:t>
            </a:r>
          </a:p>
          <a:p>
            <a:pPr marL="287020" indent="-287020"/>
            <a:r>
              <a:rPr lang="en-US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Nondiscrimination in source selection</a:t>
            </a:r>
          </a:p>
          <a:p>
            <a:pPr marL="287020" indent="-287020"/>
            <a:r>
              <a:rPr lang="en-US">
                <a:solidFill>
                  <a:srgbClr val="796E66"/>
                </a:solidFill>
                <a:latin typeface="Arial"/>
                <a:ea typeface="Segoe UI Black"/>
                <a:cs typeface="Arial"/>
              </a:rPr>
              <a:t>N.D.A.C. Chapter 4-12-04 applies to state agencies</a:t>
            </a:r>
            <a:endParaRPr lang="en-US">
              <a:solidFill>
                <a:srgbClr val="796E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4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view of a sunset&#10;&#10;Description automatically generated">
            <a:extLst>
              <a:ext uri="{FF2B5EF4-FFF2-40B4-BE49-F238E27FC236}">
                <a16:creationId xmlns:a16="http://schemas.microsoft.com/office/drawing/2014/main" id="{BA5C8185-2AD6-4C07-989F-0A32449EA62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1CD4C-DA62-4A80-AE6C-F4F93A9E3501}"/>
              </a:ext>
            </a:extLst>
          </p:cNvPr>
          <p:cNvSpPr/>
          <p:nvPr/>
        </p:nvSpPr>
        <p:spPr>
          <a:xfrm>
            <a:off x="0" y="5202622"/>
            <a:ext cx="12192000" cy="1405100"/>
          </a:xfrm>
          <a:prstGeom prst="rect">
            <a:avLst/>
          </a:prstGeom>
          <a:solidFill>
            <a:schemeClr val="tx2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E54B17-1B7D-454E-9BE4-942B1C5B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3870"/>
            <a:ext cx="12192000" cy="941157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chemeClr val="bg1"/>
                </a:solidFill>
              </a:rPr>
              <a:t>OMB State Procurement Office</a:t>
            </a:r>
          </a:p>
        </p:txBody>
      </p:sp>
    </p:spTree>
    <p:extLst>
      <p:ext uri="{BB962C8B-B14F-4D97-AF65-F5344CB8AC3E}">
        <p14:creationId xmlns:p14="http://schemas.microsoft.com/office/powerpoint/2010/main" val="35789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FEF97B5-F641-4279-9201-85966188C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5337545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D04B99-77CF-9123-F54B-43CCA0BC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8EEA99-398C-1EA1-3385-0A9BAF1315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/>
              <a:t>National Association of Procurement Officials (NASPO)</a:t>
            </a:r>
            <a:endParaRPr lang="en-US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Many Free Courses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naspo.org/procurement-u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85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285830-BD13-460D-AFF6-D4670961E4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" y="-11692"/>
            <a:ext cx="12192001" cy="2520865"/>
          </a:xfrm>
        </p:spPr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06EAC-3061-4CB1-B318-6063CDDF8B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899" y="2766345"/>
            <a:ext cx="11149130" cy="3164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Your county/city/school board legal counsel</a:t>
            </a:r>
            <a:endParaRPr lang="en-US" dirty="0"/>
          </a:p>
          <a:p>
            <a:pPr marL="287020" lvl="0" indent="-287020"/>
            <a:r>
              <a:rPr lang="en-US" dirty="0"/>
              <a:t>Laws, Rules, Manuals</a:t>
            </a:r>
          </a:p>
          <a:p>
            <a:pPr marL="287020" lvl="0" indent="-287020"/>
            <a:r>
              <a:rPr lang="en-US" dirty="0"/>
              <a:t>Attorney General’s Office Contract Drafting &amp; Review Manual and Templates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Office of Management and Budget website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D7362-60BB-40E3-9CE4-51E2D12F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99" y="249508"/>
            <a:ext cx="9419850" cy="983870"/>
          </a:xfrm>
        </p:spPr>
        <p:txBody>
          <a:bodyPr/>
          <a:lstStyle/>
          <a:p>
            <a:r>
              <a:rPr lang="en-US" dirty="0">
                <a:latin typeface="Segoe UI"/>
                <a:ea typeface="Segoe UI Black"/>
                <a:cs typeface="Segoe UI"/>
              </a:rPr>
              <a:t>PROCUREMENT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6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3BB1EB4-11AB-FFA9-6CD5-30C996E46F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19D8-9181-0D5E-3D25-5109ACC05C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Public procurement ensures </a:t>
            </a:r>
            <a:r>
              <a:rPr lang="en-US">
                <a:latin typeface="Arial"/>
                <a:ea typeface="Segoe UI Black"/>
                <a:cs typeface="Arial"/>
              </a:rPr>
              <a:t>taxpayer</a:t>
            </a:r>
            <a:r>
              <a:rPr lang="en-US" dirty="0">
                <a:latin typeface="Arial"/>
                <a:ea typeface="Segoe UI Black"/>
                <a:cs typeface="Arial"/>
              </a:rPr>
              <a:t> dollars are spent through a fair and transparent process.</a:t>
            </a:r>
            <a:endParaRPr lang="en-US" dirty="0"/>
          </a:p>
          <a:p>
            <a:pPr marL="287020" indent="-287020"/>
            <a:r>
              <a:rPr lang="en-US" b="1" dirty="0">
                <a:latin typeface="Arial"/>
                <a:ea typeface="Segoe UI Black"/>
                <a:cs typeface="Arial"/>
              </a:rPr>
              <a:t>Procurement is simply getting information needed to make good purchasing decisions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Seek assistance before you make the purchase!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5BE08-7AC0-5E56-B738-6345B3FBA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ea typeface="Segoe UI Black"/>
                <a:cs typeface="Segoe UI"/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59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8090499F-A1A7-451B-83E9-C182598F05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98" y="0"/>
            <a:ext cx="12192000" cy="50627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A353B8-60D4-468F-9806-512B41D91C7E}"/>
              </a:ext>
            </a:extLst>
          </p:cNvPr>
          <p:cNvSpPr/>
          <p:nvPr/>
        </p:nvSpPr>
        <p:spPr>
          <a:xfrm>
            <a:off x="0" y="4047037"/>
            <a:ext cx="12192000" cy="1015663"/>
          </a:xfrm>
          <a:prstGeom prst="rect">
            <a:avLst/>
          </a:prstGeom>
          <a:solidFill>
            <a:schemeClr val="tx2">
              <a:lumMod val="95000"/>
              <a:lumOff val="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5CA49A-BB22-466A-8998-AD86D74B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28" y="3935022"/>
            <a:ext cx="10787283" cy="1015663"/>
          </a:xfrm>
        </p:spPr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750E22-28FC-478F-AF36-51C6A291EE2E}"/>
              </a:ext>
            </a:extLst>
          </p:cNvPr>
          <p:cNvSpPr txBox="1">
            <a:spLocks/>
          </p:cNvSpPr>
          <p:nvPr/>
        </p:nvSpPr>
        <p:spPr>
          <a:xfrm>
            <a:off x="275828" y="5174715"/>
            <a:ext cx="6731259" cy="1523797"/>
          </a:xfrm>
          <a:prstGeom prst="rect">
            <a:avLst/>
          </a:prstGeom>
        </p:spPr>
        <p:txBody>
          <a:bodyPr/>
          <a:lstStyle>
            <a:lvl1pPr marL="287338" indent="-287338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32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  <a:lvl2pPr marL="573088" indent="-28575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8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2pPr>
            <a:lvl3pPr marL="804863" indent="-231775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400" b="0" i="0" kern="1200" cap="none" spc="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3pPr>
            <a:lvl4pPr marL="1146175" indent="-231775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0" i="0" kern="1200" spc="0" baseline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4pPr>
            <a:lvl5pPr marL="1487488" indent="-285750" algn="l" defTabSz="91442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2000" b="0" i="0" kern="1200" spc="0" baseline="0" dirty="0">
                <a:solidFill>
                  <a:schemeClr val="tx2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defRPr>
            </a:lvl5pPr>
            <a:lvl6pPr marL="0" indent="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050" kern="1200" spc="1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Sherry Neas,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Director of Central Service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A802C-EF7B-44E8-BF3F-87E1924F43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26" y="5402636"/>
            <a:ext cx="4630119" cy="11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50872-F038-45F7-A1D1-1E13B98492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What laws and procedures apply to your purchases?</a:t>
            </a:r>
            <a:endParaRPr lang="en-US" dirty="0"/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Government Sources of Supply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Cooperative Purchasing</a:t>
            </a:r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Importance of competition, transparency, and ethics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Legal Notices</a:t>
            </a:r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Procurement U Training</a:t>
            </a:r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Procurement Assistance</a:t>
            </a:r>
          </a:p>
          <a:p>
            <a:pPr marL="0" lvl="0" indent="0">
              <a:buNone/>
            </a:pPr>
            <a:endParaRPr lang="en-US" dirty="0"/>
          </a:p>
          <a:p>
            <a:pPr marL="287020" lvl="0" indent="-287020"/>
            <a:endParaRPr lang="en-US" dirty="0"/>
          </a:p>
          <a:p>
            <a:pPr marL="287020" lvl="0" indent="-28702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4D7A65-9906-4F4C-9C5A-E568BF74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ea typeface="Segoe UI Black"/>
                <a:cs typeface="Segoe UI"/>
              </a:rPr>
              <a:t>Get What you Need </a:t>
            </a:r>
            <a:r>
              <a:rPr lang="en-US" dirty="0" err="1">
                <a:latin typeface="Segoe UI"/>
                <a:ea typeface="Segoe UI Black"/>
                <a:cs typeface="Segoe UI"/>
              </a:rPr>
              <a:t>wITH</a:t>
            </a:r>
            <a:r>
              <a:rPr lang="en-US" dirty="0">
                <a:latin typeface="Segoe UI"/>
                <a:ea typeface="Segoe UI Black"/>
                <a:cs typeface="Segoe UI"/>
              </a:rPr>
              <a:t> </a:t>
            </a:r>
            <a:br>
              <a:rPr lang="en-US" dirty="0"/>
            </a:br>
            <a:r>
              <a:rPr lang="en-US" dirty="0">
                <a:latin typeface="Segoe UI"/>
                <a:ea typeface="Segoe UI Black"/>
                <a:cs typeface="Segoe UI"/>
              </a:rPr>
              <a:t>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271987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8E54E2-70D1-4850-B234-2E75D48B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183" y="365129"/>
            <a:ext cx="6239352" cy="941157"/>
          </a:xfrm>
        </p:spPr>
        <p:txBody>
          <a:bodyPr/>
          <a:lstStyle/>
          <a:p>
            <a:r>
              <a:rPr lang="en-US" dirty="0"/>
              <a:t>Types of purchases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DAC30-FF33-4684-B6F5-92432970E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9120" y="1556951"/>
            <a:ext cx="5880628" cy="47088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lvl="0" indent="-287020"/>
            <a:r>
              <a:rPr lang="en-US" dirty="0">
                <a:solidFill>
                  <a:srgbClr val="796E66"/>
                </a:solidFill>
              </a:rPr>
              <a:t>Goods &amp; Services</a:t>
            </a:r>
            <a:endParaRPr lang="en-US"/>
          </a:p>
          <a:p>
            <a:pPr marL="287020" lvl="0" indent="-287020"/>
            <a:r>
              <a:rPr lang="en-US" dirty="0"/>
              <a:t>Equipment</a:t>
            </a:r>
            <a:endParaRPr lang="en-US" dirty="0">
              <a:solidFill>
                <a:srgbClr val="796E66"/>
              </a:solidFill>
            </a:endParaRP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Information Technology</a:t>
            </a:r>
          </a:p>
          <a:p>
            <a:pPr marL="287020" lvl="0" indent="-287020"/>
            <a:r>
              <a:rPr lang="en-US" dirty="0">
                <a:solidFill>
                  <a:srgbClr val="796E66"/>
                </a:solidFill>
              </a:rPr>
              <a:t>Public Improvement</a:t>
            </a:r>
          </a:p>
          <a:p>
            <a:pPr marL="287020" lvl="0" indent="-287020"/>
            <a:r>
              <a:rPr lang="en-US" dirty="0">
                <a:solidFill>
                  <a:srgbClr val="796E66"/>
                </a:solidFill>
              </a:rPr>
              <a:t>Architect, Engineering, Land Surveying, Construction Management</a:t>
            </a:r>
          </a:p>
          <a:p>
            <a:pPr marL="287020" lvl="0" indent="-287020"/>
            <a:r>
              <a:rPr lang="en-US" dirty="0">
                <a:solidFill>
                  <a:srgbClr val="796E66"/>
                </a:solidFill>
              </a:rPr>
              <a:t>Concessions</a:t>
            </a:r>
          </a:p>
          <a:p>
            <a:pPr marL="0" lvl="0" indent="0">
              <a:buNone/>
            </a:pPr>
            <a:endParaRPr lang="en-US" dirty="0">
              <a:solidFill>
                <a:srgbClr val="796E66"/>
              </a:solidFill>
            </a:endParaRPr>
          </a:p>
          <a:p>
            <a:pPr marL="287020" lvl="0" indent="-287020"/>
            <a:endParaRPr lang="en-US" dirty="0">
              <a:solidFill>
                <a:srgbClr val="796E66"/>
              </a:solidFill>
            </a:endParaRPr>
          </a:p>
          <a:p>
            <a:pPr marL="287020" lvl="0" indent="-287020"/>
            <a:endParaRPr lang="en-US" dirty="0">
              <a:solidFill>
                <a:srgbClr val="796E66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796E6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B8DC9F-DD22-45E1-BB4C-221A953A5804}"/>
              </a:ext>
            </a:extLst>
          </p:cNvPr>
          <p:cNvSpPr/>
          <p:nvPr/>
        </p:nvSpPr>
        <p:spPr>
          <a:xfrm>
            <a:off x="0" y="0"/>
            <a:ext cx="3051544" cy="6858000"/>
          </a:xfrm>
          <a:prstGeom prst="rect">
            <a:avLst/>
          </a:prstGeom>
          <a:solidFill>
            <a:srgbClr val="A83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424DE-9B7E-416A-83B5-74E1B7285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65" y="0"/>
            <a:ext cx="4562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CEFC-1257-42A8-A6AF-706DF484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Price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97B28-EA2A-421A-B8BF-9C431B020F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0637" y="1701208"/>
            <a:ext cx="10532606" cy="45521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Total Cost</a:t>
            </a:r>
            <a:endParaRPr lang="en-US" dirty="0"/>
          </a:p>
          <a:p>
            <a:pPr marL="287020" lvl="0" indent="-287020"/>
            <a:r>
              <a:rPr lang="en-US" dirty="0"/>
              <a:t>Reoccurring</a:t>
            </a:r>
          </a:p>
          <a:p>
            <a:pPr marL="287020" lvl="0" indent="-287020"/>
            <a:r>
              <a:rPr lang="en-US" dirty="0"/>
              <a:t>Artificial Fragmentation</a:t>
            </a:r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Total Cost of Ownership (Acquisition + Consumables + Service/Support + Life Cycle)</a:t>
            </a:r>
            <a:endParaRPr lang="en-US" dirty="0"/>
          </a:p>
          <a:p>
            <a:pPr marL="572770" lvl="1"/>
            <a:endParaRPr lang="en-US" dirty="0"/>
          </a:p>
          <a:p>
            <a:pPr marL="57277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600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223D5C-C341-271A-631D-B9B459FE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4" y="485534"/>
            <a:ext cx="10901741" cy="941157"/>
          </a:xfrm>
        </p:spPr>
        <p:txBody>
          <a:bodyPr/>
          <a:lstStyle/>
          <a:p>
            <a:r>
              <a:rPr lang="en-US" dirty="0">
                <a:latin typeface="Segoe UI"/>
                <a:ea typeface="Segoe UI Black"/>
                <a:cs typeface="Segoe UI"/>
              </a:rPr>
              <a:t>What Laws And Procedures Apply to your purchases?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70691E-B6C2-A09F-F304-8B7CB2FEB2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8785" y="2318352"/>
            <a:ext cx="11149129" cy="38599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Goods and Services – Procurement Requirements Vary</a:t>
            </a:r>
          </a:p>
          <a:p>
            <a:pPr marL="572770" lvl="1"/>
            <a:r>
              <a:rPr lang="en-US" dirty="0"/>
              <a:t>County</a:t>
            </a:r>
          </a:p>
          <a:p>
            <a:pPr marL="572770" lvl="1"/>
            <a:r>
              <a:rPr lang="en-US" dirty="0"/>
              <a:t>City</a:t>
            </a:r>
          </a:p>
          <a:p>
            <a:pPr marL="572770" lvl="1"/>
            <a:r>
              <a:rPr lang="en-US" dirty="0"/>
              <a:t>School Boards</a:t>
            </a:r>
          </a:p>
          <a:p>
            <a:pPr marL="572770" lvl="1"/>
            <a:r>
              <a:rPr lang="en-US" dirty="0"/>
              <a:t>Townships</a:t>
            </a:r>
          </a:p>
          <a:p>
            <a:pPr marL="572770" lvl="1"/>
            <a:r>
              <a:rPr lang="en-US" dirty="0">
                <a:latin typeface="Arial"/>
                <a:ea typeface="Segoe UI Black"/>
                <a:cs typeface="Arial"/>
              </a:rPr>
              <a:t>State agencies, boards and commissions</a:t>
            </a:r>
          </a:p>
          <a:p>
            <a:pPr marL="0" indent="0">
              <a:buNone/>
            </a:pPr>
            <a:r>
              <a:rPr lang="en-US" dirty="0"/>
              <a:t>Be sure employees know purchasing requirements!</a:t>
            </a:r>
          </a:p>
          <a:p>
            <a:pPr marL="572770" lvl="1"/>
            <a:endParaRPr lang="en-US" dirty="0"/>
          </a:p>
          <a:p>
            <a:pPr marL="2870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8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399911-27A1-402E-9A20-D3482D55142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809"/>
            <a:ext cx="12192001" cy="252086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7DAE3-452B-4AF4-98B3-6DB913CFEB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Does your organization have special procedures for IT purchases?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Cyber security concerns</a:t>
            </a:r>
            <a:endParaRPr lang="en-US"/>
          </a:p>
          <a:p>
            <a:pPr marL="287020" lvl="0" indent="-287020"/>
            <a:r>
              <a:rPr lang="en-US" dirty="0"/>
              <a:t>Terms and Conditions – Click Thru may contain provisions your organization cannot agree to</a:t>
            </a:r>
          </a:p>
          <a:p>
            <a:pPr marL="287020" lvl="0" indent="-287020"/>
            <a:r>
              <a:rPr lang="en-US" dirty="0">
                <a:latin typeface="Arial"/>
                <a:ea typeface="Segoe UI Black"/>
                <a:cs typeface="Arial"/>
              </a:rPr>
              <a:t>Internal procedures for “free” software and applications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18B69-6BD1-43EA-9220-181602BA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00" y="1648051"/>
            <a:ext cx="10583970" cy="669853"/>
          </a:xfrm>
        </p:spPr>
        <p:txBody>
          <a:bodyPr/>
          <a:lstStyle/>
          <a:p>
            <a:r>
              <a:rPr lang="en-US" dirty="0"/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68121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353707-C456-4BE7-8E1F-1000521FA24E}"/>
              </a:ext>
            </a:extLst>
          </p:cNvPr>
          <p:cNvSpPr/>
          <p:nvPr/>
        </p:nvSpPr>
        <p:spPr>
          <a:xfrm>
            <a:off x="9918551" y="0"/>
            <a:ext cx="2273449" cy="6857996"/>
          </a:xfrm>
          <a:prstGeom prst="rect">
            <a:avLst/>
          </a:prstGeom>
          <a:solidFill>
            <a:srgbClr val="FAA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A183F-0C8D-406A-90A0-36360D80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38" y="-339820"/>
            <a:ext cx="5795162" cy="1971041"/>
          </a:xfrm>
        </p:spPr>
        <p:txBody>
          <a:bodyPr/>
          <a:lstStyle/>
          <a:p>
            <a:r>
              <a:rPr lang="en-US" dirty="0"/>
              <a:t>Government Sources of Supply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4401E-E11B-4602-B7E4-6F944DAAEC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2002" y="1631222"/>
            <a:ext cx="4956175" cy="48016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State Contracts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Rough Rider Industries</a:t>
            </a:r>
            <a:endParaRPr lang="en-US" dirty="0"/>
          </a:p>
          <a:p>
            <a:pPr marL="287020" indent="-287020"/>
            <a:r>
              <a:rPr lang="en-US" dirty="0">
                <a:latin typeface="Arial"/>
                <a:ea typeface="Segoe UI Black"/>
                <a:cs typeface="Arial"/>
              </a:rPr>
              <a:t>Work Activity Centers</a:t>
            </a:r>
          </a:p>
          <a:p>
            <a:pPr marL="287020" indent="-287020"/>
            <a:r>
              <a:rPr lang="en-US" dirty="0"/>
              <a:t>Cooperative Purchasing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DE137C3-6150-47F4-9F3F-097416B3A51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"/>
            <a:ext cx="5681748" cy="6857996"/>
          </a:xfrm>
        </p:spPr>
      </p:pic>
    </p:spTree>
    <p:extLst>
      <p:ext uri="{BB962C8B-B14F-4D97-AF65-F5344CB8AC3E}">
        <p14:creationId xmlns:p14="http://schemas.microsoft.com/office/powerpoint/2010/main" val="3197911085"/>
      </p:ext>
    </p:extLst>
  </p:cSld>
  <p:clrMapOvr>
    <a:masterClrMapping/>
  </p:clrMapOvr>
</p:sld>
</file>

<file path=ppt/theme/theme1.xml><?xml version="1.0" encoding="utf-8"?>
<a:theme xmlns:a="http://schemas.openxmlformats.org/drawingml/2006/main" name="NORTH DAKOTA">
  <a:themeElements>
    <a:clrScheme name="Custom 1">
      <a:dk1>
        <a:srgbClr val="796E66"/>
      </a:dk1>
      <a:lt1>
        <a:sysClr val="window" lastClr="FFFFFF"/>
      </a:lt1>
      <a:dk2>
        <a:srgbClr val="000000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00000"/>
      </a:hlink>
      <a:folHlink>
        <a:srgbClr val="087782"/>
      </a:folHlink>
    </a:clrScheme>
    <a:fontScheme name="MS Fonts 2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_BELEGENDARY_1_96dpi" id="{3A4CE9D5-7867-416E-9E23-45FF1C50E1CF}" vid="{46262918-D099-4D93-B986-EE8C94552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20131E054ED34F81912B866F7E2A66" ma:contentTypeVersion="15" ma:contentTypeDescription="Create a new document." ma:contentTypeScope="" ma:versionID="7ad8f0749bbb61ba3de4651c87de6c50">
  <xsd:schema xmlns:xsd="http://www.w3.org/2001/XMLSchema" xmlns:xs="http://www.w3.org/2001/XMLSchema" xmlns:p="http://schemas.microsoft.com/office/2006/metadata/properties" xmlns:ns2="b3f5eca2-2835-4cf5-80a0-6cd7010391fc" xmlns:ns3="04cc92a5-bea4-4a8d-9d68-0a39558491bf" xmlns:ns4="25d83d48-fb20-4537-95a6-325135718581" targetNamespace="http://schemas.microsoft.com/office/2006/metadata/properties" ma:root="true" ma:fieldsID="7982003f3f80da8831398003c74cdc1c" ns2:_="" ns3:_="" ns4:_="">
    <xsd:import namespace="b3f5eca2-2835-4cf5-80a0-6cd7010391fc"/>
    <xsd:import namespace="04cc92a5-bea4-4a8d-9d68-0a39558491bf"/>
    <xsd:import namespace="25d83d48-fb20-4537-95a6-325135718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5eca2-2835-4cf5-80a0-6cd701039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be65411-2828-40d8-bdc2-0527504d9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c92a5-bea4-4a8d-9d68-0a39558491b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83d48-fb20-4537-95a6-32513571858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2c6f5a9-a5a6-4f31-94ff-774cd9b06d87}" ma:internalName="TaxCatchAll" ma:showField="CatchAllData" ma:web="04cc92a5-bea4-4a8d-9d68-0a39558491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f5eca2-2835-4cf5-80a0-6cd7010391fc">
      <Terms xmlns="http://schemas.microsoft.com/office/infopath/2007/PartnerControls"/>
    </lcf76f155ced4ddcb4097134ff3c332f>
    <TaxCatchAll xmlns="25d83d48-fb20-4537-95a6-325135718581" xsi:nil="true"/>
  </documentManagement>
</p:properties>
</file>

<file path=customXml/itemProps1.xml><?xml version="1.0" encoding="utf-8"?>
<ds:datastoreItem xmlns:ds="http://schemas.openxmlformats.org/officeDocument/2006/customXml" ds:itemID="{EC6D0094-CF5A-4C97-B550-F74146CD9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f5eca2-2835-4cf5-80a0-6cd7010391fc"/>
    <ds:schemaRef ds:uri="04cc92a5-bea4-4a8d-9d68-0a39558491bf"/>
    <ds:schemaRef ds:uri="25d83d48-fb20-4537-95a6-325135718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ED3ECD-6800-4023-A741-36D26149AE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8D043E-9279-41CC-BEBE-C512629A6FB1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04cc92a5-bea4-4a8d-9d68-0a39558491bf"/>
    <ds:schemaRef ds:uri="25d83d48-fb20-4537-95a6-325135718581"/>
    <ds:schemaRef ds:uri="http://schemas.microsoft.com/office/2006/metadata/properties"/>
    <ds:schemaRef ds:uri="b3f5eca2-2835-4cf5-80a0-6cd7010391f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11576</TotalTime>
  <Words>906</Words>
  <Application>Microsoft Office PowerPoint</Application>
  <PresentationFormat>Widescreen</PresentationFormat>
  <Paragraphs>212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Muli</vt:lpstr>
      <vt:lpstr>Muli Black</vt:lpstr>
      <vt:lpstr>Segoe UI</vt:lpstr>
      <vt:lpstr>Segoe UI Black</vt:lpstr>
      <vt:lpstr>Wingdings</vt:lpstr>
      <vt:lpstr>NORTH DAKOTA</vt:lpstr>
      <vt:lpstr>GET WHAT YOU NEED WITH PUBLIC PROCUREMENT</vt:lpstr>
      <vt:lpstr>PowerPoint Presentation</vt:lpstr>
      <vt:lpstr>OMB State Procurement Office</vt:lpstr>
      <vt:lpstr>Get What you Need wITH  PUBLIC PROCUREMENT</vt:lpstr>
      <vt:lpstr>Types of purchases</vt:lpstr>
      <vt:lpstr>Estimated Price</vt:lpstr>
      <vt:lpstr>What Laws And Procedures Apply to your purchases?</vt:lpstr>
      <vt:lpstr>Information Technology</vt:lpstr>
      <vt:lpstr>Government Sources of Supply </vt:lpstr>
      <vt:lpstr>Rough Rider Industries</vt:lpstr>
      <vt:lpstr>Work Activity Centers</vt:lpstr>
      <vt:lpstr>State Contracts </vt:lpstr>
      <vt:lpstr>Cooperative Purchasing</vt:lpstr>
      <vt:lpstr>Cooperative Purchasing</vt:lpstr>
      <vt:lpstr>Cooperative Purchasing</vt:lpstr>
      <vt:lpstr>Solicitation Types</vt:lpstr>
      <vt:lpstr>PREFERENCE LAWS</vt:lpstr>
      <vt:lpstr>Award</vt:lpstr>
      <vt:lpstr>Award  - Contracts</vt:lpstr>
      <vt:lpstr>What Laws Apply to your purchases?</vt:lpstr>
      <vt:lpstr>What Laws Apply to your purchases?</vt:lpstr>
      <vt:lpstr>What Laws Apply to your purchases?</vt:lpstr>
      <vt:lpstr>Contract Administration</vt:lpstr>
      <vt:lpstr>Contract Amendments</vt:lpstr>
      <vt:lpstr>Contract Closeout</vt:lpstr>
      <vt:lpstr>IMPORTANCE OF COMPETITION</vt:lpstr>
      <vt:lpstr>TRANSPARENCY</vt:lpstr>
      <vt:lpstr>Public Notice/Legal Notice</vt:lpstr>
      <vt:lpstr>Ethics IN PUBLIC PROCUREMENT</vt:lpstr>
      <vt:lpstr>PROCUREMENT U</vt:lpstr>
      <vt:lpstr>PROCUREMENT ASSISTANCE</vt:lpstr>
      <vt:lpstr>Conclusion</vt:lpstr>
      <vt:lpstr>Questions?</vt:lpstr>
    </vt:vector>
  </TitlesOfParts>
  <Manager/>
  <Company>bilmaw creative</Company>
  <LinksUpToDate>false</LinksUpToDate>
  <SharedDoc>false</SharedDoc>
  <HyperlinkBase>https://creativemarket.com/bilmaw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Susan Blanchard (Bluehawk LLC)</dc:creator>
  <cp:keywords/>
  <dc:description>© bilmaw creative</dc:description>
  <cp:lastModifiedBy>Neas, Sherry L.</cp:lastModifiedBy>
  <cp:revision>452</cp:revision>
  <cp:lastPrinted>2019-11-18T15:25:39Z</cp:lastPrinted>
  <dcterms:created xsi:type="dcterms:W3CDTF">2018-09-10T14:38:48Z</dcterms:created>
  <dcterms:modified xsi:type="dcterms:W3CDTF">2024-07-15T21:33:24Z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v-sblanc@microsoft.com</vt:lpwstr>
  </property>
  <property fmtid="{D5CDD505-2E9C-101B-9397-08002B2CF9AE}" pid="5" name="MSIP_Label_f42aa342-8706-4288-bd11-ebb85995028c_SetDate">
    <vt:lpwstr>2018-07-01T06:09:04.1671756Z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0x010100B220131E054ED34F81912B866F7E2A66</vt:lpwstr>
  </property>
  <property fmtid="{D5CDD505-2E9C-101B-9397-08002B2CF9AE}" pid="11" name="MediaServiceImageTags">
    <vt:lpwstr/>
  </property>
</Properties>
</file>