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3"/>
  </p:notesMasterIdLst>
  <p:handoutMasterIdLst>
    <p:handoutMasterId r:id="rId24"/>
  </p:handoutMasterIdLst>
  <p:sldIdLst>
    <p:sldId id="256" r:id="rId2"/>
    <p:sldId id="257" r:id="rId3"/>
    <p:sldId id="258" r:id="rId4"/>
    <p:sldId id="268" r:id="rId5"/>
    <p:sldId id="270" r:id="rId6"/>
    <p:sldId id="280" r:id="rId7"/>
    <p:sldId id="265" r:id="rId8"/>
    <p:sldId id="272" r:id="rId9"/>
    <p:sldId id="273" r:id="rId10"/>
    <p:sldId id="267" r:id="rId11"/>
    <p:sldId id="274" r:id="rId12"/>
    <p:sldId id="275" r:id="rId13"/>
    <p:sldId id="277" r:id="rId14"/>
    <p:sldId id="278" r:id="rId15"/>
    <p:sldId id="279" r:id="rId16"/>
    <p:sldId id="281" r:id="rId17"/>
    <p:sldId id="284" r:id="rId18"/>
    <p:sldId id="282" r:id="rId19"/>
    <p:sldId id="283" r:id="rId20"/>
    <p:sldId id="285" r:id="rId21"/>
    <p:sldId id="26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E2DED9"/>
    <a:srgbClr val="FDFDFD"/>
    <a:srgbClr val="DEDBD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46F319-72E5-48B5-A64A-2067B1235755}" v="40" dt="2024-06-24T20:06:58.552"/>
  </p1510:revLst>
</p1510:revInfo>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59" d="100"/>
          <a:sy n="159" d="100"/>
        </p:scale>
        <p:origin x="150" y="192"/>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D81DDF-98D4-498E-A94D-DDD7A807AD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391BFCE-55A1-4C09-B4B5-9359AD6F4D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E4FA28-26D5-4BDF-9A75-C27596ADE055}" type="datetimeFigureOut">
              <a:rPr lang="en-US" smtClean="0"/>
              <a:t>6/24/2024</a:t>
            </a:fld>
            <a:endParaRPr lang="en-US" dirty="0"/>
          </a:p>
        </p:txBody>
      </p:sp>
      <p:sp>
        <p:nvSpPr>
          <p:cNvPr id="4" name="Footer Placeholder 3">
            <a:extLst>
              <a:ext uri="{FF2B5EF4-FFF2-40B4-BE49-F238E27FC236}">
                <a16:creationId xmlns:a16="http://schemas.microsoft.com/office/drawing/2014/main" id="{4BEEB1F3-97EE-4F0D-B402-E34820EC6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054877F-A04A-4D6A-A0A8-95CC6E2D2A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507CFE-5866-4B40-8953-42375E9B5DB3}" type="slidenum">
              <a:rPr lang="en-US" smtClean="0"/>
              <a:t>‹#›</a:t>
            </a:fld>
            <a:endParaRPr lang="en-US" dirty="0"/>
          </a:p>
        </p:txBody>
      </p:sp>
    </p:spTree>
    <p:extLst>
      <p:ext uri="{BB962C8B-B14F-4D97-AF65-F5344CB8AC3E}">
        <p14:creationId xmlns:p14="http://schemas.microsoft.com/office/powerpoint/2010/main" val="1955250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E1D6F-8584-4A53-833D-DCA47225B220}" type="datetimeFigureOut">
              <a:rPr lang="en-US" smtClean="0"/>
              <a:t>6/24/2024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3874D-A20A-4B3E-9C12-F524953D5B76}" type="slidenum">
              <a:rPr lang="en-US" smtClean="0"/>
              <a:t>‹#›</a:t>
            </a:fld>
            <a:endParaRPr lang="en-US" dirty="0"/>
          </a:p>
        </p:txBody>
      </p:sp>
    </p:spTree>
    <p:extLst>
      <p:ext uri="{BB962C8B-B14F-4D97-AF65-F5344CB8AC3E}">
        <p14:creationId xmlns:p14="http://schemas.microsoft.com/office/powerpoint/2010/main" val="228530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7464" y="802298"/>
            <a:ext cx="8637073" cy="2541431"/>
          </a:xfrm>
        </p:spPr>
        <p:txBody>
          <a:bodyPr bIns="0" anchor="b">
            <a:normAutofit/>
          </a:bodyPr>
          <a:lstStyle>
            <a:lvl1pPr algn="l">
              <a:defRPr sz="6600"/>
            </a:lvl1pPr>
          </a:lstStyle>
          <a:p>
            <a:r>
              <a:rPr lang="en-US" noProof="0"/>
              <a:t>Click to edit Master title style</a:t>
            </a:r>
          </a:p>
        </p:txBody>
      </p:sp>
      <p:sp>
        <p:nvSpPr>
          <p:cNvPr id="3" name="Subtitle 2"/>
          <p:cNvSpPr>
            <a:spLocks noGrp="1"/>
          </p:cNvSpPr>
          <p:nvPr>
            <p:ph type="subTitle" idx="1"/>
          </p:nvPr>
        </p:nvSpPr>
        <p:spPr>
          <a:xfrm>
            <a:off x="1777464"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6913821" y="6370429"/>
            <a:ext cx="3500715" cy="309201"/>
          </a:xfrm>
        </p:spPr>
        <p:txBody>
          <a:bodyPr/>
          <a:lstStyle/>
          <a:p>
            <a:fld id="{2D202488-4139-4052-B998-251C9C912739}" type="datetimeFigureOut">
              <a:rPr lang="en-US" noProof="0" smtClean="0"/>
              <a:t>6/24/2024</a:t>
            </a:fld>
            <a:endParaRPr lang="en-US" noProof="0" dirty="0"/>
          </a:p>
        </p:txBody>
      </p:sp>
      <p:sp>
        <p:nvSpPr>
          <p:cNvPr id="5" name="Footer Placeholder 4"/>
          <p:cNvSpPr>
            <a:spLocks noGrp="1"/>
          </p:cNvSpPr>
          <p:nvPr>
            <p:ph type="ftr" sz="quarter" idx="11"/>
          </p:nvPr>
        </p:nvSpPr>
        <p:spPr>
          <a:xfrm>
            <a:off x="1777464" y="6370430"/>
            <a:ext cx="4973915" cy="309201"/>
          </a:xfrm>
        </p:spPr>
        <p:txBody>
          <a:bodyPr/>
          <a:lstStyle/>
          <a:p>
            <a:r>
              <a:rPr lang="en-US" noProof="0" dirty="0"/>
              <a:t>Add Footer Here</a:t>
            </a:r>
          </a:p>
        </p:txBody>
      </p:sp>
      <p:cxnSp>
        <p:nvCxnSpPr>
          <p:cNvPr id="15" name="Straight Connector 14"/>
          <p:cNvCxnSpPr/>
          <p:nvPr/>
        </p:nvCxnSpPr>
        <p:spPr>
          <a:xfrm>
            <a:off x="1777464"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640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Gallery ">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394"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7873638" y="5144980"/>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t>6/24/2024</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Content Placeholder 2">
            <a:extLst>
              <a:ext uri="{FF2B5EF4-FFF2-40B4-BE49-F238E27FC236}">
                <a16:creationId xmlns:a16="http://schemas.microsoft.com/office/drawing/2014/main" id="{9DE9A20D-024F-4A17-9B20-526AA4037253}"/>
              </a:ext>
            </a:extLst>
          </p:cNvPr>
          <p:cNvSpPr>
            <a:spLocks noGrp="1"/>
          </p:cNvSpPr>
          <p:nvPr>
            <p:ph idx="12"/>
          </p:nvPr>
        </p:nvSpPr>
        <p:spPr>
          <a:xfrm>
            <a:off x="460210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37D8F60F-F9DD-4AAC-BF28-C004CCDF2D69}"/>
              </a:ext>
            </a:extLst>
          </p:cNvPr>
          <p:cNvSpPr>
            <a:spLocks noGrp="1"/>
          </p:cNvSpPr>
          <p:nvPr>
            <p:ph idx="13"/>
          </p:nvPr>
        </p:nvSpPr>
        <p:spPr>
          <a:xfrm>
            <a:off x="787363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a:extLst>
              <a:ext uri="{FF2B5EF4-FFF2-40B4-BE49-F238E27FC236}">
                <a16:creationId xmlns:a16="http://schemas.microsoft.com/office/drawing/2014/main" id="{8F09FDD8-5B1C-4AAA-8EEC-0A77C9E477D1}"/>
              </a:ext>
            </a:extLst>
          </p:cNvPr>
          <p:cNvSpPr>
            <a:spLocks noGrp="1"/>
          </p:cNvSpPr>
          <p:nvPr>
            <p:ph type="body" sz="half" idx="14"/>
          </p:nvPr>
        </p:nvSpPr>
        <p:spPr>
          <a:xfrm>
            <a:off x="4595889" y="5144979"/>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Text Placeholder 3">
            <a:extLst>
              <a:ext uri="{FF2B5EF4-FFF2-40B4-BE49-F238E27FC236}">
                <a16:creationId xmlns:a16="http://schemas.microsoft.com/office/drawing/2014/main" id="{E6DF0B7E-E17E-4875-966D-4DE67F755B71}"/>
              </a:ext>
            </a:extLst>
          </p:cNvPr>
          <p:cNvSpPr>
            <a:spLocks noGrp="1"/>
          </p:cNvSpPr>
          <p:nvPr>
            <p:ph type="body" sz="half" idx="15"/>
          </p:nvPr>
        </p:nvSpPr>
        <p:spPr>
          <a:xfrm>
            <a:off x="1306587" y="5144978"/>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13" name="Straight Connector 12">
            <a:extLst>
              <a:ext uri="{FF2B5EF4-FFF2-40B4-BE49-F238E27FC236}">
                <a16:creationId xmlns:a16="http://schemas.microsoft.com/office/drawing/2014/main" id="{5685D963-B130-47E9-AFCC-AEBED2B1155B}"/>
              </a:ext>
            </a:extLst>
          </p:cNvPr>
          <p:cNvCxnSpPr>
            <a:cxnSpLocks/>
          </p:cNvCxnSpPr>
          <p:nvPr userDrawn="1"/>
        </p:nvCxnSpPr>
        <p:spPr>
          <a:xfrm>
            <a:off x="448407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2FA9B6CF-713A-4942-BE35-A61AFCDDFD3D}"/>
              </a:ext>
            </a:extLst>
          </p:cNvPr>
          <p:cNvCxnSpPr>
            <a:cxnSpLocks/>
          </p:cNvCxnSpPr>
          <p:nvPr userDrawn="1"/>
        </p:nvCxnSpPr>
        <p:spPr>
          <a:xfrm>
            <a:off x="775774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Text Placeholder 18">
            <a:extLst>
              <a:ext uri="{FF2B5EF4-FFF2-40B4-BE49-F238E27FC236}">
                <a16:creationId xmlns:a16="http://schemas.microsoft.com/office/drawing/2014/main" id="{93809A32-C7A4-4739-994B-BE492F855ACC}"/>
              </a:ext>
            </a:extLst>
          </p:cNvPr>
          <p:cNvSpPr>
            <a:spLocks noGrp="1"/>
          </p:cNvSpPr>
          <p:nvPr>
            <p:ph type="body" sz="quarter" idx="16"/>
          </p:nvPr>
        </p:nvSpPr>
        <p:spPr>
          <a:xfrm>
            <a:off x="1290908" y="1617663"/>
            <a:ext cx="9618391" cy="1336675"/>
          </a:xfr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itle 6">
            <a:extLst>
              <a:ext uri="{FF2B5EF4-FFF2-40B4-BE49-F238E27FC236}">
                <a16:creationId xmlns:a16="http://schemas.microsoft.com/office/drawing/2014/main" id="{2C1ABD52-D5FE-4FC2-8449-5DA0E52853E1}"/>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24270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noProof="0"/>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7236069" y="6332578"/>
            <a:ext cx="4315852" cy="320123"/>
          </a:xfrm>
        </p:spPr>
        <p:txBody>
          <a:bodyPr/>
          <a:lstStyle>
            <a:lvl1pPr algn="r">
              <a:defRPr/>
            </a:lvl1pPr>
          </a:lstStyle>
          <a:p>
            <a:fld id="{2D202488-4139-4052-B998-251C9C912739}" type="datetimeFigureOut">
              <a:rPr lang="en-US" noProof="0" smtClean="0"/>
              <a:pPr/>
              <a:t>6/24/2024</a:t>
            </a:fld>
            <a:endParaRPr lang="en-US" noProof="0" dirty="0"/>
          </a:p>
        </p:txBody>
      </p:sp>
      <p:sp>
        <p:nvSpPr>
          <p:cNvPr id="6" name="Footer Placeholder 5"/>
          <p:cNvSpPr>
            <a:spLocks noGrp="1"/>
          </p:cNvSpPr>
          <p:nvPr>
            <p:ph type="ftr" sz="quarter" idx="11"/>
          </p:nvPr>
        </p:nvSpPr>
        <p:spPr>
          <a:xfrm>
            <a:off x="1447382" y="6332578"/>
            <a:ext cx="5541004" cy="320931"/>
          </a:xfrm>
        </p:spPr>
        <p:txBody>
          <a:bodyPr/>
          <a:lstStyle/>
          <a:p>
            <a:r>
              <a:rPr lang="en-US" noProof="0" dirty="0"/>
              <a:t>Add Footer Here</a:t>
            </a: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158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2D202488-4139-4052-B998-251C9C912739}" type="datetimeFigureOut">
              <a:rPr lang="en-US" noProof="0" smtClean="0"/>
              <a:t>6/24/2024</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33" name="Straight Connector 32"/>
          <p:cNvCxnSpPr/>
          <p:nvPr/>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Title 5">
            <a:extLst>
              <a:ext uri="{FF2B5EF4-FFF2-40B4-BE49-F238E27FC236}">
                <a16:creationId xmlns:a16="http://schemas.microsoft.com/office/drawing/2014/main" id="{C414FF1F-6558-4E39-87DB-276E44F5477C}"/>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5688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887950"/>
          </a:xfrm>
        </p:spPr>
        <p:txBody>
          <a:bodyPr anchor="b">
            <a:normAutofit/>
          </a:bodyPr>
          <a:lstStyle>
            <a:lvl1pPr algn="l">
              <a:defRPr sz="3600"/>
            </a:lvl1pPr>
          </a:lstStyle>
          <a:p>
            <a:r>
              <a:rPr lang="en-US" noProof="0"/>
              <a:t>Click to edit Master title style</a:t>
            </a:r>
          </a:p>
        </p:txBody>
      </p:sp>
      <p:sp>
        <p:nvSpPr>
          <p:cNvPr id="3" name="Text Placeholder 2"/>
          <p:cNvSpPr>
            <a:spLocks noGrp="1"/>
          </p:cNvSpPr>
          <p:nvPr>
            <p:ph type="body" idx="1"/>
          </p:nvPr>
        </p:nvSpPr>
        <p:spPr>
          <a:xfrm>
            <a:off x="1780777"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2D202488-4139-4052-B998-251C9C912739}" type="datetimeFigureOut">
              <a:rPr lang="en-US" noProof="0" smtClean="0"/>
              <a:t>6/24/2024</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15" name="Straight Connector 14"/>
          <p:cNvCxnSpPr/>
          <p:nvPr/>
        </p:nvCxnSpPr>
        <p:spPr>
          <a:xfrm>
            <a:off x="1780777"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013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2239" y="2161853"/>
            <a:ext cx="4645152" cy="34485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58679" y="2168318"/>
            <a:ext cx="4645152" cy="34415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2D202488-4139-4052-B998-251C9C912739}" type="datetimeFigureOut">
              <a:rPr lang="en-US" noProof="0" smtClean="0"/>
              <a:t>6/24/2024</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4715607D-9DE2-4687-AAF8-EF2427252A90}"/>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2F96D46B-C1B8-46AB-87DF-61A8058B1F42}"/>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7775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87315" y="1950795"/>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287315" y="2755515"/>
            <a:ext cx="4645152" cy="264445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52486" y="1954249"/>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52486" y="2752737"/>
            <a:ext cx="4645152" cy="263737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2D202488-4139-4052-B998-251C9C912739}" type="datetimeFigureOut">
              <a:rPr lang="en-US" noProof="0" smtClean="0"/>
              <a:t>6/24/2024</a:t>
            </a:fld>
            <a:endParaRPr lang="en-US" noProof="0" dirty="0"/>
          </a:p>
        </p:txBody>
      </p:sp>
      <p:sp>
        <p:nvSpPr>
          <p:cNvPr id="8" name="Footer Placeholder 7"/>
          <p:cNvSpPr>
            <a:spLocks noGrp="1"/>
          </p:cNvSpPr>
          <p:nvPr>
            <p:ph type="ftr" sz="quarter" idx="11"/>
          </p:nvPr>
        </p:nvSpPr>
        <p:spPr/>
        <p:txBody>
          <a:bodyPr/>
          <a:lstStyle/>
          <a:p>
            <a:r>
              <a:rPr lang="en-US" noProof="0" dirty="0"/>
              <a:t>Add Footer Here</a:t>
            </a:r>
          </a:p>
        </p:txBody>
      </p:sp>
      <p:cxnSp>
        <p:nvCxnSpPr>
          <p:cNvPr id="11" name="Straight Connector 10">
            <a:extLst>
              <a:ext uri="{FF2B5EF4-FFF2-40B4-BE49-F238E27FC236}">
                <a16:creationId xmlns:a16="http://schemas.microsoft.com/office/drawing/2014/main" id="{C384AA55-1960-47F4-BA3C-E97A6F2D0B19}"/>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Title 8">
            <a:extLst>
              <a:ext uri="{FF2B5EF4-FFF2-40B4-BE49-F238E27FC236}">
                <a16:creationId xmlns:a16="http://schemas.microsoft.com/office/drawing/2014/main" id="{09471694-1220-4CFC-A31F-622E5D3DE2D5}"/>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98174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6/24/2024</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45395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6/24/2024</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A5A680F6-C147-410B-94DF-19850752D7DF}"/>
              </a:ext>
            </a:extLst>
          </p:cNvPr>
          <p:cNvSpPr>
            <a:spLocks noGrp="1"/>
          </p:cNvSpPr>
          <p:nvPr>
            <p:ph type="body" sz="quarter" idx="12"/>
          </p:nvPr>
        </p:nvSpPr>
        <p:spPr>
          <a:xfrm>
            <a:off x="1694656" y="1865037"/>
            <a:ext cx="8802688" cy="3127927"/>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401024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02488-4139-4052-B998-251C9C912739}" type="datetimeFigureOut">
              <a:rPr lang="en-US" noProof="0" smtClean="0"/>
              <a:t>6/24/2024</a:t>
            </a:fld>
            <a:endParaRPr lang="en-US" noProof="0" dirty="0"/>
          </a:p>
        </p:txBody>
      </p:sp>
      <p:sp>
        <p:nvSpPr>
          <p:cNvPr id="3" name="Footer Placeholder 2"/>
          <p:cNvSpPr>
            <a:spLocks noGrp="1"/>
          </p:cNvSpPr>
          <p:nvPr>
            <p:ph type="ftr" sz="quarter" idx="11"/>
          </p:nvPr>
        </p:nvSpPr>
        <p:spPr/>
        <p:txBody>
          <a:bodyPr/>
          <a:lstStyle/>
          <a:p>
            <a:r>
              <a:rPr lang="en-US" noProof="0" dirty="0"/>
              <a:t>Add Footer Here </a:t>
            </a:r>
          </a:p>
        </p:txBody>
      </p:sp>
    </p:spTree>
    <p:extLst>
      <p:ext uri="{BB962C8B-B14F-4D97-AF65-F5344CB8AC3E}">
        <p14:creationId xmlns:p14="http://schemas.microsoft.com/office/powerpoint/2010/main" val="377124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5246" y="1645522"/>
            <a:ext cx="5807176" cy="3840852"/>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290909" y="1645522"/>
            <a:ext cx="3600000" cy="383672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t>6/24/2024</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1B74F78C-6D32-47C3-ABB2-6E7092A9C4A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281653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cstate="screen">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294363" y="804519"/>
            <a:ext cx="9603275" cy="1049235"/>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1294363" y="2015732"/>
            <a:ext cx="9603275" cy="34506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396923" y="6340793"/>
            <a:ext cx="3500715" cy="309201"/>
          </a:xfrm>
          <a:prstGeom prst="rect">
            <a:avLst/>
          </a:prstGeom>
        </p:spPr>
        <p:txBody>
          <a:bodyPr vert="horz" lIns="91440" tIns="45720" rIns="91440" bIns="45720" rtlCol="0" anchor="ctr"/>
          <a:lstStyle>
            <a:lvl1pPr algn="r">
              <a:defRPr sz="1000">
                <a:solidFill>
                  <a:schemeClr val="bg1"/>
                </a:solidFill>
              </a:defRPr>
            </a:lvl1pPr>
          </a:lstStyle>
          <a:p>
            <a:fld id="{2D202488-4139-4052-B998-251C9C912739}" type="datetimeFigureOut">
              <a:rPr lang="en-US" noProof="0" smtClean="0"/>
              <a:pPr/>
              <a:t>6/24/2024</a:t>
            </a:fld>
            <a:endParaRPr lang="en-US" noProof="0" dirty="0"/>
          </a:p>
        </p:txBody>
      </p:sp>
      <p:sp>
        <p:nvSpPr>
          <p:cNvPr id="5" name="Footer Placeholder 4"/>
          <p:cNvSpPr>
            <a:spLocks noGrp="1"/>
          </p:cNvSpPr>
          <p:nvPr>
            <p:ph type="ftr" sz="quarter" idx="3"/>
          </p:nvPr>
        </p:nvSpPr>
        <p:spPr>
          <a:xfrm>
            <a:off x="1294364" y="6339730"/>
            <a:ext cx="5938836" cy="309201"/>
          </a:xfrm>
          <a:prstGeom prst="rect">
            <a:avLst/>
          </a:prstGeom>
        </p:spPr>
        <p:txBody>
          <a:bodyPr vert="horz" lIns="91440" tIns="45720" rIns="91440" bIns="45720" rtlCol="0" anchor="ctr"/>
          <a:lstStyle>
            <a:lvl1pPr algn="l">
              <a:defRPr sz="1000">
                <a:solidFill>
                  <a:schemeClr val="bg1"/>
                </a:solidFill>
              </a:defRPr>
            </a:lvl1pPr>
          </a:lstStyle>
          <a:p>
            <a:r>
              <a:rPr lang="en-US" noProof="0" dirty="0"/>
              <a:t>Add Footer Here</a:t>
            </a: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5870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7" r:id="rId7"/>
    <p:sldLayoutId id="2147483691" r:id="rId8"/>
    <p:sldLayoutId id="2147483692" r:id="rId9"/>
    <p:sldLayoutId id="2147483696" r:id="rId10"/>
    <p:sldLayoutId id="214748369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merickson@nd.gov"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A56C-7A25-4BD4-AA72-5256E68BE4CB}"/>
              </a:ext>
            </a:extLst>
          </p:cNvPr>
          <p:cNvSpPr>
            <a:spLocks noGrp="1"/>
          </p:cNvSpPr>
          <p:nvPr>
            <p:ph type="ctrTitle"/>
          </p:nvPr>
        </p:nvSpPr>
        <p:spPr/>
        <p:txBody>
          <a:bodyPr>
            <a:normAutofit fontScale="90000"/>
          </a:bodyPr>
          <a:lstStyle/>
          <a:p>
            <a:r>
              <a:rPr lang="en-US" dirty="0"/>
              <a:t>Budget season, your favorite season</a:t>
            </a:r>
          </a:p>
        </p:txBody>
      </p:sp>
      <p:sp>
        <p:nvSpPr>
          <p:cNvPr id="3" name="Subtitle 2">
            <a:extLst>
              <a:ext uri="{FF2B5EF4-FFF2-40B4-BE49-F238E27FC236}">
                <a16:creationId xmlns:a16="http://schemas.microsoft.com/office/drawing/2014/main" id="{BBBCF363-1123-45B1-8A9A-ABCDA40EF3F2}"/>
              </a:ext>
            </a:extLst>
          </p:cNvPr>
          <p:cNvSpPr>
            <a:spLocks noGrp="1"/>
          </p:cNvSpPr>
          <p:nvPr>
            <p:ph type="subTitle" idx="1"/>
          </p:nvPr>
        </p:nvSpPr>
        <p:spPr>
          <a:xfrm>
            <a:off x="1777464" y="3575164"/>
            <a:ext cx="8637072" cy="1437900"/>
          </a:xfrm>
        </p:spPr>
        <p:txBody>
          <a:bodyPr>
            <a:normAutofit/>
          </a:bodyPr>
          <a:lstStyle/>
          <a:p>
            <a:r>
              <a:rPr lang="en-US" dirty="0">
                <a:solidFill>
                  <a:srgbClr val="000000"/>
                </a:solidFill>
                <a:ea typeface="Tahoma" panose="020B0604030504040204" pitchFamily="34" charset="0"/>
                <a:cs typeface="Tahoma" panose="020B0604030504040204" pitchFamily="34" charset="0"/>
              </a:rPr>
              <a:t>Heath Erickson, CPA</a:t>
            </a:r>
          </a:p>
          <a:p>
            <a:r>
              <a:rPr lang="en-US" dirty="0">
                <a:solidFill>
                  <a:srgbClr val="000000"/>
                </a:solidFill>
                <a:ea typeface="Tahoma" panose="020B0604030504040204" pitchFamily="34" charset="0"/>
                <a:cs typeface="Tahoma" panose="020B0604030504040204" pitchFamily="34" charset="0"/>
              </a:rPr>
              <a:t>Audit Manager, Local Government Division</a:t>
            </a:r>
          </a:p>
          <a:p>
            <a:r>
              <a:rPr lang="en-US" sz="1200" dirty="0">
                <a:solidFill>
                  <a:srgbClr val="000000"/>
                </a:solidFill>
                <a:ea typeface="Tahoma" panose="020B0604030504040204" pitchFamily="34" charset="0"/>
                <a:cs typeface="Tahoma" panose="020B0604030504040204" pitchFamily="34" charset="0"/>
                <a:hlinkClick r:id="rId3"/>
              </a:rPr>
              <a:t>hmerickson@nd.gov</a:t>
            </a:r>
            <a:endParaRPr lang="en-US" sz="1200" dirty="0">
              <a:solidFill>
                <a:srgbClr val="000000"/>
              </a:solidFill>
              <a:ea typeface="Tahoma" panose="020B0604030504040204" pitchFamily="34" charset="0"/>
              <a:cs typeface="Tahoma" panose="020B0604030504040204" pitchFamily="34" charset="0"/>
            </a:endParaRPr>
          </a:p>
          <a:p>
            <a:endParaRPr lang="en-US" dirty="0">
              <a:solidFill>
                <a:srgbClr val="000000"/>
              </a:solidFill>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410429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3" y="804519"/>
            <a:ext cx="9603275" cy="1049235"/>
          </a:xfrm>
        </p:spPr>
        <p:txBody>
          <a:bodyPr/>
          <a:lstStyle/>
          <a:p>
            <a:r>
              <a:rPr lang="en-US" dirty="0"/>
              <a:t>Benefits of having a good budget</a:t>
            </a:r>
          </a:p>
        </p:txBody>
      </p:sp>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p:txBody>
          <a:bodyPr/>
          <a:lstStyle/>
          <a:p>
            <a:pPr lvl="0"/>
            <a:r>
              <a:rPr lang="en-US" dirty="0"/>
              <a:t>Management can plan for revenue coming in from local, state, federal, or other sources which may decrease what is needed from the taxpayers. </a:t>
            </a:r>
          </a:p>
          <a:p>
            <a:pPr lvl="0"/>
            <a:r>
              <a:rPr lang="en-US" dirty="0"/>
              <a:t>Each fiscal year has a plan to follow and should keep your entity from overspending. </a:t>
            </a:r>
          </a:p>
          <a:p>
            <a:pPr lvl="0"/>
            <a:r>
              <a:rPr lang="en-US" dirty="0"/>
              <a:t>Helps your entity with short and long-term goals. </a:t>
            </a:r>
          </a:p>
          <a:p>
            <a:pPr lvl="0"/>
            <a:r>
              <a:rPr lang="en-US" dirty="0"/>
              <a:t>It may help you with decisions about taking on long term debt. </a:t>
            </a:r>
          </a:p>
          <a:p>
            <a:pPr lvl="0"/>
            <a:r>
              <a:rPr lang="en-US" dirty="0"/>
              <a:t>Your entity will start to think about years ahead and not just one. </a:t>
            </a:r>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pic>
        <p:nvPicPr>
          <p:cNvPr id="4" name="Picture 3">
            <a:extLst>
              <a:ext uri="{FF2B5EF4-FFF2-40B4-BE49-F238E27FC236}">
                <a16:creationId xmlns:a16="http://schemas.microsoft.com/office/drawing/2014/main" id="{A7EC5F6F-FC7C-4843-BB58-6D93C0C6D4EA}"/>
              </a:ext>
            </a:extLst>
          </p:cNvPr>
          <p:cNvPicPr>
            <a:picLocks noChangeAspect="1"/>
          </p:cNvPicPr>
          <p:nvPr/>
        </p:nvPicPr>
        <p:blipFill>
          <a:blip r:embed="rId2"/>
          <a:stretch>
            <a:fillRect/>
          </a:stretch>
        </p:blipFill>
        <p:spPr>
          <a:xfrm>
            <a:off x="9548061" y="3429000"/>
            <a:ext cx="1534026" cy="2045368"/>
          </a:xfrm>
          <a:prstGeom prst="rect">
            <a:avLst/>
          </a:prstGeom>
        </p:spPr>
      </p:pic>
    </p:spTree>
    <p:extLst>
      <p:ext uri="{BB962C8B-B14F-4D97-AF65-F5344CB8AC3E}">
        <p14:creationId xmlns:p14="http://schemas.microsoft.com/office/powerpoint/2010/main" val="3184971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3" y="804519"/>
            <a:ext cx="9603275" cy="1049235"/>
          </a:xfrm>
        </p:spPr>
        <p:txBody>
          <a:bodyPr/>
          <a:lstStyle/>
          <a:p>
            <a:r>
              <a:rPr lang="en-US" dirty="0"/>
              <a:t>Monthly budget maintenance</a:t>
            </a:r>
          </a:p>
        </p:txBody>
      </p:sp>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p:txBody>
          <a:bodyPr>
            <a:normAutofit lnSpcReduction="10000"/>
          </a:bodyPr>
          <a:lstStyle/>
          <a:p>
            <a:pPr lvl="0"/>
            <a:r>
              <a:rPr lang="en-US" dirty="0"/>
              <a:t>Management should review the budget monthly at a minimum by fund and line item. </a:t>
            </a:r>
          </a:p>
          <a:p>
            <a:pPr lvl="0"/>
            <a:r>
              <a:rPr lang="en-US" dirty="0"/>
              <a:t>The board should review budget information monthly and ask questions during meetings. </a:t>
            </a:r>
          </a:p>
          <a:p>
            <a:pPr lvl="0"/>
            <a:r>
              <a:rPr lang="en-US" dirty="0"/>
              <a:t>The entity’s finance committee is a good group to help watch the budget. </a:t>
            </a:r>
          </a:p>
          <a:p>
            <a:pPr lvl="0"/>
            <a:r>
              <a:rPr lang="en-US" dirty="0"/>
              <a:t>Depending on the situation, you may need to amend the budget. (Things happen!)</a:t>
            </a:r>
          </a:p>
          <a:p>
            <a:pPr lvl="0"/>
            <a:r>
              <a:rPr lang="en-US" dirty="0"/>
              <a:t>Expenditure type topics such as staffing, capital projects, and equipment, may force you to change the plan!</a:t>
            </a:r>
          </a:p>
          <a:p>
            <a:pPr lvl="0"/>
            <a:r>
              <a:rPr lang="en-US" dirty="0"/>
              <a:t>Revenues that were expected may not come in, so a change in plans for spending may be in order. </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2815701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3" y="804519"/>
            <a:ext cx="9603275" cy="1049235"/>
          </a:xfrm>
        </p:spPr>
        <p:txBody>
          <a:bodyPr/>
          <a:lstStyle/>
          <a:p>
            <a:r>
              <a:rPr lang="en-US" dirty="0"/>
              <a:t>What can go wrong??</a:t>
            </a:r>
          </a:p>
        </p:txBody>
      </p:sp>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p:txBody>
          <a:bodyPr/>
          <a:lstStyle/>
          <a:p>
            <a:pPr lvl="0"/>
            <a:r>
              <a:rPr lang="en-US" dirty="0"/>
              <a:t>The entity may not have budgeted enough funds or line items to cover the costs for the year. </a:t>
            </a:r>
          </a:p>
          <a:p>
            <a:pPr lvl="0"/>
            <a:r>
              <a:rPr lang="en-US" dirty="0"/>
              <a:t>The entity may have budgeted too much for certain funds or line items. </a:t>
            </a:r>
          </a:p>
          <a:p>
            <a:pPr lvl="0"/>
            <a:r>
              <a:rPr lang="en-US" dirty="0"/>
              <a:t>For most local governments, there is a deadline to submit the budget to the County. The deadline could be missed. </a:t>
            </a:r>
          </a:p>
          <a:p>
            <a:pPr lvl="0"/>
            <a:r>
              <a:rPr lang="en-US" dirty="0"/>
              <a:t>The budget could have been finalized with errors. Use a method that can check for errors or at least minimize the opportunity for errors.  </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pic>
        <p:nvPicPr>
          <p:cNvPr id="4" name="Picture 3">
            <a:extLst>
              <a:ext uri="{FF2B5EF4-FFF2-40B4-BE49-F238E27FC236}">
                <a16:creationId xmlns:a16="http://schemas.microsoft.com/office/drawing/2014/main" id="{FBBA49D3-C95E-0B0D-4B33-2068E09C4A2D}"/>
              </a:ext>
            </a:extLst>
          </p:cNvPr>
          <p:cNvPicPr>
            <a:picLocks noChangeAspect="1"/>
          </p:cNvPicPr>
          <p:nvPr/>
        </p:nvPicPr>
        <p:blipFill>
          <a:blip r:embed="rId2"/>
          <a:stretch>
            <a:fillRect/>
          </a:stretch>
        </p:blipFill>
        <p:spPr>
          <a:xfrm>
            <a:off x="8566519" y="230605"/>
            <a:ext cx="2331118" cy="1243263"/>
          </a:xfrm>
          <a:prstGeom prst="rect">
            <a:avLst/>
          </a:prstGeom>
        </p:spPr>
      </p:pic>
    </p:spTree>
    <p:extLst>
      <p:ext uri="{BB962C8B-B14F-4D97-AF65-F5344CB8AC3E}">
        <p14:creationId xmlns:p14="http://schemas.microsoft.com/office/powerpoint/2010/main" val="2598801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3" y="804519"/>
            <a:ext cx="9603275" cy="1049235"/>
          </a:xfrm>
        </p:spPr>
        <p:txBody>
          <a:bodyPr/>
          <a:lstStyle/>
          <a:p>
            <a:r>
              <a:rPr lang="en-US" dirty="0"/>
              <a:t>Topics of interest</a:t>
            </a:r>
          </a:p>
        </p:txBody>
      </p:sp>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p:txBody>
          <a:bodyPr>
            <a:normAutofit fontScale="92500" lnSpcReduction="10000"/>
          </a:bodyPr>
          <a:lstStyle/>
          <a:p>
            <a:pPr lvl="0"/>
            <a:r>
              <a:rPr lang="en-US" dirty="0"/>
              <a:t>Capital Projects –</a:t>
            </a:r>
          </a:p>
          <a:p>
            <a:pPr lvl="1"/>
            <a:r>
              <a:rPr lang="en-US" dirty="0"/>
              <a:t> Options in the budget for a capital project that will now be next year: (Ex. Building Addition)</a:t>
            </a:r>
          </a:p>
          <a:p>
            <a:pPr lvl="2"/>
            <a:r>
              <a:rPr lang="en-US" dirty="0"/>
              <a:t>1. You can transfer funds into a specific capital projects fund if the project extends past one year if originally in a special revenue fund. </a:t>
            </a:r>
          </a:p>
          <a:p>
            <a:pPr lvl="2"/>
            <a:r>
              <a:rPr lang="en-US" dirty="0"/>
              <a:t>2. You can keep the funds in the original special revenue fund but will have to ensure the next year’s budget has the cash balance and the potentially repeated expenses for the project included. </a:t>
            </a:r>
          </a:p>
          <a:p>
            <a:pPr lvl="2"/>
            <a:r>
              <a:rPr lang="en-US" dirty="0"/>
              <a:t>3. You may have the project in a specific capital project fund currently due to managements preference or due to a bond covenant. </a:t>
            </a:r>
          </a:p>
          <a:p>
            <a:pPr marL="914400" lvl="2" indent="0">
              <a:buNone/>
            </a:pPr>
            <a:r>
              <a:rPr lang="en-US" dirty="0"/>
              <a:t>Note: If you know that a capital project will need to be done in 3-5 years, make sure you plan for it in the budget if you don’t plan on doing a loan or bond. Counties – Don’t forget about N.D.C.C § 57-15-06.6 (See next slide for the section)</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pic>
        <p:nvPicPr>
          <p:cNvPr id="4" name="Picture 3">
            <a:extLst>
              <a:ext uri="{FF2B5EF4-FFF2-40B4-BE49-F238E27FC236}">
                <a16:creationId xmlns:a16="http://schemas.microsoft.com/office/drawing/2014/main" id="{CEF890C5-8604-6030-FEED-729EA4E53DF2}"/>
              </a:ext>
            </a:extLst>
          </p:cNvPr>
          <p:cNvPicPr>
            <a:picLocks noChangeAspect="1"/>
          </p:cNvPicPr>
          <p:nvPr/>
        </p:nvPicPr>
        <p:blipFill>
          <a:blip r:embed="rId2"/>
          <a:stretch>
            <a:fillRect/>
          </a:stretch>
        </p:blipFill>
        <p:spPr>
          <a:xfrm>
            <a:off x="8742279" y="153070"/>
            <a:ext cx="2155358" cy="1302897"/>
          </a:xfrm>
          <a:prstGeom prst="rect">
            <a:avLst/>
          </a:prstGeom>
        </p:spPr>
      </p:pic>
    </p:spTree>
    <p:extLst>
      <p:ext uri="{BB962C8B-B14F-4D97-AF65-F5344CB8AC3E}">
        <p14:creationId xmlns:p14="http://schemas.microsoft.com/office/powerpoint/2010/main" val="856812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3" y="804519"/>
            <a:ext cx="9603275" cy="1049235"/>
          </a:xfrm>
        </p:spPr>
        <p:txBody>
          <a:bodyPr/>
          <a:lstStyle/>
          <a:p>
            <a:r>
              <a:rPr lang="en-US" dirty="0"/>
              <a:t>Topics of interest</a:t>
            </a:r>
          </a:p>
        </p:txBody>
      </p:sp>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p:txBody>
          <a:bodyPr>
            <a:normAutofit/>
          </a:bodyPr>
          <a:lstStyle/>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5" name="TextBox 4">
            <a:extLst>
              <a:ext uri="{FF2B5EF4-FFF2-40B4-BE49-F238E27FC236}">
                <a16:creationId xmlns:a16="http://schemas.microsoft.com/office/drawing/2014/main" id="{6DA9FDF6-1FC0-9D59-1121-16D81C803A9B}"/>
              </a:ext>
            </a:extLst>
          </p:cNvPr>
          <p:cNvSpPr txBox="1"/>
          <p:nvPr/>
        </p:nvSpPr>
        <p:spPr>
          <a:xfrm>
            <a:off x="352927" y="1658256"/>
            <a:ext cx="11261558" cy="3803285"/>
          </a:xfrm>
          <a:prstGeom prst="rect">
            <a:avLst/>
          </a:prstGeom>
          <a:noFill/>
        </p:spPr>
        <p:txBody>
          <a:bodyPr wrap="square">
            <a:spAutoFit/>
          </a:bodyPr>
          <a:lstStyle/>
          <a:p>
            <a:pPr marL="0" marR="0">
              <a:lnSpc>
                <a:spcPct val="107000"/>
              </a:lnSpc>
              <a:spcBef>
                <a:spcPts val="0"/>
              </a:spcBef>
              <a:spcAft>
                <a:spcPts val="800"/>
              </a:spcAft>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N.D.C.C §57-15-06.6. County capital projects levy. </a:t>
            </a:r>
          </a:p>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1. The board of county commissioners of each county may levy an annual tax not exceeding ten mills plus any voter-approved additional levy as provided in subsection 8 of section 57-15-06.7 for the purpose of the following capital projects: </a:t>
            </a:r>
          </a:p>
          <a:p>
            <a:pPr marL="0" marR="0" indent="45720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 Constructing, equipping, and maintaining structural and mechanical components of regional or county corrections centers or for the purpose of contracting for corrections center space capacity from another public or private entity. </a:t>
            </a:r>
          </a:p>
          <a:p>
            <a:pPr marL="0" marR="0" indent="45720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 Acquiring real estate as a site for public parks and construction, equipping, and maintaining structural and mechanical components of recreational facilities under section 11-28-06. </a:t>
            </a:r>
          </a:p>
          <a:p>
            <a:pPr marL="0" marR="0" indent="45720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c. Acquiring real estate as a site for county buildings and operations and constructing, equipping, and maintaining structural and mechanical components of county buildings and property. </a:t>
            </a:r>
          </a:p>
          <a:p>
            <a:pPr marL="0" marR="0" indent="45720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d. Acquiring real estate as a site for county fair buildings and operations and constructing, equipping, and maintaining structural and mechanical components of county fair buildings and property as provided in section 4-02-26. e. Acquiring and developing real estate, capital improvements, buildings, pavement, equipment, and debt service associated with financing for county supported airports or airport authorities. </a:t>
            </a:r>
          </a:p>
          <a:p>
            <a:pPr marL="0" marR="0" indent="45720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f. Expenditures for the cost of leasing as an alternative means of financing for any of the purposes for which expenditures are authorized under subdivisions a through e. </a:t>
            </a:r>
          </a:p>
          <a:p>
            <a:pPr marL="0" marR="0" indent="45720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g. Improvement of the county road system, including the acquisition of land; construction of new paved and unpaved roads, bridges, or public places; replacement of existing paved and unpaved roads, bridges, or public places; and maintenance and repair of existing paved and unpaved roads, bridges, or public places. </a:t>
            </a:r>
          </a:p>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2. Any voter-approved levy for the purposes specified in this section approved by the electors before January 1, 2015, remains effective through 2024 or the period of time for which it was approved by the electors, whichever is less, under the provisions of law in effect at the time it was approved. After January 1, 2015, approval or reauthorization by electors of increased levy authority under this section may not be effective for more than ten taxable years.</a:t>
            </a:r>
          </a:p>
        </p:txBody>
      </p:sp>
    </p:spTree>
    <p:extLst>
      <p:ext uri="{BB962C8B-B14F-4D97-AF65-F5344CB8AC3E}">
        <p14:creationId xmlns:p14="http://schemas.microsoft.com/office/powerpoint/2010/main" val="1096715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3" y="804519"/>
            <a:ext cx="9603275" cy="1049235"/>
          </a:xfrm>
        </p:spPr>
        <p:txBody>
          <a:bodyPr/>
          <a:lstStyle/>
          <a:p>
            <a:r>
              <a:rPr lang="en-US" dirty="0"/>
              <a:t>Topics of interest</a:t>
            </a:r>
          </a:p>
        </p:txBody>
      </p:sp>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p:txBody>
          <a:bodyPr>
            <a:normAutofit/>
          </a:bodyPr>
          <a:lstStyle/>
          <a:p>
            <a:pPr lvl="0"/>
            <a:r>
              <a:rPr lang="en-US" dirty="0"/>
              <a:t>Estimated revenues, expenses, cash reserve, transfers, and cash balances. </a:t>
            </a:r>
          </a:p>
          <a:p>
            <a:pPr lvl="1"/>
            <a:r>
              <a:rPr lang="en-US" dirty="0"/>
              <a:t>Revenues – Think about all the known sources of revenues that should be in your budget. You may have a history of some of them coming in or you may know changes to them as well. </a:t>
            </a:r>
          </a:p>
          <a:p>
            <a:pPr lvl="1"/>
            <a:r>
              <a:rPr lang="en-US" dirty="0"/>
              <a:t>Expenses – Go through each department and make sure you include all expenses that are needed to be included.  If some items are missing but really need to be included, a budget amendment will need to be done and approved by the board. (Amendments do happen)</a:t>
            </a:r>
          </a:p>
          <a:p>
            <a:pPr lvl="1"/>
            <a:r>
              <a:rPr lang="en-US" dirty="0"/>
              <a:t>Cash Reserve – For the general fund and each special revenue fund, you can’t set your cash reserve amount over 75%. (SAO recommends not over appropriations and transfers out of current or ensuing year)</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3543644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3" y="804519"/>
            <a:ext cx="9603275" cy="1049235"/>
          </a:xfrm>
        </p:spPr>
        <p:txBody>
          <a:bodyPr/>
          <a:lstStyle/>
          <a:p>
            <a:r>
              <a:rPr lang="en-US" dirty="0"/>
              <a:t>Topics of interest</a:t>
            </a:r>
          </a:p>
        </p:txBody>
      </p:sp>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p:txBody>
          <a:bodyPr>
            <a:normAutofit/>
          </a:bodyPr>
          <a:lstStyle/>
          <a:p>
            <a:pPr lvl="1"/>
            <a:r>
              <a:rPr lang="en-US" dirty="0"/>
              <a:t>Transfers In and Out:</a:t>
            </a:r>
          </a:p>
          <a:p>
            <a:pPr lvl="2"/>
            <a:r>
              <a:rPr lang="en-US" dirty="0"/>
              <a:t>Make sure that you think about potential transfers between funds that you think will be needed. Remember, transfers in and out should equal between funds. </a:t>
            </a:r>
          </a:p>
          <a:p>
            <a:pPr lvl="1"/>
            <a:r>
              <a:rPr lang="en-US" dirty="0"/>
              <a:t>Cash Balances</a:t>
            </a:r>
          </a:p>
          <a:p>
            <a:pPr lvl="2"/>
            <a:r>
              <a:rPr lang="en-US" dirty="0"/>
              <a:t>Make sure that you have support for you cash balances. You may use cash balances set up assuming the budgeted revenues, expenses, and transfers will happen. You also may use a different number if you know that detours from the budget will happen if you wish. </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1118047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3" y="804519"/>
            <a:ext cx="9603275" cy="1049235"/>
          </a:xfrm>
        </p:spPr>
        <p:txBody>
          <a:bodyPr/>
          <a:lstStyle/>
          <a:p>
            <a:r>
              <a:rPr lang="en-US" dirty="0"/>
              <a:t>Top Tips for the budget file on our site</a:t>
            </a:r>
          </a:p>
        </p:txBody>
      </p:sp>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p:txBody>
          <a:bodyPr>
            <a:normAutofit/>
          </a:bodyPr>
          <a:lstStyle/>
          <a:p>
            <a:pPr lvl="1"/>
            <a:r>
              <a:rPr lang="en-US" dirty="0"/>
              <a:t>1. During your budget meetings, you can adjust the tabs such as the file on the right if needed and like magic the fund summary file will adjust. Also, use the estimates and limit features. </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pic>
        <p:nvPicPr>
          <p:cNvPr id="4" name="Picture 3">
            <a:extLst>
              <a:ext uri="{FF2B5EF4-FFF2-40B4-BE49-F238E27FC236}">
                <a16:creationId xmlns:a16="http://schemas.microsoft.com/office/drawing/2014/main" id="{42C07405-8FF7-63E4-ED5F-C3DD217E402C}"/>
              </a:ext>
            </a:extLst>
          </p:cNvPr>
          <p:cNvPicPr>
            <a:picLocks noChangeAspect="1"/>
          </p:cNvPicPr>
          <p:nvPr/>
        </p:nvPicPr>
        <p:blipFill>
          <a:blip r:embed="rId2"/>
          <a:stretch>
            <a:fillRect/>
          </a:stretch>
        </p:blipFill>
        <p:spPr>
          <a:xfrm>
            <a:off x="1193148" y="2725152"/>
            <a:ext cx="9704489" cy="3266574"/>
          </a:xfrm>
          <a:prstGeom prst="rect">
            <a:avLst/>
          </a:prstGeom>
        </p:spPr>
      </p:pic>
    </p:spTree>
    <p:extLst>
      <p:ext uri="{BB962C8B-B14F-4D97-AF65-F5344CB8AC3E}">
        <p14:creationId xmlns:p14="http://schemas.microsoft.com/office/powerpoint/2010/main" val="1244485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3" y="804519"/>
            <a:ext cx="9603275" cy="1049235"/>
          </a:xfrm>
        </p:spPr>
        <p:txBody>
          <a:bodyPr/>
          <a:lstStyle/>
          <a:p>
            <a:r>
              <a:rPr lang="en-US" dirty="0"/>
              <a:t>Top Tips for the budget file on our site</a:t>
            </a:r>
          </a:p>
        </p:txBody>
      </p:sp>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p:txBody>
          <a:bodyPr>
            <a:normAutofit/>
          </a:bodyPr>
          <a:lstStyle/>
          <a:p>
            <a:pPr lvl="1"/>
            <a:r>
              <a:rPr lang="en-US" dirty="0"/>
              <a:t>2. Fill in the blue cells. If you click in the white cells, they will most likely be a formula that you don’t need to update. </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pic>
        <p:nvPicPr>
          <p:cNvPr id="8" name="Picture 7">
            <a:extLst>
              <a:ext uri="{FF2B5EF4-FFF2-40B4-BE49-F238E27FC236}">
                <a16:creationId xmlns:a16="http://schemas.microsoft.com/office/drawing/2014/main" id="{CEA4D432-D474-58FE-CEF1-D838B2DB40B9}"/>
              </a:ext>
            </a:extLst>
          </p:cNvPr>
          <p:cNvPicPr>
            <a:picLocks noChangeAspect="1"/>
          </p:cNvPicPr>
          <p:nvPr/>
        </p:nvPicPr>
        <p:blipFill>
          <a:blip r:embed="rId2"/>
          <a:stretch>
            <a:fillRect/>
          </a:stretch>
        </p:blipFill>
        <p:spPr>
          <a:xfrm>
            <a:off x="1243163" y="2739609"/>
            <a:ext cx="9705673" cy="3267739"/>
          </a:xfrm>
          <a:prstGeom prst="rect">
            <a:avLst/>
          </a:prstGeom>
        </p:spPr>
      </p:pic>
    </p:spTree>
    <p:extLst>
      <p:ext uri="{BB962C8B-B14F-4D97-AF65-F5344CB8AC3E}">
        <p14:creationId xmlns:p14="http://schemas.microsoft.com/office/powerpoint/2010/main" val="352068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3" y="804519"/>
            <a:ext cx="9603275" cy="1049235"/>
          </a:xfrm>
        </p:spPr>
        <p:txBody>
          <a:bodyPr/>
          <a:lstStyle/>
          <a:p>
            <a:r>
              <a:rPr lang="en-US" dirty="0"/>
              <a:t>Top Tips for the budget file on our site</a:t>
            </a:r>
          </a:p>
        </p:txBody>
      </p:sp>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p:txBody>
          <a:bodyPr>
            <a:normAutofit/>
          </a:bodyPr>
          <a:lstStyle/>
          <a:p>
            <a:pPr lvl="1"/>
            <a:r>
              <a:rPr lang="en-US" dirty="0"/>
              <a:t>3. Don’t be afraid to use the pie chart for the general fund. It’s already there for you and it’s linked!</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pic>
        <p:nvPicPr>
          <p:cNvPr id="4" name="Picture 3">
            <a:extLst>
              <a:ext uri="{FF2B5EF4-FFF2-40B4-BE49-F238E27FC236}">
                <a16:creationId xmlns:a16="http://schemas.microsoft.com/office/drawing/2014/main" id="{C6A816FE-BE59-9779-BC44-5E2B15EBEEDB}"/>
              </a:ext>
            </a:extLst>
          </p:cNvPr>
          <p:cNvPicPr>
            <a:picLocks noChangeAspect="1"/>
          </p:cNvPicPr>
          <p:nvPr/>
        </p:nvPicPr>
        <p:blipFill>
          <a:blip r:embed="rId2"/>
          <a:stretch>
            <a:fillRect/>
          </a:stretch>
        </p:blipFill>
        <p:spPr>
          <a:xfrm>
            <a:off x="3749585" y="2550733"/>
            <a:ext cx="3974690" cy="3546647"/>
          </a:xfrm>
          <a:prstGeom prst="rect">
            <a:avLst/>
          </a:prstGeom>
        </p:spPr>
      </p:pic>
    </p:spTree>
    <p:extLst>
      <p:ext uri="{BB962C8B-B14F-4D97-AF65-F5344CB8AC3E}">
        <p14:creationId xmlns:p14="http://schemas.microsoft.com/office/powerpoint/2010/main" val="739287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3" y="804519"/>
            <a:ext cx="9603275" cy="1049235"/>
          </a:xfrm>
        </p:spPr>
        <p:txBody>
          <a:bodyPr/>
          <a:lstStyle/>
          <a:p>
            <a:r>
              <a:rPr lang="en-US" dirty="0"/>
              <a:t>Topics that will be covered</a:t>
            </a:r>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p:txBody>
          <a:bodyPr/>
          <a:lstStyle/>
          <a:p>
            <a:pPr lvl="0"/>
            <a:r>
              <a:rPr lang="en-US" dirty="0">
                <a:solidFill>
                  <a:srgbClr val="000000"/>
                </a:solidFill>
                <a:ea typeface="Tahoma" panose="020B0604030504040204" pitchFamily="34" charset="0"/>
                <a:cs typeface="Tahoma" panose="020B0604030504040204" pitchFamily="34" charset="0"/>
              </a:rPr>
              <a:t>Top 5 reasons you should do a budget</a:t>
            </a:r>
          </a:p>
          <a:p>
            <a:pPr lvl="0"/>
            <a:r>
              <a:rPr lang="en-US" dirty="0">
                <a:solidFill>
                  <a:srgbClr val="000000"/>
                </a:solidFill>
                <a:ea typeface="Tahoma" panose="020B0604030504040204" pitchFamily="34" charset="0"/>
                <a:cs typeface="Tahoma" panose="020B0604030504040204" pitchFamily="34" charset="0"/>
              </a:rPr>
              <a:t>State laws that may impact your entity</a:t>
            </a:r>
          </a:p>
          <a:p>
            <a:pPr lvl="0"/>
            <a:r>
              <a:rPr lang="en-US" dirty="0">
                <a:solidFill>
                  <a:srgbClr val="000000"/>
                </a:solidFill>
                <a:ea typeface="Tahoma" panose="020B0604030504040204" pitchFamily="34" charset="0"/>
                <a:cs typeface="Tahoma" panose="020B0604030504040204" pitchFamily="34" charset="0"/>
              </a:rPr>
              <a:t>The benefits of having a good budget</a:t>
            </a:r>
          </a:p>
          <a:p>
            <a:pPr lvl="0"/>
            <a:r>
              <a:rPr lang="en-US" dirty="0">
                <a:solidFill>
                  <a:srgbClr val="000000"/>
                </a:solidFill>
                <a:ea typeface="Tahoma" panose="020B0604030504040204" pitchFamily="34" charset="0"/>
                <a:cs typeface="Tahoma" panose="020B0604030504040204" pitchFamily="34" charset="0"/>
              </a:rPr>
              <a:t>Monthly budget maintenance</a:t>
            </a:r>
          </a:p>
          <a:p>
            <a:r>
              <a:rPr lang="en-US" dirty="0">
                <a:solidFill>
                  <a:srgbClr val="000000"/>
                </a:solidFill>
                <a:ea typeface="Tahoma" panose="020B0604030504040204" pitchFamily="34" charset="0"/>
                <a:cs typeface="Tahoma" panose="020B0604030504040204" pitchFamily="34" charset="0"/>
              </a:rPr>
              <a:t>What can go wrong?</a:t>
            </a:r>
          </a:p>
          <a:p>
            <a:r>
              <a:rPr lang="en-US" dirty="0">
                <a:solidFill>
                  <a:srgbClr val="000000"/>
                </a:solidFill>
                <a:ea typeface="Tahoma" panose="020B0604030504040204" pitchFamily="34" charset="0"/>
                <a:cs typeface="Tahoma" panose="020B0604030504040204" pitchFamily="34" charset="0"/>
              </a:rPr>
              <a:t>Topics of interest</a:t>
            </a:r>
          </a:p>
          <a:p>
            <a:r>
              <a:rPr lang="en-US" dirty="0">
                <a:solidFill>
                  <a:srgbClr val="000000"/>
                </a:solidFill>
                <a:ea typeface="Tahoma" panose="020B0604030504040204" pitchFamily="34" charset="0"/>
                <a:cs typeface="Tahoma" panose="020B0604030504040204" pitchFamily="34" charset="0"/>
              </a:rPr>
              <a:t>Top tips for the budget file on our site</a:t>
            </a:r>
          </a:p>
          <a:p>
            <a:pPr lvl="0"/>
            <a:endParaRPr lang="en-US" dirty="0">
              <a:solidFill>
                <a:srgbClr val="000000"/>
              </a:solidFill>
              <a:ea typeface="Tahoma" panose="020B0604030504040204" pitchFamily="34" charset="0"/>
              <a:cs typeface="Tahoma" panose="020B0604030504040204" pitchFamily="34" charset="0"/>
            </a:endParaRPr>
          </a:p>
          <a:p>
            <a:pPr lvl="0"/>
            <a:endParaRPr lang="en-US" dirty="0">
              <a:solidFill>
                <a:srgbClr val="000000"/>
              </a:solidFill>
              <a:ea typeface="Tahoma" panose="020B0604030504040204" pitchFamily="34" charset="0"/>
              <a:cs typeface="Tahoma" panose="020B0604030504040204" pitchFamily="34" charset="0"/>
            </a:endParaRPr>
          </a:p>
          <a:p>
            <a:endParaRPr lang="en-US" dirty="0"/>
          </a:p>
          <a:p>
            <a:endParaRPr lang="en-US" dirty="0"/>
          </a:p>
        </p:txBody>
      </p:sp>
      <p:pic>
        <p:nvPicPr>
          <p:cNvPr id="5" name="Picture 4">
            <a:extLst>
              <a:ext uri="{FF2B5EF4-FFF2-40B4-BE49-F238E27FC236}">
                <a16:creationId xmlns:a16="http://schemas.microsoft.com/office/drawing/2014/main" id="{48ED897F-669C-FC3C-1E73-2D05333B84DE}"/>
              </a:ext>
            </a:extLst>
          </p:cNvPr>
          <p:cNvPicPr>
            <a:picLocks noChangeAspect="1"/>
          </p:cNvPicPr>
          <p:nvPr/>
        </p:nvPicPr>
        <p:blipFill>
          <a:blip r:embed="rId5"/>
          <a:stretch>
            <a:fillRect/>
          </a:stretch>
        </p:blipFill>
        <p:spPr>
          <a:xfrm>
            <a:off x="6462712" y="2188494"/>
            <a:ext cx="4688000" cy="3119651"/>
          </a:xfrm>
          <a:prstGeom prst="rect">
            <a:avLst/>
          </a:prstGeom>
        </p:spPr>
      </p:pic>
    </p:spTree>
    <p:extLst>
      <p:ext uri="{BB962C8B-B14F-4D97-AF65-F5344CB8AC3E}">
        <p14:creationId xmlns:p14="http://schemas.microsoft.com/office/powerpoint/2010/main" val="2094298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3" y="804519"/>
            <a:ext cx="9603275" cy="1049235"/>
          </a:xfrm>
        </p:spPr>
        <p:txBody>
          <a:bodyPr/>
          <a:lstStyle/>
          <a:p>
            <a:r>
              <a:rPr lang="en-US" dirty="0"/>
              <a:t>Top Tips for the budget file on our site</a:t>
            </a:r>
          </a:p>
        </p:txBody>
      </p:sp>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p:txBody>
          <a:bodyPr>
            <a:normAutofit/>
          </a:bodyPr>
          <a:lstStyle/>
          <a:p>
            <a:pPr lvl="1"/>
            <a:r>
              <a:rPr lang="en-US" dirty="0"/>
              <a:t>4. If you were having trouble forgetting to update dates and tables for the new year. Update one location for the entire file as seen below. You will find it to be helpful. </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pic>
        <p:nvPicPr>
          <p:cNvPr id="5" name="Picture 4">
            <a:extLst>
              <a:ext uri="{FF2B5EF4-FFF2-40B4-BE49-F238E27FC236}">
                <a16:creationId xmlns:a16="http://schemas.microsoft.com/office/drawing/2014/main" id="{3BFEF808-A688-369F-E87E-68E37B529811}"/>
              </a:ext>
            </a:extLst>
          </p:cNvPr>
          <p:cNvPicPr>
            <a:picLocks noChangeAspect="1"/>
          </p:cNvPicPr>
          <p:nvPr/>
        </p:nvPicPr>
        <p:blipFill>
          <a:blip r:embed="rId2"/>
          <a:stretch>
            <a:fillRect/>
          </a:stretch>
        </p:blipFill>
        <p:spPr>
          <a:xfrm>
            <a:off x="3123942" y="2935705"/>
            <a:ext cx="5944115" cy="3117776"/>
          </a:xfrm>
          <a:prstGeom prst="rect">
            <a:avLst/>
          </a:prstGeom>
        </p:spPr>
      </p:pic>
    </p:spTree>
    <p:extLst>
      <p:ext uri="{BB962C8B-B14F-4D97-AF65-F5344CB8AC3E}">
        <p14:creationId xmlns:p14="http://schemas.microsoft.com/office/powerpoint/2010/main" val="1956273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DCED45-CA91-495F-8329-49163D40BC0B}"/>
              </a:ext>
            </a:extLst>
          </p:cNvPr>
          <p:cNvSpPr>
            <a:spLocks noGrp="1"/>
          </p:cNvSpPr>
          <p:nvPr>
            <p:ph type="body" sz="quarter" idx="12"/>
          </p:nvPr>
        </p:nvSpPr>
        <p:spPr/>
        <p:txBody>
          <a:bodyPr/>
          <a:lstStyle/>
          <a:p>
            <a:pPr>
              <a:lnSpc>
                <a:spcPct val="100000"/>
              </a:lnSpc>
            </a:pPr>
            <a:r>
              <a:rPr lang="en-US" dirty="0">
                <a:solidFill>
                  <a:srgbClr val="0070C0"/>
                </a:solidFill>
              </a:rPr>
              <a:t>Thank You!</a:t>
            </a:r>
          </a:p>
          <a:p>
            <a:pPr>
              <a:lnSpc>
                <a:spcPct val="100000"/>
              </a:lnSpc>
            </a:pPr>
            <a:r>
              <a:rPr lang="en-US">
                <a:solidFill>
                  <a:srgbClr val="0070C0"/>
                </a:solidFill>
              </a:rPr>
              <a:t>Questions?</a:t>
            </a:r>
            <a:endParaRPr lang="en-US" dirty="0">
              <a:solidFill>
                <a:srgbClr val="0070C0"/>
              </a:solidFill>
            </a:endParaRPr>
          </a:p>
        </p:txBody>
      </p:sp>
      <p:pic>
        <p:nvPicPr>
          <p:cNvPr id="3" name="Picture 2">
            <a:extLst>
              <a:ext uri="{FF2B5EF4-FFF2-40B4-BE49-F238E27FC236}">
                <a16:creationId xmlns:a16="http://schemas.microsoft.com/office/drawing/2014/main" id="{DC05284F-E2BB-6C85-812B-40E3FCC21E2E}"/>
              </a:ext>
            </a:extLst>
          </p:cNvPr>
          <p:cNvPicPr>
            <a:picLocks noChangeAspect="1"/>
          </p:cNvPicPr>
          <p:nvPr/>
        </p:nvPicPr>
        <p:blipFill>
          <a:blip r:embed="rId2"/>
          <a:stretch>
            <a:fillRect/>
          </a:stretch>
        </p:blipFill>
        <p:spPr>
          <a:xfrm>
            <a:off x="415618" y="2133600"/>
            <a:ext cx="3842662" cy="2474996"/>
          </a:xfrm>
          <a:prstGeom prst="rect">
            <a:avLst/>
          </a:prstGeom>
        </p:spPr>
      </p:pic>
      <p:pic>
        <p:nvPicPr>
          <p:cNvPr id="5" name="Picture 4">
            <a:extLst>
              <a:ext uri="{FF2B5EF4-FFF2-40B4-BE49-F238E27FC236}">
                <a16:creationId xmlns:a16="http://schemas.microsoft.com/office/drawing/2014/main" id="{0D9F0B0F-C3DF-13D8-9733-45E7CFA57B27}"/>
              </a:ext>
            </a:extLst>
          </p:cNvPr>
          <p:cNvPicPr>
            <a:picLocks noChangeAspect="1"/>
          </p:cNvPicPr>
          <p:nvPr/>
        </p:nvPicPr>
        <p:blipFill>
          <a:blip r:embed="rId3"/>
          <a:stretch>
            <a:fillRect/>
          </a:stretch>
        </p:blipFill>
        <p:spPr>
          <a:xfrm>
            <a:off x="7933722" y="2133600"/>
            <a:ext cx="3708565" cy="2474996"/>
          </a:xfrm>
          <a:prstGeom prst="rect">
            <a:avLst/>
          </a:prstGeom>
        </p:spPr>
      </p:pic>
    </p:spTree>
    <p:extLst>
      <p:ext uri="{BB962C8B-B14F-4D97-AF65-F5344CB8AC3E}">
        <p14:creationId xmlns:p14="http://schemas.microsoft.com/office/powerpoint/2010/main" val="2394598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3" y="804519"/>
            <a:ext cx="9603275" cy="1049235"/>
          </a:xfrm>
        </p:spPr>
        <p:txBody>
          <a:bodyPr/>
          <a:lstStyle/>
          <a:p>
            <a:r>
              <a:rPr lang="en-US" dirty="0"/>
              <a:t>Top 5 Reasons you should do a budget</a:t>
            </a:r>
          </a:p>
        </p:txBody>
      </p:sp>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p:txBody>
          <a:bodyPr/>
          <a:lstStyle/>
          <a:p>
            <a:pPr lvl="0"/>
            <a:r>
              <a:rPr lang="en-US" dirty="0">
                <a:solidFill>
                  <a:srgbClr val="000000"/>
                </a:solidFill>
                <a:ea typeface="Tahoma" panose="020B0604030504040204" pitchFamily="34" charset="0"/>
                <a:cs typeface="Tahoma" panose="020B0604030504040204" pitchFamily="34" charset="0"/>
              </a:rPr>
              <a:t>It may be required under State Law. </a:t>
            </a:r>
          </a:p>
          <a:p>
            <a:pPr lvl="0"/>
            <a:r>
              <a:rPr lang="en-US" dirty="0">
                <a:solidFill>
                  <a:srgbClr val="000000"/>
                </a:solidFill>
                <a:ea typeface="Tahoma" panose="020B0604030504040204" pitchFamily="34" charset="0"/>
                <a:cs typeface="Tahoma" panose="020B0604030504040204" pitchFamily="34" charset="0"/>
              </a:rPr>
              <a:t>Citizens will appreciate seeing where their tax dollars are going. </a:t>
            </a:r>
          </a:p>
          <a:p>
            <a:pPr lvl="0"/>
            <a:r>
              <a:rPr lang="en-US" dirty="0">
                <a:solidFill>
                  <a:srgbClr val="000000"/>
                </a:solidFill>
                <a:ea typeface="Tahoma" panose="020B0604030504040204" pitchFamily="34" charset="0"/>
                <a:cs typeface="Tahoma" panose="020B0604030504040204" pitchFamily="34" charset="0"/>
              </a:rPr>
              <a:t>Your entity will be able to plan for upcoming projects, additions for staffing, and new equipment that is needed. </a:t>
            </a:r>
          </a:p>
          <a:p>
            <a:pPr lvl="0"/>
            <a:r>
              <a:rPr lang="en-US" dirty="0">
                <a:solidFill>
                  <a:srgbClr val="000000"/>
                </a:solidFill>
                <a:ea typeface="Tahoma" panose="020B0604030504040204" pitchFamily="34" charset="0"/>
                <a:cs typeface="Tahoma" panose="020B0604030504040204" pitchFamily="34" charset="0"/>
              </a:rPr>
              <a:t>Departments will be able to know what can be spent and in what fiscal year. </a:t>
            </a:r>
          </a:p>
          <a:p>
            <a:pPr lvl="0"/>
            <a:r>
              <a:rPr lang="en-US" dirty="0">
                <a:solidFill>
                  <a:srgbClr val="000000"/>
                </a:solidFill>
                <a:ea typeface="Tahoma" panose="020B0604030504040204" pitchFamily="34" charset="0"/>
                <a:cs typeface="Tahoma" panose="020B0604030504040204" pitchFamily="34" charset="0"/>
              </a:rPr>
              <a:t>Board members will have more information on where tax dollars are going to better serve the citizens. </a:t>
            </a:r>
          </a:p>
          <a:p>
            <a:pPr lvl="0"/>
            <a:endParaRPr lang="en-US" dirty="0">
              <a:solidFill>
                <a:srgbClr val="000000"/>
              </a:solidFill>
              <a:ea typeface="Tahoma" panose="020B0604030504040204" pitchFamily="34" charset="0"/>
              <a:cs typeface="Tahoma" panose="020B0604030504040204" pitchFamily="34" charset="0"/>
            </a:endParaRPr>
          </a:p>
          <a:p>
            <a:pPr lvl="1"/>
            <a:endParaRPr lang="en-US" dirty="0">
              <a:solidFill>
                <a:srgbClr val="000000"/>
              </a:solidFill>
              <a:ea typeface="Tahoma" panose="020B0604030504040204" pitchFamily="34" charset="0"/>
              <a:cs typeface="Tahoma" panose="020B0604030504040204" pitchFamily="34" charset="0"/>
            </a:endParaRPr>
          </a:p>
          <a:p>
            <a:pPr lvl="0"/>
            <a:endParaRPr lang="en-US" dirty="0">
              <a:solidFill>
                <a:srgbClr val="000000"/>
              </a:solidFill>
              <a:ea typeface="Tahoma" panose="020B0604030504040204" pitchFamily="34" charset="0"/>
              <a:cs typeface="Tahoma" panose="020B0604030504040204" pitchFamily="34" charset="0"/>
            </a:endParaRPr>
          </a:p>
          <a:p>
            <a:pPr lvl="0"/>
            <a:endParaRPr lang="en-US" dirty="0">
              <a:solidFill>
                <a:srgbClr val="000000"/>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9431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3" y="804519"/>
            <a:ext cx="9603275" cy="1049235"/>
          </a:xfrm>
        </p:spPr>
        <p:txBody>
          <a:bodyPr/>
          <a:lstStyle/>
          <a:p>
            <a:r>
              <a:rPr lang="en-US" dirty="0"/>
              <a:t>State laws that may impact your entity</a:t>
            </a:r>
          </a:p>
        </p:txBody>
      </p:sp>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2015732"/>
            <a:ext cx="9943132" cy="3879742"/>
          </a:xfrm>
        </p:spPr>
        <p:txBody>
          <a:bodyPr>
            <a:normAutofit fontScale="47500" lnSpcReduction="20000"/>
          </a:bodyPr>
          <a:lstStyle/>
          <a:p>
            <a:pPr algn="l" rtl="0"/>
            <a:r>
              <a:rPr lang="en-US" sz="2500" i="0" u="none" strike="noStrike" dirty="0">
                <a:solidFill>
                  <a:srgbClr val="000000"/>
                </a:solidFill>
                <a:latin typeface="Segoe UI" panose="020B0502040204020203" pitchFamily="34" charset="0"/>
              </a:rPr>
              <a:t>N.D.C.C. §11-23-02 states, " The county auditor shall prepare an annual budget for the general fund, each special revenue fund, and each debt service fund of the county in the form prescribed by the state auditor. The budget must set forth specifically:</a:t>
            </a:r>
            <a:endParaRPr lang="en-US" sz="2500" i="0" u="none" strike="noStrike" dirty="0">
              <a:solidFill>
                <a:srgbClr val="000000"/>
              </a:solidFill>
              <a:latin typeface="Verdana" panose="020B0604030504040204" pitchFamily="34" charset="0"/>
            </a:endParaRPr>
          </a:p>
          <a:p>
            <a:pPr algn="l" rtl="0"/>
            <a:r>
              <a:rPr lang="en-US" sz="2500" i="0" u="none" strike="noStrike" dirty="0">
                <a:solidFill>
                  <a:srgbClr val="000000"/>
                </a:solidFill>
                <a:latin typeface="Segoe UI" panose="020B0502040204020203" pitchFamily="34" charset="0"/>
              </a:rPr>
              <a:t>1. The detailed breakdown of the estimated revenues and appropriations requested for each fund for the ensuing year.</a:t>
            </a:r>
            <a:endParaRPr lang="en-US" sz="2500" i="0" u="none" strike="noStrike" dirty="0">
              <a:solidFill>
                <a:srgbClr val="000000"/>
              </a:solidFill>
              <a:latin typeface="Verdana" panose="020B0604030504040204" pitchFamily="34" charset="0"/>
            </a:endParaRPr>
          </a:p>
          <a:p>
            <a:pPr algn="l" rtl="0"/>
            <a:r>
              <a:rPr lang="en-US" sz="2500" i="0" u="none" strike="noStrike" dirty="0">
                <a:solidFill>
                  <a:srgbClr val="000000"/>
                </a:solidFill>
                <a:latin typeface="Segoe UI" panose="020B0502040204020203" pitchFamily="34" charset="0"/>
              </a:rPr>
              <a:t>2. The detailed breakdown of the revenues and expenditures for each fund for the preceding year.</a:t>
            </a:r>
            <a:endParaRPr lang="en-US" sz="2500" i="0" u="none" strike="noStrike" dirty="0">
              <a:solidFill>
                <a:srgbClr val="000000"/>
              </a:solidFill>
              <a:latin typeface="Verdana" panose="020B0604030504040204" pitchFamily="34" charset="0"/>
            </a:endParaRPr>
          </a:p>
          <a:p>
            <a:pPr algn="l" rtl="0"/>
            <a:r>
              <a:rPr lang="en-US" sz="2500" i="0" u="none" strike="noStrike" dirty="0">
                <a:solidFill>
                  <a:srgbClr val="000000"/>
                </a:solidFill>
                <a:latin typeface="Segoe UI" panose="020B0502040204020203" pitchFamily="34" charset="0"/>
              </a:rPr>
              <a:t>3. The detailed breakdown of estimated revenues and expenditures for each fund for the current year.</a:t>
            </a:r>
            <a:endParaRPr lang="en-US" sz="2500" i="0" u="none" strike="noStrike" dirty="0">
              <a:solidFill>
                <a:srgbClr val="000000"/>
              </a:solidFill>
              <a:latin typeface="Verdana" panose="020B0604030504040204" pitchFamily="34" charset="0"/>
            </a:endParaRPr>
          </a:p>
          <a:p>
            <a:pPr algn="l" rtl="0"/>
            <a:r>
              <a:rPr lang="en-US" sz="2500" i="0" u="none" strike="noStrike" dirty="0">
                <a:solidFill>
                  <a:srgbClr val="000000"/>
                </a:solidFill>
                <a:latin typeface="Segoe UI" panose="020B0502040204020203" pitchFamily="34" charset="0"/>
              </a:rPr>
              <a:t>4. The transfers in or out for each fund for the preceding year and the estimated transfers in or out for the current year and the ensuing year.</a:t>
            </a:r>
            <a:endParaRPr lang="en-US" sz="2500" i="0" u="none" strike="noStrike" dirty="0">
              <a:solidFill>
                <a:srgbClr val="000000"/>
              </a:solidFill>
              <a:latin typeface="Verdana" panose="020B0604030504040204" pitchFamily="34" charset="0"/>
            </a:endParaRPr>
          </a:p>
          <a:p>
            <a:pPr algn="l" rtl="0"/>
            <a:r>
              <a:rPr lang="en-US" sz="2500" i="0" u="none" strike="noStrike" dirty="0">
                <a:solidFill>
                  <a:srgbClr val="000000"/>
                </a:solidFill>
                <a:latin typeface="Segoe UI" panose="020B0502040204020203" pitchFamily="34" charset="0"/>
              </a:rPr>
              <a:t>5. The beginning and ending balance of each fund or estimates of the balances for the preceding year, current year, and ensuing year.</a:t>
            </a:r>
            <a:endParaRPr lang="en-US" sz="2500" i="0" u="none" strike="noStrike" dirty="0">
              <a:solidFill>
                <a:srgbClr val="000000"/>
              </a:solidFill>
              <a:latin typeface="Verdana" panose="020B0604030504040204" pitchFamily="34" charset="0"/>
            </a:endParaRPr>
          </a:p>
          <a:p>
            <a:pPr algn="l" rtl="0"/>
            <a:r>
              <a:rPr lang="en-US" sz="2500" i="0" u="none" strike="noStrike" dirty="0">
                <a:solidFill>
                  <a:srgbClr val="000000"/>
                </a:solidFill>
                <a:latin typeface="Segoe UI" panose="020B0502040204020203" pitchFamily="34" charset="0"/>
              </a:rPr>
              <a:t>6. The tax levy request for any funds levying taxes for the ensuing year.</a:t>
            </a:r>
            <a:endParaRPr lang="en-US" sz="2500" i="0" u="none" strike="noStrike" dirty="0">
              <a:solidFill>
                <a:srgbClr val="000000"/>
              </a:solidFill>
              <a:latin typeface="Verdana" panose="020B0604030504040204" pitchFamily="34" charset="0"/>
            </a:endParaRPr>
          </a:p>
          <a:p>
            <a:pPr algn="l" rtl="0"/>
            <a:r>
              <a:rPr lang="en-US" sz="2500" i="0" u="none" strike="noStrike" dirty="0">
                <a:solidFill>
                  <a:srgbClr val="000000"/>
                </a:solidFill>
                <a:latin typeface="Segoe UI" panose="020B0502040204020203" pitchFamily="34" charset="0"/>
              </a:rPr>
              <a:t>7. The certificate of levy showing the amount levied for each fund and the total amount levied.</a:t>
            </a:r>
            <a:endParaRPr lang="en-US" sz="2500" i="0" u="none" strike="noStrike" dirty="0">
              <a:solidFill>
                <a:srgbClr val="000000"/>
              </a:solidFill>
              <a:latin typeface="Verdana" panose="020B0604030504040204" pitchFamily="34" charset="0"/>
            </a:endParaRPr>
          </a:p>
          <a:p>
            <a:pPr algn="l" rtl="0"/>
            <a:r>
              <a:rPr lang="en-US" sz="2500" i="0" u="none" strike="noStrike" dirty="0">
                <a:solidFill>
                  <a:srgbClr val="000000"/>
                </a:solidFill>
                <a:latin typeface="Segoe UI" panose="020B0502040204020203" pitchFamily="34" charset="0"/>
              </a:rPr>
              <a:t>8. The budget must be prepared on the same basis of accounting used by the county for its annual financial reports.</a:t>
            </a:r>
            <a:endParaRPr lang="en-US" sz="2500" i="0" u="none" strike="noStrike" dirty="0">
              <a:solidFill>
                <a:srgbClr val="000000"/>
              </a:solidFill>
              <a:latin typeface="Verdana" panose="020B0604030504040204" pitchFamily="34" charset="0"/>
            </a:endParaRPr>
          </a:p>
          <a:p>
            <a:pPr algn="l" rtl="0"/>
            <a:r>
              <a:rPr lang="en-US" sz="2500" i="0" u="none" strike="noStrike" dirty="0">
                <a:solidFill>
                  <a:srgbClr val="000000"/>
                </a:solidFill>
                <a:latin typeface="Segoe UI" panose="020B0502040204020203" pitchFamily="34" charset="0"/>
              </a:rPr>
              <a:t>9. The amount of cash reserve for the general fund and each special revenue fund, not to exceed seventy-five percent of the appropriation for the fund.</a:t>
            </a:r>
            <a:endParaRPr lang="en-US" sz="2500" i="0" u="none" strike="noStrike" dirty="0">
              <a:solidFill>
                <a:srgbClr val="000000"/>
              </a:solidFill>
              <a:latin typeface="Verdana" panose="020B0604030504040204" pitchFamily="34" charset="0"/>
            </a:endParaRPr>
          </a:p>
          <a:p>
            <a:pPr algn="l" rtl="0"/>
            <a:endParaRPr lang="en-US" sz="2400" b="0" i="0" u="none" strike="noStrike" dirty="0">
              <a:solidFill>
                <a:srgbClr val="000000"/>
              </a:solidFill>
              <a:latin typeface="Verdana" panose="020B0604030504040204" pitchFamily="34" charset="0"/>
            </a:endParaRPr>
          </a:p>
          <a:p>
            <a:pPr lvl="0"/>
            <a:endParaRPr lang="en-US" dirty="0"/>
          </a:p>
        </p:txBody>
      </p:sp>
    </p:spTree>
    <p:extLst>
      <p:ext uri="{BB962C8B-B14F-4D97-AF65-F5344CB8AC3E}">
        <p14:creationId xmlns:p14="http://schemas.microsoft.com/office/powerpoint/2010/main" val="544710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3" y="804519"/>
            <a:ext cx="9603275" cy="1049235"/>
          </a:xfrm>
        </p:spPr>
        <p:txBody>
          <a:bodyPr/>
          <a:lstStyle/>
          <a:p>
            <a:r>
              <a:rPr lang="en-US" dirty="0"/>
              <a:t>State laws that may impact your entity</a:t>
            </a:r>
          </a:p>
        </p:txBody>
      </p:sp>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p:txBody>
          <a:bodyPr>
            <a:normAutofit fontScale="85000" lnSpcReduction="20000"/>
          </a:bodyPr>
          <a:lstStyle/>
          <a:p>
            <a:pPr algn="l" rtl="0"/>
            <a:r>
              <a:rPr lang="en-US" sz="1800" b="0" i="0" u="none" strike="noStrike" dirty="0">
                <a:solidFill>
                  <a:srgbClr val="000000"/>
                </a:solidFill>
                <a:latin typeface="Segoe UI" panose="020B0502040204020203" pitchFamily="34" charset="0"/>
              </a:rPr>
              <a:t>N.D.C.C. §57-15-31(1) states, “The amount to be levied by any county, city, township, school district, park district, or other municipality authorized to levy taxes must be computed by deducting from the amount of estimated expenditures for the current fiscal year as finally determined, plus the required reserve fund determined upon by the governing board from the past experience of the taxing district, the total of the following items: </a:t>
            </a:r>
            <a:endParaRPr lang="en-US" sz="1800" b="0" i="0" u="none" strike="noStrike" dirty="0">
              <a:solidFill>
                <a:srgbClr val="000000"/>
              </a:solidFill>
              <a:latin typeface="Verdana" panose="020B0604030504040204" pitchFamily="34" charset="0"/>
            </a:endParaRPr>
          </a:p>
          <a:p>
            <a:pPr algn="l" rtl="0">
              <a:buChar char="1"/>
            </a:pPr>
            <a:r>
              <a:rPr lang="en-US" sz="1800" b="0" i="0" u="none" strike="noStrike" dirty="0">
                <a:solidFill>
                  <a:srgbClr val="000000"/>
                </a:solidFill>
                <a:latin typeface="Segoe UI" panose="020B0502040204020203" pitchFamily="34" charset="0"/>
              </a:rPr>
              <a:t>The available surplus consisting of the free and unencumbered cash balance;  </a:t>
            </a:r>
            <a:endParaRPr lang="en-US" sz="1800" b="0" i="0" u="none" strike="noStrike" dirty="0">
              <a:solidFill>
                <a:srgbClr val="000000"/>
              </a:solidFill>
              <a:latin typeface="Verdana" panose="020B0604030504040204" pitchFamily="34" charset="0"/>
            </a:endParaRPr>
          </a:p>
          <a:p>
            <a:pPr algn="l" rtl="0">
              <a:buChar char="2"/>
            </a:pPr>
            <a:r>
              <a:rPr lang="en-US" sz="1800" b="0" i="0" u="none" strike="noStrike" dirty="0">
                <a:solidFill>
                  <a:srgbClr val="000000"/>
                </a:solidFill>
                <a:latin typeface="Segoe UI" panose="020B0502040204020203" pitchFamily="34" charset="0"/>
              </a:rPr>
              <a:t>Estimated revenues from sources other than direct property taxes; </a:t>
            </a:r>
            <a:endParaRPr lang="en-US" sz="1800" b="0" i="0" u="none" strike="noStrike" dirty="0">
              <a:solidFill>
                <a:srgbClr val="000000"/>
              </a:solidFill>
              <a:latin typeface="Verdana" panose="020B0604030504040204" pitchFamily="34" charset="0"/>
            </a:endParaRPr>
          </a:p>
          <a:p>
            <a:pPr algn="l" rtl="0">
              <a:buChar char="3"/>
            </a:pPr>
            <a:r>
              <a:rPr lang="en-US" sz="1800" b="0" i="0" u="none" strike="noStrike" dirty="0">
                <a:solidFill>
                  <a:srgbClr val="000000"/>
                </a:solidFill>
                <a:latin typeface="Segoe UI" panose="020B0502040204020203" pitchFamily="34" charset="0"/>
              </a:rPr>
              <a:t>The total estimated collections from tax levies for previous years; </a:t>
            </a:r>
            <a:endParaRPr lang="en-US" sz="1800" b="0" i="0" u="none" strike="noStrike" dirty="0">
              <a:solidFill>
                <a:srgbClr val="000000"/>
              </a:solidFill>
              <a:latin typeface="Verdana" panose="020B0604030504040204" pitchFamily="34" charset="0"/>
            </a:endParaRPr>
          </a:p>
          <a:p>
            <a:pPr algn="l" rtl="0">
              <a:buChar char="4"/>
            </a:pPr>
            <a:r>
              <a:rPr lang="en-US" sz="1800" b="0" i="0" u="none" strike="noStrike" dirty="0">
                <a:solidFill>
                  <a:srgbClr val="000000"/>
                </a:solidFill>
                <a:latin typeface="Segoe UI" panose="020B0502040204020203" pitchFamily="34" charset="0"/>
              </a:rPr>
              <a:t>Expenditures that must be made from bond sources; </a:t>
            </a:r>
            <a:endParaRPr lang="en-US" sz="1800" b="0" i="0" u="none" strike="noStrike" dirty="0">
              <a:solidFill>
                <a:srgbClr val="000000"/>
              </a:solidFill>
              <a:latin typeface="Verdana" panose="020B0604030504040204" pitchFamily="34" charset="0"/>
            </a:endParaRPr>
          </a:p>
          <a:p>
            <a:pPr algn="l" rtl="0">
              <a:buChar char="5"/>
            </a:pPr>
            <a:r>
              <a:rPr lang="en-US" sz="1800" b="0" i="0" u="none" strike="noStrike" dirty="0">
                <a:solidFill>
                  <a:srgbClr val="000000"/>
                </a:solidFill>
                <a:latin typeface="Segoe UI" panose="020B0502040204020203" pitchFamily="34" charset="0"/>
              </a:rPr>
              <a:t>The amount of distributions received from an economic growth increment pool under section 57-15-61; and </a:t>
            </a:r>
            <a:endParaRPr lang="en-US" sz="1800" b="0" i="0" u="none" strike="noStrike" dirty="0">
              <a:solidFill>
                <a:srgbClr val="000000"/>
              </a:solidFill>
              <a:latin typeface="Verdana" panose="020B0604030504040204" pitchFamily="34" charset="0"/>
            </a:endParaRPr>
          </a:p>
          <a:p>
            <a:pPr algn="l" rtl="0">
              <a:buChar char="6"/>
            </a:pPr>
            <a:r>
              <a:rPr lang="en-US" sz="1800" b="0" i="0" u="none" strike="noStrike" dirty="0">
                <a:solidFill>
                  <a:srgbClr val="000000"/>
                </a:solidFill>
                <a:latin typeface="Segoe UI" panose="020B0502040204020203" pitchFamily="34" charset="0"/>
              </a:rPr>
              <a:t>The estimated amount to be received from payments in lieu of taxes on a project under section 40-57.1-03.” </a:t>
            </a:r>
            <a:endParaRPr lang="en-US" sz="1800" b="0" i="0" u="none" strike="noStrike" dirty="0">
              <a:solidFill>
                <a:srgbClr val="000000"/>
              </a:solidFill>
              <a:latin typeface="Verdana" panose="020B0604030504040204" pitchFamily="34" charset="0"/>
            </a:endParaRPr>
          </a:p>
          <a:p>
            <a:pPr algn="l" rtl="0"/>
            <a:endParaRPr lang="en-US" sz="1800" b="0" i="0" u="none" strike="noStrike" dirty="0">
              <a:solidFill>
                <a:srgbClr val="000000"/>
              </a:solidFill>
              <a:latin typeface="Verdana" panose="020B0604030504040204" pitchFamily="34" charset="0"/>
            </a:endParaRPr>
          </a:p>
          <a:p>
            <a:pPr lvl="0"/>
            <a:endParaRPr lang="en-US" dirty="0"/>
          </a:p>
        </p:txBody>
      </p:sp>
    </p:spTree>
    <p:extLst>
      <p:ext uri="{BB962C8B-B14F-4D97-AF65-F5344CB8AC3E}">
        <p14:creationId xmlns:p14="http://schemas.microsoft.com/office/powerpoint/2010/main" val="3864781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3" y="804519"/>
            <a:ext cx="9603275" cy="1049235"/>
          </a:xfrm>
        </p:spPr>
        <p:txBody>
          <a:bodyPr/>
          <a:lstStyle/>
          <a:p>
            <a:r>
              <a:rPr lang="en-US" dirty="0"/>
              <a:t>State laws that may impact your entity</a:t>
            </a:r>
          </a:p>
        </p:txBody>
      </p:sp>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2015732"/>
            <a:ext cx="9943132" cy="3879742"/>
          </a:xfrm>
        </p:spPr>
        <p:txBody>
          <a:bodyPr>
            <a:norm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N.D.C.C  §57-15-27. Interim fund. </a:t>
            </a:r>
          </a:p>
          <a:p>
            <a:pPr marL="457200" lvl="1">
              <a:lnSpc>
                <a:spcPct val="107000"/>
              </a:lnSpc>
              <a:spcBef>
                <a:spcPts val="0"/>
              </a:spcBef>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The governing body of any county, city, park district, or municipality, other than a school district, which is authorized to levy taxes may include in its budget an item to be known as the "interim fund" which must be carried over to the next ensuing fiscal year to meet the cash requirements of all funds or purposes to which the credit of the municipality may be legally extended, for that portion of such fiscal year prior to the receipt of taxes therein. In no case may the interim fund be in excess of the amount reasonably required to finance the municipality for the first nine months of the next ensuing fiscal year. The interim fund may not be in excess of three-fourths of the current annual appropriation for all purposes other than debt retirement purposes and appropriations financed from bond sources.</a:t>
            </a:r>
          </a:p>
          <a:p>
            <a:pPr algn="l" rtl="0"/>
            <a:endParaRPr lang="en-US" sz="2400" b="0" i="0" u="none" strike="noStrike" dirty="0">
              <a:solidFill>
                <a:srgbClr val="000000"/>
              </a:solidFill>
              <a:latin typeface="Verdana" panose="020B0604030504040204" pitchFamily="34" charset="0"/>
            </a:endParaRPr>
          </a:p>
          <a:p>
            <a:pPr lvl="0"/>
            <a:endParaRPr lang="en-US" dirty="0"/>
          </a:p>
        </p:txBody>
      </p:sp>
    </p:spTree>
    <p:extLst>
      <p:ext uri="{BB962C8B-B14F-4D97-AF65-F5344CB8AC3E}">
        <p14:creationId xmlns:p14="http://schemas.microsoft.com/office/powerpoint/2010/main" val="1041816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3" y="804519"/>
            <a:ext cx="9603275" cy="1049235"/>
          </a:xfrm>
        </p:spPr>
        <p:txBody>
          <a:bodyPr/>
          <a:lstStyle/>
          <a:p>
            <a:r>
              <a:rPr lang="en-US" dirty="0"/>
              <a:t>State laws that may impact your entity</a:t>
            </a:r>
          </a:p>
        </p:txBody>
      </p:sp>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p:txBody>
          <a:bodyPr>
            <a:normAutofit fontScale="40000" lnSpcReduction="20000"/>
          </a:bodyPr>
          <a:lstStyle/>
          <a:p>
            <a:pPr marL="0" marR="0" lvl="0" indent="0" algn="l" defTabSz="1828434" rtl="0" eaLnBrk="1" fontAlgn="auto" latinLnBrk="0" hangingPunct="1">
              <a:lnSpc>
                <a:spcPct val="100000"/>
              </a:lnSpc>
              <a:spcBef>
                <a:spcPts val="0"/>
              </a:spcBef>
              <a:spcAft>
                <a:spcPts val="600"/>
              </a:spcAft>
              <a:buClrTx/>
              <a:buSzTx/>
              <a:buFontTx/>
              <a:buNone/>
              <a:tabLst/>
              <a:defRPr/>
            </a:pPr>
            <a:r>
              <a:rPr kumimoji="0" lang="en-US" sz="3200" b="1" i="0" u="none" strike="noStrike" kern="1200" cap="none" spc="0" normalizeH="0" baseline="0" noProof="0" dirty="0">
                <a:ln>
                  <a:noFill/>
                </a:ln>
                <a:solidFill>
                  <a:srgbClr val="1B243B"/>
                </a:solidFill>
                <a:effectLst/>
                <a:uLnTx/>
                <a:uFillTx/>
                <a:latin typeface="Arial" panose="020B0604020202020204" pitchFamily="34" charset="0"/>
                <a:ea typeface="+mn-ea"/>
                <a:cs typeface="Arial" panose="020B0604020202020204" pitchFamily="34" charset="0"/>
              </a:rPr>
              <a:t>NDCC §57-15-31. Determination of levy. (Formula Model)</a:t>
            </a:r>
          </a:p>
          <a:p>
            <a:pPr marL="514350" marR="0" lvl="0" indent="-514350" algn="l" defTabSz="1828434" rtl="0" eaLnBrk="1" fontAlgn="auto" latinLnBrk="0" hangingPunct="1">
              <a:lnSpc>
                <a:spcPct val="100000"/>
              </a:lnSpc>
              <a:spcBef>
                <a:spcPts val="0"/>
              </a:spcBef>
              <a:spcAft>
                <a:spcPts val="600"/>
              </a:spcAft>
              <a:buClrTx/>
              <a:buSzTx/>
              <a:buFontTx/>
              <a:buAutoNum type="arabicPeriod"/>
              <a:tabLst/>
              <a:defRPr/>
            </a:pPr>
            <a:r>
              <a:rPr kumimoji="0" lang="en-US" sz="3000" b="0" i="0" u="none" strike="noStrike" kern="1200" cap="none" spc="0" normalizeH="0" baseline="0" noProof="0" dirty="0">
                <a:ln>
                  <a:noFill/>
                </a:ln>
                <a:solidFill>
                  <a:srgbClr val="1B243B"/>
                </a:solidFill>
                <a:effectLst/>
                <a:uLnTx/>
                <a:uFillTx/>
                <a:latin typeface="Arial" panose="020B0604020202020204" pitchFamily="34" charset="0"/>
                <a:ea typeface="+mn-ea"/>
                <a:cs typeface="Arial" panose="020B0604020202020204" pitchFamily="34" charset="0"/>
              </a:rPr>
              <a:t>The amount to be levied must be computed in the following manner:</a:t>
            </a:r>
          </a:p>
          <a:p>
            <a:pPr marL="514350" marR="0" lvl="0" indent="-514350" algn="l" defTabSz="1828434" rtl="0" eaLnBrk="1" fontAlgn="auto" latinLnBrk="0" hangingPunct="1">
              <a:lnSpc>
                <a:spcPct val="100000"/>
              </a:lnSpc>
              <a:spcBef>
                <a:spcPts val="0"/>
              </a:spcBef>
              <a:spcAft>
                <a:spcPts val="600"/>
              </a:spcAft>
              <a:buClrTx/>
              <a:buSzTx/>
              <a:buFontTx/>
              <a:buAutoNum type="arabicPeriod"/>
              <a:tabLst/>
              <a:defRPr/>
            </a:pPr>
            <a:endParaRPr kumimoji="0" lang="en-US" sz="3000" b="0" i="0" u="none" strike="noStrike" kern="1200" cap="none" spc="0" normalizeH="0" baseline="0" noProof="0" dirty="0">
              <a:ln>
                <a:noFill/>
              </a:ln>
              <a:solidFill>
                <a:srgbClr val="1B243B"/>
              </a:solidFill>
              <a:effectLst/>
              <a:uLnTx/>
              <a:uFillTx/>
              <a:latin typeface="Arial" panose="020B0604020202020204" pitchFamily="34" charset="0"/>
              <a:ea typeface="+mn-ea"/>
              <a:cs typeface="Arial" panose="020B0604020202020204" pitchFamily="34" charset="0"/>
            </a:endParaRPr>
          </a:p>
          <a:p>
            <a:pPr marL="1428567" marR="0" lvl="1" indent="-514350" algn="l" defTabSz="1828434" rtl="0" eaLnBrk="1" fontAlgn="auto" latinLnBrk="0" hangingPunct="1">
              <a:lnSpc>
                <a:spcPct val="100000"/>
              </a:lnSpc>
              <a:spcBef>
                <a:spcPts val="0"/>
              </a:spcBef>
              <a:spcAft>
                <a:spcPts val="600"/>
              </a:spcAft>
              <a:buClrTx/>
              <a:buSzTx/>
              <a:buFontTx/>
              <a:buAutoNum type="arabicPeriod"/>
              <a:tabLst/>
              <a:defRPr/>
            </a:pPr>
            <a:r>
              <a:rPr kumimoji="0" lang="en-US" sz="3000" b="0" i="0" u="none" strike="noStrike" kern="1200" cap="none" spc="0" normalizeH="0" baseline="0" noProof="0" dirty="0">
                <a:ln>
                  <a:noFill/>
                </a:ln>
                <a:solidFill>
                  <a:srgbClr val="1B243B"/>
                </a:solidFill>
                <a:effectLst/>
                <a:uLnTx/>
                <a:uFillTx/>
                <a:latin typeface="Arial" panose="020B0604020202020204" pitchFamily="34" charset="0"/>
                <a:ea typeface="+mn-ea"/>
                <a:cs typeface="Arial" panose="020B0604020202020204" pitchFamily="34" charset="0"/>
              </a:rPr>
              <a:t> Total Estimated Expenditures</a:t>
            </a:r>
          </a:p>
          <a:p>
            <a:pPr marL="1428567" marR="0" lvl="1" indent="-514350" algn="l" defTabSz="1828434" rtl="0" eaLnBrk="1" fontAlgn="auto" latinLnBrk="0" hangingPunct="1">
              <a:lnSpc>
                <a:spcPct val="100000"/>
              </a:lnSpc>
              <a:spcBef>
                <a:spcPts val="0"/>
              </a:spcBef>
              <a:spcAft>
                <a:spcPts val="600"/>
              </a:spcAft>
              <a:buClrTx/>
              <a:buSzTx/>
              <a:buFontTx/>
              <a:buAutoNum type="arabicPeriod"/>
              <a:tabLst/>
              <a:defRPr/>
            </a:pPr>
            <a:r>
              <a:rPr kumimoji="0" lang="en-US" sz="3000" b="0" i="0" u="none" strike="noStrike" kern="1200" cap="none" spc="0" normalizeH="0" baseline="0" noProof="0" dirty="0">
                <a:ln>
                  <a:noFill/>
                </a:ln>
                <a:solidFill>
                  <a:srgbClr val="1B243B"/>
                </a:solidFill>
                <a:effectLst/>
                <a:uLnTx/>
                <a:uFillTx/>
                <a:latin typeface="Arial" panose="020B0604020202020204" pitchFamily="34" charset="0"/>
                <a:ea typeface="+mn-ea"/>
                <a:cs typeface="Arial" panose="020B0604020202020204" pitchFamily="34" charset="0"/>
              </a:rPr>
              <a:t> Plus: Required Reserve</a:t>
            </a:r>
          </a:p>
          <a:p>
            <a:pPr marL="1428567" marR="0" lvl="1" indent="-514350" algn="l" defTabSz="1828434" rtl="0" eaLnBrk="1" fontAlgn="auto" latinLnBrk="0" hangingPunct="1">
              <a:lnSpc>
                <a:spcPct val="100000"/>
              </a:lnSpc>
              <a:spcBef>
                <a:spcPts val="0"/>
              </a:spcBef>
              <a:spcAft>
                <a:spcPts val="600"/>
              </a:spcAft>
              <a:buClrTx/>
              <a:buSzTx/>
              <a:buFontTx/>
              <a:buAutoNum type="arabicPeriod"/>
              <a:tabLst/>
              <a:defRPr/>
            </a:pPr>
            <a:r>
              <a:rPr kumimoji="0" lang="en-US" sz="3000" b="0" i="0" u="none" strike="noStrike" kern="1200" cap="none" spc="0" normalizeH="0" baseline="0" noProof="0" dirty="0">
                <a:ln>
                  <a:noFill/>
                </a:ln>
                <a:solidFill>
                  <a:srgbClr val="1B243B"/>
                </a:solidFill>
                <a:effectLst/>
                <a:uLnTx/>
                <a:uFillTx/>
                <a:latin typeface="Arial" panose="020B0604020202020204" pitchFamily="34" charset="0"/>
                <a:ea typeface="+mn-ea"/>
                <a:cs typeface="Arial" panose="020B0604020202020204" pitchFamily="34" charset="0"/>
              </a:rPr>
              <a:t> Equals: Total Estimated Expenditures &amp; Cash Reserve</a:t>
            </a:r>
          </a:p>
          <a:p>
            <a:pPr marL="1428567" marR="0" lvl="1" indent="-514350" algn="l" defTabSz="1828434" rtl="0" eaLnBrk="1" fontAlgn="auto" latinLnBrk="0" hangingPunct="1">
              <a:lnSpc>
                <a:spcPct val="100000"/>
              </a:lnSpc>
              <a:spcBef>
                <a:spcPts val="0"/>
              </a:spcBef>
              <a:spcAft>
                <a:spcPts val="600"/>
              </a:spcAft>
              <a:buClrTx/>
              <a:buSzTx/>
              <a:buFontTx/>
              <a:buAutoNum type="arabicPeriod"/>
              <a:tabLst/>
              <a:defRPr/>
            </a:pPr>
            <a:r>
              <a:rPr kumimoji="0" lang="en-US" sz="3000" b="0" i="0" u="none" strike="noStrike" kern="1200" cap="none" spc="0" normalizeH="0" baseline="0" noProof="0" dirty="0">
                <a:ln>
                  <a:noFill/>
                </a:ln>
                <a:solidFill>
                  <a:srgbClr val="1B243B"/>
                </a:solidFill>
                <a:effectLst/>
                <a:uLnTx/>
                <a:uFillTx/>
                <a:latin typeface="Arial" panose="020B0604020202020204" pitchFamily="34" charset="0"/>
                <a:ea typeface="+mn-ea"/>
                <a:cs typeface="Arial" panose="020B0604020202020204" pitchFamily="34" charset="0"/>
              </a:rPr>
              <a:t> Less: Surplus of Free and Unencumbered Cash</a:t>
            </a:r>
          </a:p>
          <a:p>
            <a:pPr marL="1428567" marR="0" lvl="1" indent="-514350" algn="l" defTabSz="1828434" rtl="0" eaLnBrk="1" fontAlgn="auto" latinLnBrk="0" hangingPunct="1">
              <a:lnSpc>
                <a:spcPct val="100000"/>
              </a:lnSpc>
              <a:spcBef>
                <a:spcPts val="0"/>
              </a:spcBef>
              <a:spcAft>
                <a:spcPts val="600"/>
              </a:spcAft>
              <a:buClrTx/>
              <a:buSzTx/>
              <a:buFontTx/>
              <a:buAutoNum type="arabicPeriod"/>
              <a:tabLst/>
              <a:defRPr/>
            </a:pPr>
            <a:r>
              <a:rPr kumimoji="0" lang="en-US" sz="3000" b="0" i="0" u="none" strike="noStrike" kern="1200" cap="none" spc="0" normalizeH="0" baseline="0" noProof="0" dirty="0">
                <a:ln>
                  <a:noFill/>
                </a:ln>
                <a:solidFill>
                  <a:srgbClr val="1B243B"/>
                </a:solidFill>
                <a:effectLst/>
                <a:uLnTx/>
                <a:uFillTx/>
                <a:latin typeface="Arial" panose="020B0604020202020204" pitchFamily="34" charset="0"/>
                <a:ea typeface="+mn-ea"/>
                <a:cs typeface="Arial" panose="020B0604020202020204" pitchFamily="34" charset="0"/>
              </a:rPr>
              <a:t> Less: Estimated Revenues From Non-Property Tax Sources</a:t>
            </a:r>
          </a:p>
          <a:p>
            <a:pPr marL="1428567" marR="0" lvl="1" indent="-514350" algn="l" defTabSz="1828434" rtl="0" eaLnBrk="1" fontAlgn="auto" latinLnBrk="0" hangingPunct="1">
              <a:lnSpc>
                <a:spcPct val="100000"/>
              </a:lnSpc>
              <a:spcBef>
                <a:spcPts val="0"/>
              </a:spcBef>
              <a:spcAft>
                <a:spcPts val="600"/>
              </a:spcAft>
              <a:buClrTx/>
              <a:buSzTx/>
              <a:buFontTx/>
              <a:buAutoNum type="arabicPeriod"/>
              <a:tabLst/>
              <a:defRPr/>
            </a:pPr>
            <a:r>
              <a:rPr kumimoji="0" lang="en-US" sz="3000" b="0" i="0" u="none" strike="noStrike" kern="1200" cap="none" spc="0" normalizeH="0" baseline="0" noProof="0" dirty="0">
                <a:ln>
                  <a:noFill/>
                </a:ln>
                <a:solidFill>
                  <a:srgbClr val="1B243B"/>
                </a:solidFill>
                <a:effectLst/>
                <a:uLnTx/>
                <a:uFillTx/>
                <a:latin typeface="Arial" panose="020B0604020202020204" pitchFamily="34" charset="0"/>
                <a:ea typeface="+mn-ea"/>
                <a:cs typeface="Arial" panose="020B0604020202020204" pitchFamily="34" charset="0"/>
              </a:rPr>
              <a:t> Less: Estimated Collections from Prior Tax Levies</a:t>
            </a:r>
          </a:p>
          <a:p>
            <a:pPr marL="1428567" marR="0" lvl="1" indent="-514350" algn="l" defTabSz="1828434" rtl="0" eaLnBrk="1" fontAlgn="auto" latinLnBrk="0" hangingPunct="1">
              <a:lnSpc>
                <a:spcPct val="100000"/>
              </a:lnSpc>
              <a:spcBef>
                <a:spcPts val="0"/>
              </a:spcBef>
              <a:spcAft>
                <a:spcPts val="600"/>
              </a:spcAft>
              <a:buClrTx/>
              <a:buSzTx/>
              <a:buFontTx/>
              <a:buAutoNum type="arabicPeriod"/>
              <a:tabLst/>
              <a:defRPr/>
            </a:pPr>
            <a:r>
              <a:rPr kumimoji="0" lang="en-US" sz="3000" b="0" i="0" u="none" strike="noStrike" kern="1200" cap="none" spc="0" normalizeH="0" baseline="0" noProof="0" dirty="0">
                <a:ln>
                  <a:noFill/>
                </a:ln>
                <a:solidFill>
                  <a:srgbClr val="1B243B"/>
                </a:solidFill>
                <a:effectLst/>
                <a:uLnTx/>
                <a:uFillTx/>
                <a:latin typeface="Arial" panose="020B0604020202020204" pitchFamily="34" charset="0"/>
                <a:ea typeface="+mn-ea"/>
                <a:cs typeface="Arial" panose="020B0604020202020204" pitchFamily="34" charset="0"/>
              </a:rPr>
              <a:t> Less: Expenditures Required to be Paid From Bond Sources</a:t>
            </a:r>
          </a:p>
          <a:p>
            <a:pPr marL="1428567" marR="0" lvl="1" indent="-514350" algn="l" defTabSz="1828434" rtl="0" eaLnBrk="1" fontAlgn="auto" latinLnBrk="0" hangingPunct="1">
              <a:lnSpc>
                <a:spcPct val="100000"/>
              </a:lnSpc>
              <a:spcBef>
                <a:spcPts val="0"/>
              </a:spcBef>
              <a:spcAft>
                <a:spcPts val="600"/>
              </a:spcAft>
              <a:buClrTx/>
              <a:buSzTx/>
              <a:buFontTx/>
              <a:buAutoNum type="arabicPeriod"/>
              <a:tabLst/>
              <a:defRPr/>
            </a:pPr>
            <a:r>
              <a:rPr kumimoji="0" lang="en-US" sz="3000" b="0" i="0" u="none" strike="noStrike" kern="1200" cap="none" spc="0" normalizeH="0" baseline="0" noProof="0" dirty="0">
                <a:ln>
                  <a:noFill/>
                </a:ln>
                <a:solidFill>
                  <a:srgbClr val="1B243B"/>
                </a:solidFill>
                <a:effectLst/>
                <a:uLnTx/>
                <a:uFillTx/>
                <a:latin typeface="Arial" panose="020B0604020202020204" pitchFamily="34" charset="0"/>
                <a:ea typeface="+mn-ea"/>
                <a:cs typeface="Arial" panose="020B0604020202020204" pitchFamily="34" charset="0"/>
              </a:rPr>
              <a:t> Less: Distributions from an Economic Growth Increment Pool under NDCC 57-15-61</a:t>
            </a:r>
          </a:p>
          <a:p>
            <a:pPr marL="1428567" marR="0" lvl="1" indent="-514350" algn="l" defTabSz="1828434" rtl="0" eaLnBrk="1" fontAlgn="auto" latinLnBrk="0" hangingPunct="1">
              <a:lnSpc>
                <a:spcPct val="100000"/>
              </a:lnSpc>
              <a:spcBef>
                <a:spcPts val="0"/>
              </a:spcBef>
              <a:spcAft>
                <a:spcPts val="600"/>
              </a:spcAft>
              <a:buClrTx/>
              <a:buSzTx/>
              <a:buFontTx/>
              <a:buAutoNum type="arabicPeriod"/>
              <a:tabLst/>
              <a:defRPr/>
            </a:pPr>
            <a:r>
              <a:rPr kumimoji="0" lang="en-US" sz="3000" b="0" i="0" u="none" strike="noStrike" kern="1200" cap="none" spc="0" normalizeH="0" baseline="0" noProof="0" dirty="0">
                <a:ln>
                  <a:noFill/>
                </a:ln>
                <a:solidFill>
                  <a:srgbClr val="1B243B"/>
                </a:solidFill>
                <a:effectLst/>
                <a:uLnTx/>
                <a:uFillTx/>
                <a:latin typeface="Arial" panose="020B0604020202020204" pitchFamily="34" charset="0"/>
                <a:ea typeface="+mn-ea"/>
                <a:cs typeface="Arial" panose="020B0604020202020204" pitchFamily="34" charset="0"/>
              </a:rPr>
              <a:t> Less: Payments in Lieu of Taxes on a Project under NDCC 40-57.1-03</a:t>
            </a:r>
          </a:p>
          <a:p>
            <a:pPr marL="1428567" marR="0" lvl="1" indent="-514350" algn="l" defTabSz="1828434" rtl="0" eaLnBrk="1" fontAlgn="auto" latinLnBrk="0" hangingPunct="1">
              <a:lnSpc>
                <a:spcPct val="100000"/>
              </a:lnSpc>
              <a:spcBef>
                <a:spcPts val="0"/>
              </a:spcBef>
              <a:spcAft>
                <a:spcPts val="600"/>
              </a:spcAft>
              <a:buClrTx/>
              <a:buSzTx/>
              <a:buFontTx/>
              <a:buAutoNum type="arabicPeriod"/>
              <a:tabLst/>
              <a:defRPr/>
            </a:pPr>
            <a:r>
              <a:rPr kumimoji="0" lang="en-US" sz="3000" b="0" i="0" u="none" strike="noStrike" kern="1200" cap="none" spc="0" normalizeH="0" baseline="0" noProof="0" dirty="0">
                <a:ln>
                  <a:noFill/>
                </a:ln>
                <a:solidFill>
                  <a:srgbClr val="1B243B"/>
                </a:solidFill>
                <a:effectLst/>
                <a:uLnTx/>
                <a:uFillTx/>
                <a:latin typeface="Arial" panose="020B0604020202020204" pitchFamily="34" charset="0"/>
                <a:ea typeface="+mn-ea"/>
                <a:cs typeface="Arial" panose="020B0604020202020204" pitchFamily="34" charset="0"/>
              </a:rPr>
              <a:t> Equals: Amount to be Levied</a:t>
            </a:r>
          </a:p>
          <a:p>
            <a:pPr marL="514350" marR="0" lvl="0" indent="-514350" algn="l" defTabSz="1828434" rtl="0" eaLnBrk="1" fontAlgn="auto" latinLnBrk="0" hangingPunct="1">
              <a:lnSpc>
                <a:spcPct val="100000"/>
              </a:lnSpc>
              <a:spcBef>
                <a:spcPts val="0"/>
              </a:spcBef>
              <a:spcAft>
                <a:spcPts val="600"/>
              </a:spcAft>
              <a:buClrTx/>
              <a:buSzTx/>
              <a:buFontTx/>
              <a:buAutoNum type="arabicPeriod"/>
              <a:tabLst/>
              <a:defRPr/>
            </a:pPr>
            <a:endParaRPr kumimoji="0" lang="en-US" sz="3000" b="0" i="0" u="none" strike="noStrike" kern="1200" cap="none" spc="0" normalizeH="0" baseline="0" noProof="0" dirty="0">
              <a:ln>
                <a:noFill/>
              </a:ln>
              <a:solidFill>
                <a:srgbClr val="1B243B"/>
              </a:solidFill>
              <a:effectLst/>
              <a:uLnTx/>
              <a:uFillTx/>
              <a:latin typeface="Arial" panose="020B0604020202020204" pitchFamily="34" charset="0"/>
              <a:ea typeface="+mn-ea"/>
              <a:cs typeface="Arial" panose="020B0604020202020204" pitchFamily="34" charset="0"/>
            </a:endParaRPr>
          </a:p>
          <a:p>
            <a:pPr marL="514350" marR="0" lvl="0" indent="-514350" algn="l" defTabSz="1828434" rtl="0" eaLnBrk="1" fontAlgn="auto" latinLnBrk="0" hangingPunct="1">
              <a:lnSpc>
                <a:spcPct val="100000"/>
              </a:lnSpc>
              <a:spcBef>
                <a:spcPts val="0"/>
              </a:spcBef>
              <a:spcAft>
                <a:spcPts val="600"/>
              </a:spcAft>
              <a:buClrTx/>
              <a:buSzTx/>
              <a:buFontTx/>
              <a:buAutoNum type="arabicPeriod"/>
              <a:tabLst/>
              <a:defRPr/>
            </a:pPr>
            <a:r>
              <a:rPr kumimoji="0" lang="en-US" sz="3000" b="0" i="0" u="none" strike="noStrike" kern="1200" cap="none" spc="0" normalizeH="0" baseline="0" noProof="0" dirty="0">
                <a:ln>
                  <a:noFill/>
                </a:ln>
                <a:solidFill>
                  <a:srgbClr val="1B243B"/>
                </a:solidFill>
                <a:effectLst/>
                <a:uLnTx/>
                <a:uFillTx/>
                <a:latin typeface="Arial" panose="020B0604020202020204" pitchFamily="34" charset="0"/>
                <a:ea typeface="+mn-ea"/>
                <a:cs typeface="Arial" panose="020B0604020202020204" pitchFamily="34" charset="0"/>
              </a:rPr>
              <a:t>Allowance for Tax Collection Delinquency &lt; 5% Amount to be Levied</a:t>
            </a:r>
          </a:p>
          <a:p>
            <a:pPr lvl="0"/>
            <a:endParaRPr lang="en-US" dirty="0"/>
          </a:p>
        </p:txBody>
      </p:sp>
      <p:pic>
        <p:nvPicPr>
          <p:cNvPr id="4" name="Picture 3">
            <a:extLst>
              <a:ext uri="{FF2B5EF4-FFF2-40B4-BE49-F238E27FC236}">
                <a16:creationId xmlns:a16="http://schemas.microsoft.com/office/drawing/2014/main" id="{280D422B-5A9E-CCD4-7DD8-EAC5E6249303}"/>
              </a:ext>
            </a:extLst>
          </p:cNvPr>
          <p:cNvPicPr>
            <a:picLocks noChangeAspect="1"/>
          </p:cNvPicPr>
          <p:nvPr/>
        </p:nvPicPr>
        <p:blipFill>
          <a:blip r:embed="rId2"/>
          <a:stretch>
            <a:fillRect/>
          </a:stretch>
        </p:blipFill>
        <p:spPr>
          <a:xfrm>
            <a:off x="7998743" y="2104022"/>
            <a:ext cx="2466975" cy="1847850"/>
          </a:xfrm>
          <a:prstGeom prst="rect">
            <a:avLst/>
          </a:prstGeom>
        </p:spPr>
      </p:pic>
    </p:spTree>
    <p:extLst>
      <p:ext uri="{BB962C8B-B14F-4D97-AF65-F5344CB8AC3E}">
        <p14:creationId xmlns:p14="http://schemas.microsoft.com/office/powerpoint/2010/main" val="945355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3" y="804519"/>
            <a:ext cx="9603275" cy="1049235"/>
          </a:xfrm>
        </p:spPr>
        <p:txBody>
          <a:bodyPr/>
          <a:lstStyle/>
          <a:p>
            <a:r>
              <a:rPr lang="en-US" dirty="0"/>
              <a:t>State laws that may impact your entity</a:t>
            </a:r>
          </a:p>
        </p:txBody>
      </p:sp>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p:txBody>
          <a:bodyPr>
            <a:normAutofit fontScale="77500" lnSpcReduction="20000"/>
          </a:bodyPr>
          <a:lstStyle/>
          <a:p>
            <a:pPr marL="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N.D.C.C §40-40-02. Definitions. In this chapter, unless the context or subject matter otherwise requires: 1. "Governing body" means the city council, board of city commissioners, park commissioners, or city manager. 2. "Municipality" means any city or park district in this state.</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N.D.C.C §40-40-09. Determination of amount to be levied - Adoption of levy - Limitations. After completing the final budget on or before October seventh, the governing body shall proceed to make the annual tax levy in an amount sufficient to meet the expenses for the ensuing year as determined at the budget meeting. In determining the amount required to be levied, the governing body first shall ascertain its net current resources by adding the estimated revenue for the ensuing year other than property taxes, any transfers in, and the estimated fund balance at the end of the current year. Then the governing body shall ascertain its appropriation and reserve by adding the final appropriation for the ensuing year, any transfers out, and the cash reserve. The net current resources must be deducted from the appropriation and reserve and the balance shall be considered the amount that is required to be raised by taxation during the ensuing year. The determination of the amount of the levy that can be collected within the ensuing year must be made by the governing body based upon the past experience of the district. The levy as finally adopted must be approved by a majority vote of the members of the governing body and noted in the proceedings of the governing body. The amount levied is subject to the limitations as prescribed by the laws of this state and is subject to the further Page No. 2 limitation that the amount may not exceed the levy requested by the municipality. The levy adopted must appropriate in specific amounts the money necessary to meet the expenses and liabilities of the municipality.</a:t>
            </a:r>
          </a:p>
          <a:p>
            <a:pPr lvl="0"/>
            <a:endParaRPr lang="en-US" dirty="0"/>
          </a:p>
        </p:txBody>
      </p:sp>
    </p:spTree>
    <p:extLst>
      <p:ext uri="{BB962C8B-B14F-4D97-AF65-F5344CB8AC3E}">
        <p14:creationId xmlns:p14="http://schemas.microsoft.com/office/powerpoint/2010/main" val="2735873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3" y="804519"/>
            <a:ext cx="9603275" cy="1049235"/>
          </a:xfrm>
        </p:spPr>
        <p:txBody>
          <a:bodyPr/>
          <a:lstStyle/>
          <a:p>
            <a:r>
              <a:rPr lang="en-US" dirty="0"/>
              <a:t>State laws that may impact your entity</a:t>
            </a:r>
          </a:p>
        </p:txBody>
      </p:sp>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p:txBody>
          <a:bodyPr>
            <a:normAutofit fontScale="40000" lnSpcReduction="20000"/>
          </a:bodyPr>
          <a:lstStyle/>
          <a:p>
            <a:pPr marL="742950" marR="0" lvl="0" indent="-742950" algn="just" defTabSz="1828434" rtl="0" eaLnBrk="1" fontAlgn="auto" latinLnBrk="0" hangingPunct="1">
              <a:lnSpc>
                <a:spcPct val="100000"/>
              </a:lnSpc>
              <a:spcBef>
                <a:spcPts val="0"/>
              </a:spcBef>
              <a:spcAft>
                <a:spcPts val="0"/>
              </a:spcAft>
              <a:buClrTx/>
              <a:buSzTx/>
              <a:buFontTx/>
              <a:buAutoNum type="arabicPeriod"/>
              <a:tabLst/>
              <a:defRPr/>
            </a:pPr>
            <a:r>
              <a:rPr kumimoji="0" lang="en-US" sz="5400" b="1" i="0" u="none" strike="noStrike" kern="1200" cap="none" spc="0" normalizeH="0" baseline="0" noProof="0" dirty="0">
                <a:ln>
                  <a:noFill/>
                </a:ln>
                <a:solidFill>
                  <a:srgbClr val="1B243B"/>
                </a:solidFill>
                <a:effectLst/>
                <a:uLnTx/>
                <a:uFillTx/>
                <a:latin typeface="Lato Light"/>
                <a:ea typeface="+mn-ea"/>
                <a:cs typeface="+mn-cs"/>
              </a:rPr>
              <a:t>Protection of Taxpayers 		                      NDCC 57-15-01.1</a:t>
            </a:r>
          </a:p>
          <a:p>
            <a:pPr marL="742950" marR="0" lvl="0" indent="-742950" algn="just" defTabSz="1828434" rtl="0" eaLnBrk="1" fontAlgn="auto" latinLnBrk="0" hangingPunct="1">
              <a:lnSpc>
                <a:spcPct val="100000"/>
              </a:lnSpc>
              <a:spcBef>
                <a:spcPts val="0"/>
              </a:spcBef>
              <a:spcAft>
                <a:spcPts val="0"/>
              </a:spcAft>
              <a:buClrTx/>
              <a:buSzTx/>
              <a:buFontTx/>
              <a:buAutoNum type="arabicPeriod"/>
              <a:tabLst/>
              <a:defRPr/>
            </a:pPr>
            <a:r>
              <a:rPr kumimoji="0" lang="en-US" sz="5400" b="1" i="0" u="none" strike="noStrike" kern="1200" cap="none" spc="0" normalizeH="0" baseline="0" noProof="0" dirty="0">
                <a:ln>
                  <a:noFill/>
                </a:ln>
                <a:solidFill>
                  <a:srgbClr val="1B243B"/>
                </a:solidFill>
                <a:effectLst/>
                <a:uLnTx/>
                <a:uFillTx/>
                <a:latin typeface="Lato Light"/>
                <a:ea typeface="+mn-ea"/>
                <a:cs typeface="+mn-cs"/>
              </a:rPr>
              <a:t>City &amp; Park Levy/Budget Info 	                      NDCC 40-40</a:t>
            </a:r>
          </a:p>
          <a:p>
            <a:pPr marL="742950" marR="0" lvl="0" indent="-742950" algn="just" defTabSz="1828434" rtl="0" eaLnBrk="1" fontAlgn="auto" latinLnBrk="0" hangingPunct="1">
              <a:lnSpc>
                <a:spcPct val="100000"/>
              </a:lnSpc>
              <a:spcBef>
                <a:spcPts val="0"/>
              </a:spcBef>
              <a:spcAft>
                <a:spcPts val="0"/>
              </a:spcAft>
              <a:buClrTx/>
              <a:buSzTx/>
              <a:buFontTx/>
              <a:buAutoNum type="arabicPeriod"/>
              <a:tabLst/>
              <a:defRPr/>
            </a:pPr>
            <a:r>
              <a:rPr kumimoji="0" lang="en-US" sz="5400" b="1" i="0" u="none" strike="noStrike" kern="1200" cap="none" spc="0" normalizeH="0" baseline="0" noProof="0" dirty="0">
                <a:ln>
                  <a:noFill/>
                </a:ln>
                <a:solidFill>
                  <a:srgbClr val="1B243B"/>
                </a:solidFill>
                <a:effectLst/>
                <a:uLnTx/>
                <a:uFillTx/>
                <a:latin typeface="Lato Light"/>
                <a:ea typeface="+mn-ea"/>
                <a:cs typeface="+mn-cs"/>
              </a:rPr>
              <a:t>School District		                      NDCC 57-15-13</a:t>
            </a:r>
          </a:p>
          <a:p>
            <a:pPr marL="742950" marR="0" lvl="0" indent="-742950" algn="just" defTabSz="1828434" rtl="0" eaLnBrk="1" fontAlgn="auto" latinLnBrk="0" hangingPunct="1">
              <a:lnSpc>
                <a:spcPct val="100000"/>
              </a:lnSpc>
              <a:spcBef>
                <a:spcPts val="0"/>
              </a:spcBef>
              <a:spcAft>
                <a:spcPts val="0"/>
              </a:spcAft>
              <a:buClrTx/>
              <a:buSzTx/>
              <a:buFontTx/>
              <a:buAutoNum type="arabicPeriod"/>
              <a:tabLst/>
              <a:defRPr/>
            </a:pPr>
            <a:r>
              <a:rPr kumimoji="0" lang="en-US" sz="5400" b="1" i="0" u="none" strike="noStrike" kern="1200" cap="none" spc="0" normalizeH="0" baseline="0" noProof="0" dirty="0">
                <a:ln>
                  <a:noFill/>
                </a:ln>
                <a:solidFill>
                  <a:srgbClr val="1B243B"/>
                </a:solidFill>
                <a:effectLst/>
                <a:uLnTx/>
                <a:uFillTx/>
                <a:latin typeface="Lato Light"/>
                <a:ea typeface="+mn-ea"/>
                <a:cs typeface="+mn-cs"/>
              </a:rPr>
              <a:t>Water Resource District 	                      NDCC 61-16-06</a:t>
            </a:r>
          </a:p>
          <a:p>
            <a:pPr marL="742950" marR="0" lvl="0" indent="-742950" algn="just" defTabSz="1828434" rtl="0" eaLnBrk="1" fontAlgn="auto" latinLnBrk="0" hangingPunct="1">
              <a:lnSpc>
                <a:spcPct val="100000"/>
              </a:lnSpc>
              <a:spcBef>
                <a:spcPts val="0"/>
              </a:spcBef>
              <a:spcAft>
                <a:spcPts val="0"/>
              </a:spcAft>
              <a:buClrTx/>
              <a:buSzTx/>
              <a:buFontTx/>
              <a:buAutoNum type="arabicPeriod"/>
              <a:tabLst/>
              <a:defRPr/>
            </a:pPr>
            <a:r>
              <a:rPr kumimoji="0" lang="en-US" sz="5400" b="1" i="0" u="none" strike="noStrike" kern="1200" cap="none" spc="0" normalizeH="0" baseline="0" noProof="0" dirty="0">
                <a:ln>
                  <a:noFill/>
                </a:ln>
                <a:solidFill>
                  <a:srgbClr val="1B243B"/>
                </a:solidFill>
                <a:effectLst/>
                <a:uLnTx/>
                <a:uFillTx/>
                <a:latin typeface="Lato Light"/>
                <a:ea typeface="+mn-ea"/>
                <a:cs typeface="+mn-cs"/>
              </a:rPr>
              <a:t>Rural Fire Protection District	                      NDCC 18-10-07</a:t>
            </a:r>
          </a:p>
          <a:p>
            <a:pPr marL="742950" marR="0" lvl="0" indent="-742950" algn="just" defTabSz="1828434" rtl="0" eaLnBrk="1" fontAlgn="auto" latinLnBrk="0" hangingPunct="1">
              <a:lnSpc>
                <a:spcPct val="100000"/>
              </a:lnSpc>
              <a:spcBef>
                <a:spcPts val="0"/>
              </a:spcBef>
              <a:spcAft>
                <a:spcPts val="0"/>
              </a:spcAft>
              <a:buClrTx/>
              <a:buSzTx/>
              <a:buFontTx/>
              <a:buAutoNum type="arabicPeriod"/>
              <a:tabLst/>
              <a:defRPr/>
            </a:pPr>
            <a:r>
              <a:rPr kumimoji="0" lang="en-US" sz="5400" b="1" i="0" u="none" strike="noStrike" kern="1200" cap="none" spc="0" normalizeH="0" baseline="0" noProof="0" dirty="0">
                <a:ln>
                  <a:noFill/>
                </a:ln>
                <a:solidFill>
                  <a:srgbClr val="1B243B"/>
                </a:solidFill>
                <a:effectLst/>
                <a:uLnTx/>
                <a:uFillTx/>
                <a:latin typeface="Lato Light"/>
                <a:ea typeface="+mn-ea"/>
                <a:cs typeface="+mn-cs"/>
              </a:rPr>
              <a:t>Soil Conservation District	               NDCC 4.1-20-24(1)(q)</a:t>
            </a:r>
          </a:p>
          <a:p>
            <a:pPr marL="742950" marR="0" lvl="0" indent="-742950" algn="just" defTabSz="1828434" rtl="0" eaLnBrk="1" fontAlgn="auto" latinLnBrk="0" hangingPunct="1">
              <a:lnSpc>
                <a:spcPct val="100000"/>
              </a:lnSpc>
              <a:spcBef>
                <a:spcPts val="0"/>
              </a:spcBef>
              <a:spcAft>
                <a:spcPts val="0"/>
              </a:spcAft>
              <a:buClrTx/>
              <a:buSzTx/>
              <a:buFontTx/>
              <a:buAutoNum type="arabicPeriod"/>
              <a:tabLst/>
              <a:defRPr/>
            </a:pPr>
            <a:r>
              <a:rPr kumimoji="0" lang="en-US" sz="5400" b="1" i="0" u="none" strike="noStrike" kern="1200" cap="none" spc="0" normalizeH="0" baseline="0" noProof="0" dirty="0">
                <a:ln>
                  <a:noFill/>
                </a:ln>
                <a:solidFill>
                  <a:srgbClr val="1B243B"/>
                </a:solidFill>
                <a:effectLst/>
                <a:uLnTx/>
                <a:uFillTx/>
                <a:latin typeface="Lato Light"/>
                <a:ea typeface="+mn-ea"/>
                <a:cs typeface="+mn-cs"/>
              </a:rPr>
              <a:t>Rural Ambulance District</a:t>
            </a:r>
            <a:r>
              <a:rPr lang="en-US" sz="5400" b="1" dirty="0">
                <a:solidFill>
                  <a:srgbClr val="1B243B"/>
                </a:solidFill>
                <a:latin typeface="Lato Light"/>
              </a:rPr>
              <a:t>                                              </a:t>
            </a:r>
            <a:r>
              <a:rPr kumimoji="0" lang="en-US" sz="5400" b="1" i="0" u="none" strike="noStrike" kern="1200" cap="none" spc="0" normalizeH="0" baseline="0" noProof="0" dirty="0">
                <a:ln>
                  <a:noFill/>
                </a:ln>
                <a:solidFill>
                  <a:srgbClr val="1B243B"/>
                </a:solidFill>
                <a:effectLst/>
                <a:uLnTx/>
                <a:uFillTx/>
                <a:latin typeface="Lato Light"/>
                <a:ea typeface="+mn-ea"/>
                <a:cs typeface="+mn-cs"/>
              </a:rPr>
              <a:t>NDCC 11-28.3-09</a:t>
            </a:r>
          </a:p>
          <a:p>
            <a:pPr marL="742950" marR="0" lvl="0" indent="-742950" algn="just" defTabSz="1828434" rtl="0" eaLnBrk="1" fontAlgn="auto" latinLnBrk="0" hangingPunct="1">
              <a:lnSpc>
                <a:spcPct val="100000"/>
              </a:lnSpc>
              <a:spcBef>
                <a:spcPts val="0"/>
              </a:spcBef>
              <a:spcAft>
                <a:spcPts val="0"/>
              </a:spcAft>
              <a:buClrTx/>
              <a:buSzTx/>
              <a:buFontTx/>
              <a:buAutoNum type="arabicPeriod"/>
              <a:tabLst/>
              <a:defRPr/>
            </a:pPr>
            <a:r>
              <a:rPr kumimoji="0" lang="en-US" sz="5400" b="1" i="0" u="none" strike="noStrike" kern="1200" cap="none" spc="0" normalizeH="0" baseline="0" noProof="0" dirty="0">
                <a:ln>
                  <a:noFill/>
                </a:ln>
                <a:solidFill>
                  <a:srgbClr val="1B243B"/>
                </a:solidFill>
                <a:effectLst/>
                <a:uLnTx/>
                <a:uFillTx/>
                <a:latin typeface="Lato Light"/>
                <a:ea typeface="+mn-ea"/>
                <a:cs typeface="+mn-cs"/>
              </a:rPr>
              <a:t>Other Entities 		</a:t>
            </a:r>
            <a:r>
              <a:rPr lang="en-US" sz="5400" b="1" dirty="0">
                <a:solidFill>
                  <a:srgbClr val="1B243B"/>
                </a:solidFill>
                <a:latin typeface="Lato Light"/>
              </a:rPr>
              <a:t>                      </a:t>
            </a:r>
            <a:r>
              <a:rPr kumimoji="0" lang="en-US" sz="5400" b="1" i="0" u="none" strike="noStrike" kern="1200" cap="none" spc="0" normalizeH="0" baseline="0" noProof="0" dirty="0">
                <a:ln>
                  <a:noFill/>
                </a:ln>
                <a:solidFill>
                  <a:srgbClr val="1B243B"/>
                </a:solidFill>
                <a:effectLst/>
                <a:uLnTx/>
                <a:uFillTx/>
                <a:latin typeface="Lato Light"/>
                <a:ea typeface="+mn-ea"/>
                <a:cs typeface="+mn-cs"/>
              </a:rPr>
              <a:t>Review NDCC </a:t>
            </a:r>
          </a:p>
          <a:p>
            <a:pPr lvl="0"/>
            <a:endParaRPr lang="en-US" dirty="0"/>
          </a:p>
        </p:txBody>
      </p:sp>
    </p:spTree>
    <p:extLst>
      <p:ext uri="{BB962C8B-B14F-4D97-AF65-F5344CB8AC3E}">
        <p14:creationId xmlns:p14="http://schemas.microsoft.com/office/powerpoint/2010/main" val="1758148106"/>
      </p:ext>
    </p:extLst>
  </p:cSld>
  <p:clrMapOvr>
    <a:masterClrMapping/>
  </p:clrMapOvr>
</p:sld>
</file>

<file path=ppt/theme/theme1.xml><?xml version="1.0" encoding="utf-8"?>
<a:theme xmlns:a="http://schemas.openxmlformats.org/drawingml/2006/main" name="Gallery">
  <a:themeElements>
    <a:clrScheme name="Custom 10">
      <a:dk1>
        <a:sysClr val="windowText" lastClr="000000"/>
      </a:dk1>
      <a:lt1>
        <a:sysClr val="window" lastClr="FFFFFF"/>
      </a:lt1>
      <a:dk2>
        <a:srgbClr val="454545"/>
      </a:dk2>
      <a:lt2>
        <a:srgbClr val="DFDBD5"/>
      </a:lt2>
      <a:accent1>
        <a:srgbClr val="B71E42"/>
      </a:accent1>
      <a:accent2>
        <a:srgbClr val="84582C"/>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Gill Sans MT"/>
        <a:ea typeface=""/>
        <a:cs typeface=""/>
      </a:majorFont>
      <a:minorFont>
        <a:latin typeface="Gill Sans MT"/>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spDef>
      <a:spPr>
        <a:solidFill>
          <a:srgbClr val="B71E42"/>
        </a:solidFill>
        <a:ln>
          <a:noFill/>
        </a:ln>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ln w="31750"/>
      </a:spPr>
      <a:bodyPr/>
      <a:lstStyle/>
      <a:style>
        <a:lnRef idx="3">
          <a:schemeClr val="accent1"/>
        </a:lnRef>
        <a:fillRef idx="0">
          <a:schemeClr val="accent1"/>
        </a:fillRef>
        <a:effectRef idx="2">
          <a:schemeClr val="accent1"/>
        </a:effectRef>
        <a:fontRef idx="minor">
          <a:schemeClr val="tx1"/>
        </a:fontRef>
      </a:style>
    </a:lnDef>
  </a:objectDefaults>
  <a:extraClrSchemeLst/>
  <a:extLst>
    <a:ext uri="{05A4C25C-085E-4340-85A3-A5531E510DB2}">
      <thm15:themeFamily xmlns:thm15="http://schemas.microsoft.com/office/thememl/2012/main" name="tf66921596_win32_fixed.potx" id="{F81442EF-054B-43F2-9D42-4AC72B9AFB37}" vid="{A487745B-CFD4-4F4A-9F31-FD463ACA8A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 invention</Template>
  <TotalTime>2699</TotalTime>
  <Words>2584</Words>
  <Application>Microsoft Office PowerPoint</Application>
  <PresentationFormat>Widescreen</PresentationFormat>
  <Paragraphs>192</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Gill Sans MT</vt:lpstr>
      <vt:lpstr>Lato Light</vt:lpstr>
      <vt:lpstr>Segoe UI</vt:lpstr>
      <vt:lpstr>Verdana</vt:lpstr>
      <vt:lpstr>Gallery</vt:lpstr>
      <vt:lpstr>Budget season, your favorite season</vt:lpstr>
      <vt:lpstr>Topics that will be covered</vt:lpstr>
      <vt:lpstr>Top 5 Reasons you should do a budget</vt:lpstr>
      <vt:lpstr>State laws that may impact your entity</vt:lpstr>
      <vt:lpstr>State laws that may impact your entity</vt:lpstr>
      <vt:lpstr>State laws that may impact your entity</vt:lpstr>
      <vt:lpstr>State laws that may impact your entity</vt:lpstr>
      <vt:lpstr>State laws that may impact your entity</vt:lpstr>
      <vt:lpstr>State laws that may impact your entity</vt:lpstr>
      <vt:lpstr>Benefits of having a good budget</vt:lpstr>
      <vt:lpstr>Monthly budget maintenance</vt:lpstr>
      <vt:lpstr>What can go wrong??</vt:lpstr>
      <vt:lpstr>Topics of interest</vt:lpstr>
      <vt:lpstr>Topics of interest</vt:lpstr>
      <vt:lpstr>Topics of interest</vt:lpstr>
      <vt:lpstr>Topics of interest</vt:lpstr>
      <vt:lpstr>Top Tips for the budget file on our site</vt:lpstr>
      <vt:lpstr>Top Tips for the budget file on our site</vt:lpstr>
      <vt:lpstr>Top Tips for the budget file on our site</vt:lpstr>
      <vt:lpstr>Top Tips for the budget file on our site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Invention</dc:title>
  <dc:creator>Erickson, Heath M.</dc:creator>
  <cp:lastModifiedBy>Erickson, Heath M.</cp:lastModifiedBy>
  <cp:revision>2</cp:revision>
  <dcterms:created xsi:type="dcterms:W3CDTF">2024-06-16T07:12:13Z</dcterms:created>
  <dcterms:modified xsi:type="dcterms:W3CDTF">2024-06-24T20:08:44Z</dcterms:modified>
</cp:coreProperties>
</file>